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4" r:id="rId5"/>
    <p:sldId id="265" r:id="rId6"/>
    <p:sldId id="266" r:id="rId7"/>
    <p:sldId id="269" r:id="rId8"/>
  </p:sldIdLst>
  <p:sldSz cx="18288000" cy="10287000"/>
  <p:notesSz cx="6858000" cy="9144000"/>
  <p:embeddedFontLst>
    <p:embeddedFont>
      <p:font typeface="League Spartan" charset="0"/>
      <p:regular r:id="rId10"/>
    </p:embeddedFont>
    <p:embeddedFont>
      <p:font typeface="Gidole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1560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5996D1-E7F2-419E-8301-0DCE2937F6AA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6FFF7F-416A-4828-93C8-0D7414FE6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9DBF18-C6D3-46E0-A989-7036B10C82F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98CF1-BA7B-402D-B001-4505169B6448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388-89A6-45EC-85DD-865B1C468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D896-54AF-439E-BF45-C2A2FC79DAD0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7B5E-9068-452A-A3C0-498C8E846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9D4-5231-467B-BE46-090B3DE41458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5269-52F1-477C-A05A-535382236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A283-2C3C-4EC7-908C-E765D432B04F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8637-0041-4DEF-8652-52D7CD88A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560C-63D3-4511-A286-4F90651DD0CE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C0CA9-05DE-422F-BEDD-2A4F05DDB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BB-BEDA-479B-882E-900173433059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ECF2E-766E-403D-AD79-37BCD8D7F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F63E-D83E-4693-8AA4-B79FF6C48BFA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2DAF-D799-462C-BD62-C24F40F8B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1E9F-C844-4588-816E-8E2B1B943C38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5285-CCDB-4275-AAFB-AED36825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E7064-F722-4696-9E7C-15DA75A11514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F3AA3-4451-4AD2-A09C-80D4DF688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3D8D8-15F3-47F8-A510-F878510D3E9D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07CA-D70E-40C6-A81E-EBFA42AEA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6890-7BA9-4838-8941-98EB5F17771A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A397-F46D-45EE-88D1-37BC38678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7C0AA-B88E-4AF3-8588-52148FB7D88E}" type="datetimeFigureOut">
              <a:rPr lang="en-US"/>
              <a:pPr>
                <a:defRPr/>
              </a:pPr>
              <a:t>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0FB23-A140-43BF-A3A3-23B82DDBF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 l="289" b="7294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"/>
          <p:cNvSpPr>
            <a:spLocks noChangeArrowheads="1"/>
          </p:cNvSpPr>
          <p:nvPr/>
        </p:nvSpPr>
        <p:spPr bwMode="auto">
          <a:xfrm>
            <a:off x="17535525" y="2303463"/>
            <a:ext cx="1019175" cy="6062662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2857500"/>
            <a:ext cx="136128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-198438"/>
            <a:ext cx="18367375" cy="5130801"/>
          </a:xfrm>
          <a:prstGeom prst="rect">
            <a:avLst/>
          </a:prstGeom>
          <a:solidFill>
            <a:srgbClr val="20212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2"/>
          <a:srcRect t="18298" b="38072"/>
          <a:stretch>
            <a:fillRect/>
          </a:stretch>
        </p:blipFill>
        <p:spPr bwMode="auto">
          <a:xfrm>
            <a:off x="0" y="-449263"/>
            <a:ext cx="18367375" cy="539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1028700" y="6584950"/>
            <a:ext cx="16148050" cy="1900238"/>
            <a:chOff x="4" y="0"/>
            <a:chExt cx="21531199" cy="2533373"/>
          </a:xfrm>
        </p:grpSpPr>
        <p:sp>
          <p:nvSpPr>
            <p:cNvPr id="5" name="TextBox 5"/>
            <p:cNvSpPr txBox="1"/>
            <p:nvPr/>
          </p:nvSpPr>
          <p:spPr>
            <a:xfrm>
              <a:off x="4" y="926998"/>
              <a:ext cx="21531199" cy="1606375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Presented By-Mr. Ratnesh Goyal</a:t>
              </a:r>
            </a:p>
            <a:p>
              <a:pPr fontAlgn="auto">
                <a:lnSpc>
                  <a:spcPts val="46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spc="179" dirty="0">
                  <a:solidFill>
                    <a:srgbClr val="20212A"/>
                  </a:solidFill>
                  <a:latin typeface="League Spartan"/>
                  <a:cs typeface="+mn-cs"/>
                </a:rPr>
                <a:t>(Sr. Technical Analyst)</a:t>
              </a:r>
            </a:p>
          </p:txBody>
        </p:sp>
        <p:sp>
          <p:nvSpPr>
            <p:cNvPr id="3082" name="AutoShape 7"/>
            <p:cNvSpPr>
              <a:spLocks noChangeArrowheads="1"/>
            </p:cNvSpPr>
            <p:nvPr/>
          </p:nvSpPr>
          <p:spPr bwMode="auto">
            <a:xfrm>
              <a:off x="4" y="0"/>
              <a:ext cx="1180630" cy="222971"/>
            </a:xfrm>
            <a:prstGeom prst="rect">
              <a:avLst/>
            </a:prstGeom>
            <a:solidFill>
              <a:srgbClr val="20212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1028700" y="1096963"/>
            <a:ext cx="2495550" cy="2541587"/>
            <a:chOff x="0" y="0"/>
            <a:chExt cx="1379903" cy="1405137"/>
          </a:xfrm>
        </p:grpSpPr>
        <p:sp>
          <p:nvSpPr>
            <p:cNvPr id="3080" name="Freeform 9"/>
            <p:cNvSpPr>
              <a:spLocks noChangeArrowheads="1"/>
            </p:cNvSpPr>
            <p:nvPr/>
          </p:nvSpPr>
          <p:spPr bwMode="auto">
            <a:xfrm>
              <a:off x="0" y="0"/>
              <a:ext cx="1379903" cy="1405137"/>
            </a:xfrm>
            <a:custGeom>
              <a:avLst/>
              <a:gdLst>
                <a:gd name="T0" fmla="*/ 0 w 1379903"/>
                <a:gd name="T1" fmla="*/ 0 h 1405137"/>
                <a:gd name="T2" fmla="*/ 1379903 w 1379903"/>
                <a:gd name="T3" fmla="*/ 1405137 h 1405137"/>
              </a:gdLst>
              <a:ahLst/>
              <a:cxnLst/>
              <a:rect l="T0" t="T1" r="T2" b="T3"/>
              <a:pathLst>
                <a:path w="1379903" h="1405137">
                  <a:moveTo>
                    <a:pt x="0" y="0"/>
                  </a:moveTo>
                  <a:lnTo>
                    <a:pt x="0" y="1405137"/>
                  </a:lnTo>
                  <a:lnTo>
                    <a:pt x="1379903" y="1405137"/>
                  </a:lnTo>
                  <a:lnTo>
                    <a:pt x="1379903" y="0"/>
                  </a:lnTo>
                  <a:lnTo>
                    <a:pt x="0" y="0"/>
                  </a:lnTo>
                  <a:close/>
                  <a:moveTo>
                    <a:pt x="1318943" y="1344177"/>
                  </a:moveTo>
                  <a:lnTo>
                    <a:pt x="59690" y="1344177"/>
                  </a:lnTo>
                  <a:lnTo>
                    <a:pt x="59690" y="59690"/>
                  </a:lnTo>
                  <a:lnTo>
                    <a:pt x="1318943" y="59690"/>
                  </a:lnTo>
                  <a:lnTo>
                    <a:pt x="1318943" y="1344177"/>
                  </a:lnTo>
                  <a:close/>
                </a:path>
              </a:pathLst>
            </a:custGeom>
            <a:solidFill>
              <a:srgbClr val="7ED957">
                <a:alpha val="69803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06588" y="1943100"/>
            <a:ext cx="14628812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" dirty="0">
                <a:solidFill>
                  <a:srgbClr val="EDE6E2"/>
                </a:solidFill>
                <a:latin typeface="League Spartan"/>
                <a:cs typeface="+mn-cs"/>
              </a:rPr>
              <a:t>WEEKLY NIFTY &amp; BANK NIFTY VIEW</a:t>
            </a: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auto">
          <a:xfrm rot="-5400000">
            <a:off x="16782257" y="2094706"/>
            <a:ext cx="2540000" cy="547687"/>
          </a:xfrm>
          <a:prstGeom prst="rect">
            <a:avLst/>
          </a:prstGeom>
          <a:solidFill>
            <a:srgbClr val="FF914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0" y="1485900"/>
            <a:ext cx="18288000" cy="1066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 OUTLOOK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3086100"/>
            <a:ext cx="165354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If we look at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the daily chart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of Nifty we are observing that nifty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is trading in a channel and facing resistance from the higher level of 50 SMA and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on weekly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chart we are observing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a “DOJI” candlestick formation.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It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indicate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we may see some limited upside movement in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the market. Nifty can face resistance around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18,080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 if it start trade above then it can touch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18,250-18,400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levels, while on the downside support is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17,800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if it start trade below then it can test the level of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17,600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and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Calibri"/>
              </a:rPr>
              <a:t>17,450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Calibri"/>
              </a:rPr>
              <a:t>levels.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1028700"/>
            <a:ext cx="18288000" cy="13716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8200" y="2400300"/>
            <a:ext cx="16535400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NIFTY BANK OUTLOOK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3162300"/>
            <a:ext cx="165354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smtClean="0">
                <a:latin typeface="+mn-lt"/>
                <a:cs typeface="+mn-cs"/>
              </a:rPr>
              <a:t>If we look at the daily </a:t>
            </a:r>
            <a:r>
              <a:rPr lang="en-US" sz="4000" dirty="0" smtClean="0">
                <a:latin typeface="+mn-lt"/>
                <a:cs typeface="+mn-cs"/>
              </a:rPr>
              <a:t>and as weekly chart </a:t>
            </a:r>
            <a:r>
              <a:rPr lang="en-US" sz="4000" dirty="0" smtClean="0">
                <a:latin typeface="+mn-lt"/>
                <a:cs typeface="+mn-cs"/>
              </a:rPr>
              <a:t>of Bank-Nifty we are observing </a:t>
            </a:r>
            <a:r>
              <a:rPr lang="en-US" sz="4000" dirty="0" smtClean="0">
                <a:latin typeface="+mn-lt"/>
                <a:cs typeface="+mn-cs"/>
              </a:rPr>
              <a:t>a series of narrow range body formation. </a:t>
            </a:r>
            <a:r>
              <a:rPr lang="en-US" sz="4000" dirty="0" smtClean="0">
                <a:latin typeface="+mn-lt"/>
                <a:cs typeface="+mn-cs"/>
              </a:rPr>
              <a:t>If we analyzed both chart then it seems that we can see </a:t>
            </a:r>
            <a:r>
              <a:rPr lang="en-US" sz="4000" dirty="0" smtClean="0">
                <a:latin typeface="+mn-lt"/>
                <a:cs typeface="+mn-cs"/>
              </a:rPr>
              <a:t>some consolidation </a:t>
            </a:r>
            <a:r>
              <a:rPr lang="en-US" sz="4000" dirty="0" smtClean="0">
                <a:latin typeface="+mn-lt"/>
                <a:cs typeface="+mn-cs"/>
              </a:rPr>
              <a:t>from the higher level in the coming trading session if it trade above </a:t>
            </a:r>
            <a:r>
              <a:rPr lang="en-US" sz="4000" dirty="0" smtClean="0">
                <a:latin typeface="+mn-lt"/>
                <a:cs typeface="+mn-cs"/>
              </a:rPr>
              <a:t>42,620 </a:t>
            </a:r>
            <a:r>
              <a:rPr lang="en-US" sz="4000" dirty="0" smtClean="0">
                <a:latin typeface="+mn-lt"/>
                <a:cs typeface="+mn-cs"/>
              </a:rPr>
              <a:t>then it can touch </a:t>
            </a:r>
            <a:r>
              <a:rPr lang="en-US" sz="4000" dirty="0" smtClean="0">
                <a:latin typeface="+mn-lt"/>
                <a:cs typeface="+mn-cs"/>
              </a:rPr>
              <a:t>42,850 </a:t>
            </a:r>
            <a:r>
              <a:rPr lang="en-US" sz="4000" dirty="0" smtClean="0">
                <a:latin typeface="+mn-lt"/>
                <a:cs typeface="+mn-cs"/>
              </a:rPr>
              <a:t>and </a:t>
            </a:r>
            <a:r>
              <a:rPr lang="en-US" sz="4000" dirty="0" smtClean="0">
                <a:latin typeface="+mn-lt"/>
                <a:cs typeface="+mn-cs"/>
              </a:rPr>
              <a:t>43,100 </a:t>
            </a:r>
            <a:r>
              <a:rPr lang="en-US" sz="4000" dirty="0" smtClean="0">
                <a:latin typeface="+mn-lt"/>
                <a:cs typeface="+mn-cs"/>
              </a:rPr>
              <a:t>levels, however downside support comes at </a:t>
            </a:r>
            <a:r>
              <a:rPr lang="en-US" sz="4000" dirty="0" smtClean="0">
                <a:latin typeface="+mn-lt"/>
                <a:cs typeface="+mn-cs"/>
              </a:rPr>
              <a:t>42,300 </a:t>
            </a:r>
            <a:r>
              <a:rPr lang="en-US" sz="4000" dirty="0" smtClean="0">
                <a:latin typeface="+mn-lt"/>
                <a:cs typeface="+mn-cs"/>
              </a:rPr>
              <a:t>below that we can see </a:t>
            </a:r>
            <a:r>
              <a:rPr lang="en-US" sz="4000" dirty="0" smtClean="0">
                <a:latin typeface="+mn-lt"/>
                <a:cs typeface="+mn-cs"/>
              </a:rPr>
              <a:t>41,800-41,500 </a:t>
            </a:r>
            <a:r>
              <a:rPr lang="en-US" sz="4000" dirty="0" smtClean="0">
                <a:latin typeface="+mn-lt"/>
                <a:cs typeface="+mn-cs"/>
              </a:rPr>
              <a:t>levels. </a:t>
            </a:r>
            <a:endParaRPr lang="en-US" sz="4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0" y="12573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BANK NIFTY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990600" y="2400300"/>
            <a:ext cx="16306800" cy="72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66700"/>
            <a:ext cx="4419600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2552700"/>
            <a:ext cx="15163800" cy="58626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  <a:p>
            <a:pPr fontAlgn="auto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pc="30" dirty="0">
              <a:solidFill>
                <a:srgbClr val="000000"/>
              </a:solidFill>
              <a:latin typeface="Gidole"/>
              <a:cs typeface="+mn-cs"/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0" y="1866900"/>
            <a:ext cx="18288000" cy="12192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6600" b="1">
                <a:solidFill>
                  <a:srgbClr val="1F497D"/>
                </a:solidFill>
                <a:latin typeface="Calibri" pitchFamily="34" charset="0"/>
              </a:rPr>
              <a:t>FINAL SUMMARY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659188"/>
            <a:ext cx="18288000" cy="3084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/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</a:b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NIFTY</a:t>
            </a:r>
            <a:r>
              <a:rPr lang="en-US" sz="3600" dirty="0">
                <a:latin typeface="+mn-lt"/>
                <a:cs typeface="+mn-cs"/>
              </a:rPr>
              <a:t>							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BANK NIFTY</a:t>
            </a:r>
            <a:r>
              <a:rPr lang="en-US" sz="3200" dirty="0">
                <a:latin typeface="+mn-lt"/>
                <a:cs typeface="+mn-cs"/>
              </a:rPr>
              <a:t/>
            </a:r>
            <a:br>
              <a:rPr lang="en-US" sz="3200" dirty="0">
                <a:latin typeface="+mn-lt"/>
                <a:cs typeface="+mn-cs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Resistance –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18250-18400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		Resistance –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42850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43100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Support –   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17600-17450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		 Support	   – 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41800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41500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marL="514350" indent="-514350" algn="just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2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3624</TotalTime>
  <Words>201</Words>
  <Application>Microsoft Office PowerPoint</Application>
  <PresentationFormat>Custom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League Spartan</vt:lpstr>
      <vt:lpstr>Gidole</vt:lpstr>
      <vt:lpstr>Calibri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riding the wave of</dc:title>
  <dc:creator>394</dc:creator>
  <cp:lastModifiedBy>7</cp:lastModifiedBy>
  <cp:revision>419</cp:revision>
  <dcterms:created xsi:type="dcterms:W3CDTF">2006-08-16T00:00:00Z</dcterms:created>
  <dcterms:modified xsi:type="dcterms:W3CDTF">2023-01-20T10:48:45Z</dcterms:modified>
</cp:coreProperties>
</file>