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80" d="100"/>
          <a:sy n="80" d="100"/>
        </p:scale>
        <p:origin x="-222" y="18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190D2BF-4A98-4B61-8990-830C6389B905}" type="datetimeFigureOut">
              <a:rPr lang="en-US" smtClean="0"/>
              <a:pPr/>
              <a:t>10/31/2018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0F68BC-E4BA-49DD-88BA-E9D5242D9AD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90D2BF-4A98-4B61-8990-830C6389B905}" type="datetimeFigureOut">
              <a:rPr lang="en-US" smtClean="0"/>
              <a:pPr/>
              <a:t>10/31/2018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0F68BC-E4BA-49DD-88BA-E9D5242D9AD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90D2BF-4A98-4B61-8990-830C6389B905}" type="datetimeFigureOut">
              <a:rPr lang="en-US" smtClean="0"/>
              <a:pPr/>
              <a:t>10/31/2018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0F68BC-E4BA-49DD-88BA-E9D5242D9AD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90D2BF-4A98-4B61-8990-830C6389B905}" type="datetimeFigureOut">
              <a:rPr lang="en-US" smtClean="0"/>
              <a:pPr/>
              <a:t>10/31/2018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0F68BC-E4BA-49DD-88BA-E9D5242D9AD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90D2BF-4A98-4B61-8990-830C6389B905}" type="datetimeFigureOut">
              <a:rPr lang="en-US" smtClean="0"/>
              <a:pPr/>
              <a:t>10/31/2018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0F68BC-E4BA-49DD-88BA-E9D5242D9AD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190D2BF-4A98-4B61-8990-830C6389B905}" type="datetimeFigureOut">
              <a:rPr lang="en-US" smtClean="0"/>
              <a:pPr/>
              <a:t>10/31/2018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0F68BC-E4BA-49DD-88BA-E9D5242D9AD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90D2BF-4A98-4B61-8990-830C6389B905}" type="datetimeFigureOut">
              <a:rPr lang="en-US" smtClean="0"/>
              <a:pPr/>
              <a:t>10/31/2018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20F68BC-E4BA-49DD-88BA-E9D5242D9AD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90D2BF-4A98-4B61-8990-830C6389B905}" type="datetimeFigureOut">
              <a:rPr lang="en-US" smtClean="0"/>
              <a:pPr/>
              <a:t>10/31/2018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20F68BC-E4BA-49DD-88BA-E9D5242D9AD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90D2BF-4A98-4B61-8990-830C6389B905}" type="datetimeFigureOut">
              <a:rPr lang="en-US" smtClean="0"/>
              <a:pPr/>
              <a:t>10/31/2018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20F68BC-E4BA-49DD-88BA-E9D5242D9AD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90D2BF-4A98-4B61-8990-830C6389B905}" type="datetimeFigureOut">
              <a:rPr lang="en-US" smtClean="0"/>
              <a:pPr/>
              <a:t>10/31/2018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0F68BC-E4BA-49DD-88BA-E9D5242D9AD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90D2BF-4A98-4B61-8990-830C6389B905}" type="datetimeFigureOut">
              <a:rPr lang="en-US" smtClean="0"/>
              <a:pPr/>
              <a:t>10/31/2018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0F68BC-E4BA-49DD-88BA-E9D5242D9AD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90D2BF-4A98-4B61-8990-830C6389B905}" type="datetimeFigureOut">
              <a:rPr lang="en-US" smtClean="0"/>
              <a:pPr/>
              <a:t>10/31/2018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0F68BC-E4BA-49DD-88BA-E9D5242D9AD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7696200" cy="838199"/>
          </a:xfrm>
        </p:spPr>
        <p:txBody>
          <a:bodyPr>
            <a:normAutofit fontScale="90000"/>
          </a:bodyPr>
          <a:lstStyle/>
          <a:p>
            <a:pPr>
              <a:tabLst>
                <a:tab pos="3432175" algn="l"/>
              </a:tabLst>
            </a:pPr>
            <a:r>
              <a:rPr lang="en-IN" sz="2400" b="1" dirty="0" smtClean="0">
                <a:latin typeface="+mn-lt"/>
              </a:rPr>
              <a:t/>
            </a:r>
            <a:br>
              <a:rPr lang="en-IN" sz="2400" b="1" dirty="0" smtClean="0">
                <a:latin typeface="+mn-lt"/>
              </a:rPr>
            </a:br>
            <a:r>
              <a:rPr lang="en-IN" sz="2400" b="1" dirty="0" smtClean="0">
                <a:latin typeface="+mn-lt"/>
              </a:rPr>
              <a:t>Greaves Cotton</a:t>
            </a:r>
            <a:br>
              <a:rPr lang="en-IN" sz="2400" b="1" dirty="0" smtClean="0">
                <a:latin typeface="+mn-lt"/>
              </a:rPr>
            </a:br>
            <a:r>
              <a:rPr lang="en-US" sz="1600" b="1" dirty="0" smtClean="0">
                <a:solidFill>
                  <a:srgbClr val="008000"/>
                </a:solidFill>
                <a:latin typeface="Calibri" pitchFamily="34" charset="0"/>
              </a:rPr>
              <a:t> CMP Rs 114|  Target Rs 190 (20x FY20E  Earnings)</a:t>
            </a:r>
            <a:br>
              <a:rPr lang="en-US" sz="1600" b="1" dirty="0" smtClean="0">
                <a:solidFill>
                  <a:srgbClr val="008000"/>
                </a:solidFill>
                <a:latin typeface="Calibri" pitchFamily="34" charset="0"/>
              </a:rPr>
            </a:br>
            <a:endParaRPr lang="en-US" sz="1600" b="1" dirty="0">
              <a:latin typeface="+mn-lt"/>
            </a:endParaRPr>
          </a:p>
        </p:txBody>
      </p:sp>
      <p:sp>
        <p:nvSpPr>
          <p:cNvPr id="3" name="Subtitle 2"/>
          <p:cNvSpPr>
            <a:spLocks noGrp="1"/>
          </p:cNvSpPr>
          <p:nvPr>
            <p:ph type="subTitle" idx="1"/>
          </p:nvPr>
        </p:nvSpPr>
        <p:spPr>
          <a:xfrm>
            <a:off x="228600" y="838200"/>
            <a:ext cx="8686800" cy="4267200"/>
          </a:xfrm>
        </p:spPr>
        <p:txBody>
          <a:bodyPr>
            <a:normAutofit fontScale="25000" lnSpcReduction="20000"/>
          </a:bodyPr>
          <a:lstStyle/>
          <a:p>
            <a:pPr algn="just" fontAlgn="auto">
              <a:lnSpc>
                <a:spcPts val="1500"/>
              </a:lnSpc>
              <a:spcBef>
                <a:spcPts val="1200"/>
              </a:spcBef>
              <a:spcAft>
                <a:spcPts val="300"/>
              </a:spcAft>
              <a:defRPr/>
            </a:pPr>
            <a:r>
              <a:rPr lang="en-IN" sz="4400" b="1" dirty="0" smtClean="0">
                <a:solidFill>
                  <a:srgbClr val="008000"/>
                </a:solidFill>
              </a:rPr>
              <a:t>Greaves Cotton Ltd. (GCL) is a dominant market player in the 3-wheeler segment with established presence in farm equipment and auxiliary power market. Given management’s focus on expanding its product portfolio, we believe GCL will be a key beneficiary of the revival in the domestic </a:t>
            </a:r>
            <a:r>
              <a:rPr lang="en-IN" sz="4400" b="1" dirty="0" err="1" smtClean="0">
                <a:solidFill>
                  <a:srgbClr val="008000"/>
                </a:solidFill>
              </a:rPr>
              <a:t>capex</a:t>
            </a:r>
            <a:r>
              <a:rPr lang="en-IN" sz="4400" b="1" dirty="0" smtClean="0">
                <a:solidFill>
                  <a:srgbClr val="008000"/>
                </a:solidFill>
              </a:rPr>
              <a:t> cycle. We expect GCL to report 9.3% CAGR in its revenues over FY17-20E, while PAT will witness a CAGR of 9.2% over the same period. EBITDA margin is expected to stabilise around 15-16% level. We remain positive on GCL’s future growth prospects, and have a BUY rating on the stock with a target price of Rs 190 (20x FY20E earnings), giving an upside potential of 66%.</a:t>
            </a:r>
            <a:endParaRPr lang="en-US" sz="4400" b="1" u="sng" dirty="0" smtClean="0">
              <a:solidFill>
                <a:srgbClr val="008000"/>
              </a:solidFill>
            </a:endParaRPr>
          </a:p>
          <a:p>
            <a:pPr algn="just" fontAlgn="auto">
              <a:lnSpc>
                <a:spcPts val="1800"/>
              </a:lnSpc>
              <a:spcBef>
                <a:spcPts val="300"/>
              </a:spcBef>
              <a:spcAft>
                <a:spcPts val="300"/>
              </a:spcAft>
              <a:defRPr/>
            </a:pPr>
            <a:r>
              <a:rPr lang="en-US" sz="4400" b="1" u="sng" dirty="0" smtClean="0">
                <a:solidFill>
                  <a:srgbClr val="008000"/>
                </a:solidFill>
              </a:rPr>
              <a:t>Investment Rationale</a:t>
            </a:r>
          </a:p>
          <a:p>
            <a:pPr marL="339725" indent="-339725" algn="just">
              <a:lnSpc>
                <a:spcPts val="1500"/>
              </a:lnSpc>
              <a:spcAft>
                <a:spcPts val="300"/>
              </a:spcAft>
              <a:buClr>
                <a:srgbClr val="008000"/>
              </a:buClr>
              <a:buSzPct val="100000"/>
              <a:buFont typeface="Webdings" pitchFamily="18" charset="2"/>
              <a:buChar char="&lt;"/>
            </a:pPr>
            <a:r>
              <a:rPr lang="en-US" sz="4400" b="1" dirty="0" smtClean="0">
                <a:solidFill>
                  <a:srgbClr val="008000"/>
                </a:solidFill>
              </a:rPr>
              <a:t>Dominant market share in the 3W segment implies stable growth rate: </a:t>
            </a:r>
            <a:r>
              <a:rPr lang="en-US" sz="4400" dirty="0" smtClean="0">
                <a:solidFill>
                  <a:srgbClr val="008000"/>
                </a:solidFill>
              </a:rPr>
              <a:t>Greaves Cotton Ltd. (GCL) enjoys dominant position in the 3-wheeler engine segment with more than 75% market share. GCL being the market leader with wide product portfolio will be a key beneficiary of the revival in CV cycle  thereby ensuring a stable growth rate in its automotive engine business.</a:t>
            </a:r>
          </a:p>
          <a:p>
            <a:pPr marL="339725" indent="-339725" algn="just">
              <a:lnSpc>
                <a:spcPts val="1500"/>
              </a:lnSpc>
              <a:spcAft>
                <a:spcPts val="300"/>
              </a:spcAft>
              <a:buClr>
                <a:srgbClr val="008000"/>
              </a:buClr>
              <a:buSzPct val="100000"/>
              <a:buFont typeface="Webdings" pitchFamily="18" charset="2"/>
              <a:buChar char="&lt;"/>
            </a:pPr>
            <a:r>
              <a:rPr lang="en-US" sz="4400" b="1" dirty="0" smtClean="0">
                <a:solidFill>
                  <a:srgbClr val="008000"/>
                </a:solidFill>
              </a:rPr>
              <a:t>After-market segment gaining traction: </a:t>
            </a:r>
            <a:r>
              <a:rPr lang="en-US" sz="4400" dirty="0" smtClean="0">
                <a:solidFill>
                  <a:srgbClr val="008000"/>
                </a:solidFill>
              </a:rPr>
              <a:t>The business is seeing good traction, and accounted for 25% revenue share in FY18. GCL is now focusing its energies on channel enhancement &amp; expanding territory coverage in identified regions to strengthen last mile connectivity.</a:t>
            </a:r>
          </a:p>
          <a:p>
            <a:pPr marL="339725" indent="-339725" algn="just">
              <a:lnSpc>
                <a:spcPts val="1500"/>
              </a:lnSpc>
              <a:spcAft>
                <a:spcPts val="300"/>
              </a:spcAft>
              <a:buClr>
                <a:srgbClr val="008000"/>
              </a:buClr>
              <a:buSzPct val="100000"/>
              <a:buFont typeface="Webdings" pitchFamily="18" charset="2"/>
              <a:buChar char="&lt;"/>
            </a:pPr>
            <a:r>
              <a:rPr lang="en-US" sz="4400" b="1" dirty="0" smtClean="0">
                <a:solidFill>
                  <a:srgbClr val="008000"/>
                </a:solidFill>
              </a:rPr>
              <a:t>Farm equipment business has good headroom for growth: </a:t>
            </a:r>
            <a:r>
              <a:rPr lang="en-US" sz="4400" dirty="0" smtClean="0">
                <a:solidFill>
                  <a:srgbClr val="008000"/>
                </a:solidFill>
              </a:rPr>
              <a:t>GCL has already witnessed good traction in its farm equipment business over last few quarters, which has registered double digit growth for multiple products in the segment. We believe with improving demand scenario, the farm equipment business of GCL has good headroom for growth.</a:t>
            </a:r>
          </a:p>
          <a:p>
            <a:pPr marL="339725" indent="-339725" algn="just">
              <a:lnSpc>
                <a:spcPts val="1500"/>
              </a:lnSpc>
              <a:spcAft>
                <a:spcPts val="300"/>
              </a:spcAft>
              <a:buClr>
                <a:srgbClr val="008000"/>
              </a:buClr>
              <a:buSzPct val="100000"/>
              <a:buFont typeface="Webdings" pitchFamily="18" charset="2"/>
              <a:buChar char="&lt;"/>
            </a:pPr>
            <a:r>
              <a:rPr lang="en-US" sz="4400" b="1" dirty="0" smtClean="0">
                <a:solidFill>
                  <a:srgbClr val="008000"/>
                </a:solidFill>
              </a:rPr>
              <a:t>Focusing on increased penetration in the </a:t>
            </a:r>
            <a:r>
              <a:rPr lang="en-US" sz="4400" b="1" dirty="0" err="1" smtClean="0">
                <a:solidFill>
                  <a:srgbClr val="008000"/>
                </a:solidFill>
              </a:rPr>
              <a:t>genset</a:t>
            </a:r>
            <a:r>
              <a:rPr lang="en-US" sz="4400" b="1" dirty="0" smtClean="0">
                <a:solidFill>
                  <a:srgbClr val="008000"/>
                </a:solidFill>
              </a:rPr>
              <a:t> market: </a:t>
            </a:r>
            <a:r>
              <a:rPr lang="en-US" sz="4400" dirty="0" smtClean="0">
                <a:solidFill>
                  <a:srgbClr val="008000"/>
                </a:solidFill>
              </a:rPr>
              <a:t>At present GCL is a small player in this segment and hence have a lot of room to grow. In FY18, GCL’s </a:t>
            </a:r>
            <a:r>
              <a:rPr lang="en-US" sz="4400" dirty="0" err="1" smtClean="0">
                <a:solidFill>
                  <a:srgbClr val="008000"/>
                </a:solidFill>
              </a:rPr>
              <a:t>genset</a:t>
            </a:r>
            <a:r>
              <a:rPr lang="en-US" sz="4400" dirty="0" smtClean="0">
                <a:solidFill>
                  <a:srgbClr val="008000"/>
                </a:solidFill>
              </a:rPr>
              <a:t> business registered more than 41% volume growth and its auxiliary power segment market share has increased from 3.5% to 6.5%. </a:t>
            </a:r>
          </a:p>
          <a:p>
            <a:pPr algn="just">
              <a:lnSpc>
                <a:spcPts val="1500"/>
              </a:lnSpc>
              <a:spcBef>
                <a:spcPts val="300"/>
              </a:spcBef>
              <a:spcAft>
                <a:spcPts val="300"/>
              </a:spcAft>
              <a:defRPr/>
            </a:pPr>
            <a:r>
              <a:rPr lang="en-IN" sz="4400" b="1" u="sng" dirty="0" smtClean="0">
                <a:solidFill>
                  <a:srgbClr val="008000"/>
                </a:solidFill>
              </a:rPr>
              <a:t>Valuations: </a:t>
            </a:r>
            <a:r>
              <a:rPr lang="en-IN" sz="4400" b="1" dirty="0" smtClean="0">
                <a:solidFill>
                  <a:srgbClr val="008000"/>
                </a:solidFill>
              </a:rPr>
              <a:t>  </a:t>
            </a:r>
            <a:r>
              <a:rPr lang="en-US" sz="4400" dirty="0" smtClean="0">
                <a:solidFill>
                  <a:srgbClr val="008000"/>
                </a:solidFill>
              </a:rPr>
              <a:t>At CMP of Rs 114, Greaves Cotton is trading at FY19E and FY20E, P/E multiples of 13.8x and 12x respectively. We value the stock at a FY20E target P/E multiple of 20x, which yields a target price of Rs 190 per share. </a:t>
            </a:r>
          </a:p>
          <a:p>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xmlns="" val="998633020"/>
              </p:ext>
            </p:extLst>
          </p:nvPr>
        </p:nvGraphicFramePr>
        <p:xfrm>
          <a:off x="381000" y="5257800"/>
          <a:ext cx="8458200" cy="1371600"/>
        </p:xfrm>
        <a:graphic>
          <a:graphicData uri="http://schemas.openxmlformats.org/drawingml/2006/table">
            <a:tbl>
              <a:tblPr firstRow="1" bandRow="1">
                <a:tableStyleId>{93296810-A885-4BE3-A3E7-6D5BEEA58F35}</a:tableStyleId>
              </a:tblPr>
              <a:tblGrid>
                <a:gridCol w="940581"/>
                <a:gridCol w="940581"/>
                <a:gridCol w="940581"/>
                <a:gridCol w="988257"/>
                <a:gridCol w="762000"/>
                <a:gridCol w="1143000"/>
                <a:gridCol w="914400"/>
                <a:gridCol w="838200"/>
                <a:gridCol w="990600"/>
              </a:tblGrid>
              <a:tr h="228600">
                <a:tc>
                  <a:txBody>
                    <a:bodyPr/>
                    <a:lstStyle/>
                    <a:p>
                      <a:pPr algn="l" fontAlgn="auto"/>
                      <a:r>
                        <a:rPr lang="en-US" sz="1000" u="none" strike="noStrike" dirty="0" err="1">
                          <a:solidFill>
                            <a:srgbClr val="008000"/>
                          </a:solidFill>
                          <a:effectLst/>
                        </a:rPr>
                        <a:t>Rs</a:t>
                      </a:r>
                      <a:r>
                        <a:rPr lang="en-US" sz="1000" u="none" strike="noStrike" dirty="0">
                          <a:solidFill>
                            <a:srgbClr val="008000"/>
                          </a:solidFill>
                          <a:effectLst/>
                        </a:rPr>
                        <a:t> </a:t>
                      </a:r>
                      <a:r>
                        <a:rPr lang="en-US" sz="1000" u="none" strike="noStrike" dirty="0" err="1">
                          <a:solidFill>
                            <a:srgbClr val="008000"/>
                          </a:solidFill>
                          <a:effectLst/>
                        </a:rPr>
                        <a:t>mn</a:t>
                      </a:r>
                      <a:endParaRPr lang="en-US" sz="1000" b="1" i="0" u="none" strike="noStrike" dirty="0">
                        <a:solidFill>
                          <a:srgbClr val="008000"/>
                        </a:solidFill>
                        <a:effectLst/>
                        <a:latin typeface="Calibri"/>
                      </a:endParaRPr>
                    </a:p>
                  </a:txBody>
                  <a:tcPr marR="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US" sz="1000" u="none" strike="noStrike" dirty="0" smtClean="0">
                          <a:solidFill>
                            <a:srgbClr val="008000"/>
                          </a:solidFill>
                          <a:effectLst/>
                        </a:rPr>
                        <a:t>Net</a:t>
                      </a:r>
                      <a:r>
                        <a:rPr lang="en-US" sz="1000" u="none" strike="noStrike" baseline="0" dirty="0" smtClean="0">
                          <a:solidFill>
                            <a:srgbClr val="008000"/>
                          </a:solidFill>
                          <a:effectLst/>
                        </a:rPr>
                        <a:t> </a:t>
                      </a:r>
                      <a:r>
                        <a:rPr lang="en-US" sz="1000" u="none" strike="noStrike" dirty="0" smtClean="0">
                          <a:solidFill>
                            <a:srgbClr val="008000"/>
                          </a:solidFill>
                          <a:effectLst/>
                        </a:rPr>
                        <a:t>Sales</a:t>
                      </a:r>
                      <a:endParaRPr lang="en-US" sz="1000" b="1" i="0" u="none" strike="noStrike" dirty="0">
                        <a:solidFill>
                          <a:srgbClr val="008000"/>
                        </a:solidFill>
                        <a:effectLst/>
                        <a:latin typeface="Calibri"/>
                      </a:endParaRPr>
                    </a:p>
                  </a:txBody>
                  <a:tcPr marL="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US" sz="1000" u="none" strike="noStrike" dirty="0">
                          <a:solidFill>
                            <a:srgbClr val="008000"/>
                          </a:solidFill>
                          <a:effectLst/>
                        </a:rPr>
                        <a:t>EBITDA </a:t>
                      </a:r>
                      <a:endParaRPr lang="en-US" sz="1000" b="1" i="0" u="none" strike="noStrike" dirty="0">
                        <a:solidFill>
                          <a:srgbClr val="008000"/>
                        </a:solidFill>
                        <a:effectLst/>
                        <a:latin typeface="Calibri"/>
                      </a:endParaRPr>
                    </a:p>
                  </a:txBody>
                  <a:tcPr marL="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IN" sz="1000" b="1" i="0" u="none" strike="noStrike" dirty="0" smtClean="0">
                          <a:solidFill>
                            <a:srgbClr val="008000"/>
                          </a:solidFill>
                          <a:effectLst/>
                          <a:latin typeface="Calibri"/>
                        </a:rPr>
                        <a:t>PAT</a:t>
                      </a:r>
                      <a:endParaRPr lang="en-US" sz="1000" b="1" i="0" u="none" strike="noStrike" dirty="0">
                        <a:solidFill>
                          <a:srgbClr val="008000"/>
                        </a:solidFill>
                        <a:effectLst/>
                        <a:latin typeface="Calibri"/>
                      </a:endParaRPr>
                    </a:p>
                  </a:txBody>
                  <a:tcPr marL="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US" sz="1000" u="none" strike="noStrike" dirty="0" smtClean="0">
                          <a:solidFill>
                            <a:srgbClr val="008000"/>
                          </a:solidFill>
                          <a:effectLst/>
                        </a:rPr>
                        <a:t>EPS</a:t>
                      </a:r>
                      <a:endParaRPr lang="en-US" sz="1000" b="1" i="0" u="none" strike="noStrike" dirty="0">
                        <a:solidFill>
                          <a:srgbClr val="008000"/>
                        </a:solidFill>
                        <a:effectLst/>
                        <a:latin typeface="Calibri"/>
                      </a:endParaRPr>
                    </a:p>
                  </a:txBody>
                  <a:tcPr marL="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US" sz="1000" u="none" strike="noStrike" dirty="0">
                          <a:solidFill>
                            <a:srgbClr val="008000"/>
                          </a:solidFill>
                          <a:effectLst/>
                        </a:rPr>
                        <a:t> </a:t>
                      </a:r>
                      <a:r>
                        <a:rPr lang="en-US" sz="1000" u="none" strike="noStrike" dirty="0" smtClean="0">
                          <a:solidFill>
                            <a:srgbClr val="008000"/>
                          </a:solidFill>
                          <a:effectLst/>
                        </a:rPr>
                        <a:t>EBITDA Margin %</a:t>
                      </a:r>
                      <a:endParaRPr lang="en-US" sz="1000" b="1" i="0" u="none" strike="noStrike" dirty="0">
                        <a:solidFill>
                          <a:srgbClr val="008000"/>
                        </a:solidFill>
                        <a:effectLst/>
                        <a:latin typeface="Calibri"/>
                      </a:endParaRPr>
                    </a:p>
                  </a:txBody>
                  <a:tcPr marL="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US" sz="1000" u="none" strike="noStrike" dirty="0">
                          <a:solidFill>
                            <a:srgbClr val="008000"/>
                          </a:solidFill>
                          <a:effectLst/>
                        </a:rPr>
                        <a:t>ROE </a:t>
                      </a:r>
                      <a:r>
                        <a:rPr lang="en-US" sz="1000" u="none" strike="noStrike" dirty="0" smtClean="0">
                          <a:solidFill>
                            <a:srgbClr val="008000"/>
                          </a:solidFill>
                          <a:effectLst/>
                        </a:rPr>
                        <a:t> (%)</a:t>
                      </a:r>
                      <a:endParaRPr lang="en-US" sz="1000" b="1" i="0" u="none" strike="noStrike" dirty="0">
                        <a:solidFill>
                          <a:srgbClr val="008000"/>
                        </a:solidFill>
                        <a:effectLst/>
                        <a:latin typeface="Calibri"/>
                      </a:endParaRPr>
                    </a:p>
                  </a:txBody>
                  <a:tcPr marL="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US" sz="1000" u="none" strike="noStrike" dirty="0">
                          <a:solidFill>
                            <a:srgbClr val="008000"/>
                          </a:solidFill>
                          <a:effectLst/>
                        </a:rPr>
                        <a:t>P/E (x)</a:t>
                      </a:r>
                      <a:endParaRPr lang="en-US" sz="1000" b="1" i="0" u="none" strike="noStrike" dirty="0">
                        <a:solidFill>
                          <a:srgbClr val="008000"/>
                        </a:solidFill>
                        <a:effectLst/>
                        <a:latin typeface="Calibri"/>
                      </a:endParaRPr>
                    </a:p>
                  </a:txBody>
                  <a:tcPr marL="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US" sz="1000" u="none" strike="noStrike" dirty="0" smtClean="0">
                          <a:solidFill>
                            <a:srgbClr val="008000"/>
                          </a:solidFill>
                          <a:effectLst/>
                        </a:rPr>
                        <a:t>EV/EBITDA (x)</a:t>
                      </a:r>
                      <a:endParaRPr lang="en-US" sz="1000" b="1" i="0" u="none" strike="noStrike" dirty="0">
                        <a:solidFill>
                          <a:srgbClr val="008000"/>
                        </a:solidFill>
                        <a:effectLst/>
                        <a:latin typeface="+mn-lt"/>
                      </a:endParaRPr>
                    </a:p>
                  </a:txBody>
                  <a:tcPr marL="0" marT="0" marB="0" anchor="b">
                    <a:lnT w="12700" cap="flat" cmpd="sng" algn="ctr">
                      <a:solidFill>
                        <a:schemeClr val="tx1"/>
                      </a:solidFill>
                      <a:prstDash val="solid"/>
                      <a:round/>
                      <a:headEnd type="none" w="med" len="med"/>
                      <a:tailEnd type="none" w="med" len="med"/>
                    </a:lnT>
                    <a:solidFill>
                      <a:srgbClr val="FFCC99"/>
                    </a:solidFill>
                  </a:tcPr>
                </a:tc>
              </a:tr>
              <a:tr h="228600">
                <a:tc>
                  <a:txBody>
                    <a:bodyPr/>
                    <a:lstStyle/>
                    <a:p>
                      <a:pPr algn="l" fontAlgn="b"/>
                      <a:r>
                        <a:rPr lang="en-US" sz="1000" u="none" strike="noStrike" dirty="0" smtClean="0">
                          <a:solidFill>
                            <a:schemeClr val="tx1"/>
                          </a:solidFill>
                          <a:effectLst/>
                        </a:rPr>
                        <a:t>FY16</a:t>
                      </a:r>
                      <a:endParaRPr lang="en-US" sz="1000" b="1" i="0" u="none" strike="noStrike" dirty="0">
                        <a:solidFill>
                          <a:schemeClr val="tx1"/>
                        </a:solidFill>
                        <a:effectLst/>
                        <a:latin typeface="Calibri"/>
                      </a:endParaRPr>
                    </a:p>
                  </a:txBody>
                  <a:tcPr marR="0" marT="0" marB="0" anchor="b">
                    <a:noFill/>
                  </a:tcPr>
                </a:tc>
                <a:tc>
                  <a:txBody>
                    <a:bodyPr/>
                    <a:lstStyle/>
                    <a:p>
                      <a:pPr algn="r" fontAlgn="ctr"/>
                      <a:r>
                        <a:rPr lang="en-IN" sz="1000" b="0" i="0" u="none" strike="noStrike">
                          <a:solidFill>
                            <a:srgbClr val="000000"/>
                          </a:solidFill>
                          <a:latin typeface="Calibri"/>
                        </a:rPr>
                        <a:t>16134</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2671</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1747</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7.2</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16.6</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dirty="0">
                          <a:solidFill>
                            <a:srgbClr val="000000"/>
                          </a:solidFill>
                          <a:latin typeface="Calibri"/>
                        </a:rPr>
                        <a:t>19.7</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15.9</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10.3</a:t>
                      </a:r>
                      <a:endParaRPr lang="en-US" sz="1000" b="0" i="0" u="none" strike="noStrike" dirty="0">
                        <a:solidFill>
                          <a:srgbClr val="000000"/>
                        </a:solidFill>
                        <a:latin typeface="Calibri"/>
                      </a:endParaRPr>
                    </a:p>
                  </a:txBody>
                  <a:tcPr marL="0" marR="0" marT="0" marB="0" anchor="ctr">
                    <a:noFill/>
                  </a:tcPr>
                </a:tc>
              </a:tr>
              <a:tr h="228600">
                <a:tc>
                  <a:txBody>
                    <a:bodyPr/>
                    <a:lstStyle/>
                    <a:p>
                      <a:pPr algn="l" fontAlgn="b"/>
                      <a:r>
                        <a:rPr lang="en-US" sz="1000" u="none" strike="noStrike" dirty="0" smtClean="0">
                          <a:solidFill>
                            <a:schemeClr val="tx1"/>
                          </a:solidFill>
                          <a:effectLst/>
                        </a:rPr>
                        <a:t>FY17</a:t>
                      </a:r>
                      <a:endParaRPr lang="en-US" sz="1000" b="1" i="0" u="none" strike="noStrike" dirty="0">
                        <a:solidFill>
                          <a:schemeClr val="tx1"/>
                        </a:solidFill>
                        <a:effectLst/>
                        <a:latin typeface="Calibri"/>
                      </a:endParaRPr>
                    </a:p>
                  </a:txBody>
                  <a:tcPr marR="0" marT="0" marB="0" anchor="b">
                    <a:noFill/>
                  </a:tcPr>
                </a:tc>
                <a:tc>
                  <a:txBody>
                    <a:bodyPr/>
                    <a:lstStyle/>
                    <a:p>
                      <a:pPr algn="r" fontAlgn="ctr"/>
                      <a:r>
                        <a:rPr lang="en-IN" sz="1000" b="0" i="0" u="none" strike="noStrike">
                          <a:solidFill>
                            <a:srgbClr val="000000"/>
                          </a:solidFill>
                          <a:latin typeface="Calibri"/>
                        </a:rPr>
                        <a:t>16343</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2434</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1781</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7.3</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14.9</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19.3</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15.6</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11.4</a:t>
                      </a:r>
                      <a:endParaRPr lang="en-US" sz="1000" b="0" i="0" u="none" strike="noStrike" dirty="0">
                        <a:solidFill>
                          <a:srgbClr val="000000"/>
                        </a:solidFill>
                        <a:latin typeface="Calibri"/>
                      </a:endParaRPr>
                    </a:p>
                  </a:txBody>
                  <a:tcPr marL="0" marR="0" marT="0" marB="0" anchor="ctr">
                    <a:noFill/>
                  </a:tcPr>
                </a:tc>
              </a:tr>
              <a:tr h="228600">
                <a:tc>
                  <a:txBody>
                    <a:bodyPr/>
                    <a:lstStyle/>
                    <a:p>
                      <a:pPr algn="l" fontAlgn="b"/>
                      <a:r>
                        <a:rPr lang="en-US" sz="1000" u="none" strike="noStrike" dirty="0" smtClean="0">
                          <a:solidFill>
                            <a:schemeClr val="tx1"/>
                          </a:solidFill>
                          <a:effectLst/>
                        </a:rPr>
                        <a:t>FY18</a:t>
                      </a:r>
                      <a:endParaRPr lang="en-US" sz="1000" b="1" i="0" u="none" strike="noStrike" dirty="0">
                        <a:solidFill>
                          <a:schemeClr val="tx1"/>
                        </a:solidFill>
                        <a:effectLst/>
                        <a:latin typeface="Calibri"/>
                      </a:endParaRPr>
                    </a:p>
                  </a:txBody>
                  <a:tcPr marR="0" marT="0" marB="0" anchor="b">
                    <a:noFill/>
                  </a:tcPr>
                </a:tc>
                <a:tc>
                  <a:txBody>
                    <a:bodyPr/>
                    <a:lstStyle/>
                    <a:p>
                      <a:pPr algn="r" fontAlgn="ctr"/>
                      <a:r>
                        <a:rPr lang="en-IN" sz="1000" b="0" i="0" u="none" strike="noStrike">
                          <a:solidFill>
                            <a:srgbClr val="000000"/>
                          </a:solidFill>
                          <a:latin typeface="Calibri"/>
                        </a:rPr>
                        <a:t>17921</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2553</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1545</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6.3</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14.2</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16.1</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18.0</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10.8</a:t>
                      </a:r>
                      <a:endParaRPr lang="en-US" sz="1000" b="0" i="0" u="none" strike="noStrike" dirty="0">
                        <a:solidFill>
                          <a:srgbClr val="000000"/>
                        </a:solidFill>
                        <a:latin typeface="Calibri"/>
                      </a:endParaRPr>
                    </a:p>
                  </a:txBody>
                  <a:tcPr marL="0" marR="0" marT="0" marB="0" anchor="ctr">
                    <a:noFill/>
                  </a:tcPr>
                </a:tc>
              </a:tr>
              <a:tr h="228600">
                <a:tc>
                  <a:txBody>
                    <a:bodyPr/>
                    <a:lstStyle/>
                    <a:p>
                      <a:pPr algn="l" fontAlgn="b"/>
                      <a:r>
                        <a:rPr lang="en-US" sz="1000" u="none" strike="noStrike" dirty="0" smtClean="0">
                          <a:solidFill>
                            <a:schemeClr val="tx1"/>
                          </a:solidFill>
                          <a:effectLst/>
                        </a:rPr>
                        <a:t>FY19E</a:t>
                      </a:r>
                      <a:endParaRPr lang="en-US" sz="1000" b="1" i="0" u="none" strike="noStrike" dirty="0">
                        <a:solidFill>
                          <a:schemeClr val="tx1"/>
                        </a:solidFill>
                        <a:effectLst/>
                        <a:latin typeface="Calibri"/>
                      </a:endParaRPr>
                    </a:p>
                  </a:txBody>
                  <a:tcPr marR="0" marT="0" marB="0" anchor="b">
                    <a:noFill/>
                  </a:tcPr>
                </a:tc>
                <a:tc>
                  <a:txBody>
                    <a:bodyPr/>
                    <a:lstStyle/>
                    <a:p>
                      <a:pPr algn="r" fontAlgn="ctr"/>
                      <a:r>
                        <a:rPr lang="en-IN" sz="1000" b="0" i="0" u="none" strike="noStrike">
                          <a:solidFill>
                            <a:srgbClr val="000000"/>
                          </a:solidFill>
                          <a:latin typeface="Calibri"/>
                        </a:rPr>
                        <a:t>19286</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2893</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2013</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8.2</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15</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20.5</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13.8</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9.4</a:t>
                      </a:r>
                      <a:endParaRPr lang="en-US" sz="1000" b="0" i="0" u="none" strike="noStrike" dirty="0">
                        <a:solidFill>
                          <a:srgbClr val="000000"/>
                        </a:solidFill>
                        <a:latin typeface="Calibri"/>
                      </a:endParaRPr>
                    </a:p>
                  </a:txBody>
                  <a:tcPr marL="0" marR="0" marT="0" marB="0" anchor="ctr">
                    <a:noFill/>
                  </a:tcPr>
                </a:tc>
              </a:tr>
              <a:tr h="228600">
                <a:tc>
                  <a:txBody>
                    <a:bodyPr/>
                    <a:lstStyle/>
                    <a:p>
                      <a:pPr algn="l" fontAlgn="b"/>
                      <a:r>
                        <a:rPr lang="en-US" sz="1000" u="none" strike="noStrike" dirty="0" smtClean="0">
                          <a:solidFill>
                            <a:schemeClr val="tx1"/>
                          </a:solidFill>
                          <a:effectLst/>
                        </a:rPr>
                        <a:t>FY20E</a:t>
                      </a:r>
                      <a:endParaRPr lang="en-US" sz="1000" b="1" i="0" u="none" strike="noStrike" dirty="0">
                        <a:solidFill>
                          <a:schemeClr val="tx1"/>
                        </a:solidFill>
                        <a:effectLst/>
                        <a:latin typeface="Calibri"/>
                      </a:endParaRPr>
                    </a:p>
                  </a:txBody>
                  <a:tcPr marR="0" marT="0" marB="0" anchor="b">
                    <a:lnB w="12700" cap="flat" cmpd="sng" algn="ctr">
                      <a:solidFill>
                        <a:schemeClr val="tx1"/>
                      </a:solidFill>
                      <a:prstDash val="solid"/>
                      <a:round/>
                      <a:headEnd type="none" w="med" len="med"/>
                      <a:tailEnd type="none" w="med" len="med"/>
                    </a:lnB>
                    <a:noFill/>
                  </a:tcPr>
                </a:tc>
                <a:tc>
                  <a:txBody>
                    <a:bodyPr/>
                    <a:lstStyle/>
                    <a:p>
                      <a:pPr algn="r" fontAlgn="ctr"/>
                      <a:r>
                        <a:rPr lang="en-IN" sz="1000" b="0" i="0" u="none" strike="noStrike" dirty="0">
                          <a:solidFill>
                            <a:srgbClr val="000000"/>
                          </a:solidFill>
                          <a:latin typeface="Calibri"/>
                        </a:rPr>
                        <a:t>21343</a:t>
                      </a:r>
                      <a:endParaRPr lang="en-US" sz="1000" b="0" i="0" u="none" strike="noStrike" dirty="0">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tc>
                  <a:txBody>
                    <a:bodyPr/>
                    <a:lstStyle/>
                    <a:p>
                      <a:pPr algn="r" fontAlgn="ctr"/>
                      <a:r>
                        <a:rPr lang="en-IN" sz="1000" b="0" i="0" u="none" strike="noStrike">
                          <a:solidFill>
                            <a:srgbClr val="000000"/>
                          </a:solidFill>
                          <a:latin typeface="Calibri"/>
                        </a:rPr>
                        <a:t>3281</a:t>
                      </a:r>
                      <a:endParaRPr lang="en-US" sz="1000" b="0" i="0" u="none" strike="noStrike">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tc>
                  <a:txBody>
                    <a:bodyPr/>
                    <a:lstStyle/>
                    <a:p>
                      <a:pPr algn="r" fontAlgn="ctr"/>
                      <a:r>
                        <a:rPr lang="en-IN" sz="1000" b="0" i="0" u="none" strike="noStrike" dirty="0">
                          <a:solidFill>
                            <a:srgbClr val="000000"/>
                          </a:solidFill>
                          <a:latin typeface="Calibri"/>
                        </a:rPr>
                        <a:t>2322</a:t>
                      </a:r>
                      <a:endParaRPr lang="en-US" sz="1000" b="0" i="0" u="none" strike="noStrike" dirty="0">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tc>
                  <a:txBody>
                    <a:bodyPr/>
                    <a:lstStyle/>
                    <a:p>
                      <a:pPr algn="r" fontAlgn="ctr"/>
                      <a:r>
                        <a:rPr lang="en-IN" sz="1000" b="0" i="0" u="none" strike="noStrike">
                          <a:solidFill>
                            <a:srgbClr val="000000"/>
                          </a:solidFill>
                          <a:latin typeface="Calibri"/>
                        </a:rPr>
                        <a:t>9.5</a:t>
                      </a:r>
                      <a:endParaRPr lang="en-US" sz="1000" b="0" i="0" u="none" strike="noStrike">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tc>
                  <a:txBody>
                    <a:bodyPr/>
                    <a:lstStyle/>
                    <a:p>
                      <a:pPr algn="r" fontAlgn="ctr"/>
                      <a:r>
                        <a:rPr lang="en-IN" sz="1000" b="0" i="0" u="none" strike="noStrike">
                          <a:solidFill>
                            <a:srgbClr val="000000"/>
                          </a:solidFill>
                          <a:latin typeface="Calibri"/>
                        </a:rPr>
                        <a:t>15.4</a:t>
                      </a:r>
                      <a:endParaRPr lang="en-US" sz="1000" b="0" i="0" u="none" strike="noStrike">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tc>
                  <a:txBody>
                    <a:bodyPr/>
                    <a:lstStyle/>
                    <a:p>
                      <a:pPr algn="r" fontAlgn="ctr"/>
                      <a:r>
                        <a:rPr lang="en-IN" sz="1000" b="0" i="0" u="none" strike="noStrike">
                          <a:solidFill>
                            <a:srgbClr val="000000"/>
                          </a:solidFill>
                          <a:latin typeface="Calibri"/>
                        </a:rPr>
                        <a:t>23</a:t>
                      </a:r>
                      <a:endParaRPr lang="en-US" sz="1000" b="0" i="0" u="none" strike="noStrike">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tc>
                  <a:txBody>
                    <a:bodyPr/>
                    <a:lstStyle/>
                    <a:p>
                      <a:pPr algn="r" fontAlgn="ctr"/>
                      <a:r>
                        <a:rPr lang="en-IN" sz="1000" b="0" i="0" u="none" strike="noStrike" dirty="0" smtClean="0">
                          <a:solidFill>
                            <a:srgbClr val="000000"/>
                          </a:solidFill>
                          <a:latin typeface="Calibri"/>
                        </a:rPr>
                        <a:t>12.0</a:t>
                      </a:r>
                      <a:endParaRPr lang="en-US" sz="1000" b="0" i="0" u="none" strike="noStrike" dirty="0">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tc>
                  <a:txBody>
                    <a:bodyPr/>
                    <a:lstStyle/>
                    <a:p>
                      <a:pPr algn="r" fontAlgn="ctr"/>
                      <a:r>
                        <a:rPr lang="en-IN" sz="1000" b="0" i="0" u="none" strike="noStrike" dirty="0" smtClean="0">
                          <a:solidFill>
                            <a:srgbClr val="000000"/>
                          </a:solidFill>
                          <a:latin typeface="Calibri"/>
                        </a:rPr>
                        <a:t>8.2</a:t>
                      </a:r>
                      <a:endParaRPr lang="en-US" sz="1000" b="0" i="0" u="none" strike="noStrike" dirty="0">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tr>
            </a:tbl>
          </a:graphicData>
        </a:graphic>
      </p:graphicFrame>
      <p:sp>
        <p:nvSpPr>
          <p:cNvPr id="6" name="TextBox 5"/>
          <p:cNvSpPr txBox="1"/>
          <p:nvPr/>
        </p:nvSpPr>
        <p:spPr>
          <a:xfrm>
            <a:off x="7772400" y="6629400"/>
            <a:ext cx="1143000" cy="215444"/>
          </a:xfrm>
          <a:prstGeom prst="rect">
            <a:avLst/>
          </a:prstGeom>
          <a:noFill/>
        </p:spPr>
        <p:txBody>
          <a:bodyPr wrap="square" rtlCol="0">
            <a:spAutoFit/>
          </a:bodyPr>
          <a:lstStyle/>
          <a:p>
            <a:pPr algn="r"/>
            <a:r>
              <a:rPr lang="en-US" sz="800" dirty="0" err="1" smtClean="0"/>
              <a:t>Arihant</a:t>
            </a:r>
            <a:r>
              <a:rPr lang="en-US" sz="800" dirty="0" smtClean="0"/>
              <a:t> Research</a:t>
            </a:r>
            <a:endParaRPr lang="en-US" sz="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7696200" cy="838199"/>
          </a:xfrm>
        </p:spPr>
        <p:txBody>
          <a:bodyPr>
            <a:normAutofit fontScale="90000"/>
          </a:bodyPr>
          <a:lstStyle/>
          <a:p>
            <a:pPr>
              <a:tabLst>
                <a:tab pos="3432175" algn="l"/>
              </a:tabLst>
            </a:pPr>
            <a:r>
              <a:rPr lang="en-IN" sz="2400" b="1" dirty="0" smtClean="0">
                <a:latin typeface="+mn-lt"/>
              </a:rPr>
              <a:t/>
            </a:r>
            <a:br>
              <a:rPr lang="en-IN" sz="2400" b="1" dirty="0" smtClean="0">
                <a:latin typeface="+mn-lt"/>
              </a:rPr>
            </a:br>
            <a:r>
              <a:rPr lang="en-IN" sz="2400" b="1" dirty="0" err="1" smtClean="0">
                <a:latin typeface="+mn-lt"/>
              </a:rPr>
              <a:t>Shakti</a:t>
            </a:r>
            <a:r>
              <a:rPr lang="en-IN" sz="2400" b="1" dirty="0" smtClean="0">
                <a:latin typeface="+mn-lt"/>
              </a:rPr>
              <a:t> Pumps</a:t>
            </a:r>
            <a:br>
              <a:rPr lang="en-IN" sz="2400" b="1" dirty="0" smtClean="0">
                <a:latin typeface="+mn-lt"/>
              </a:rPr>
            </a:br>
            <a:r>
              <a:rPr lang="en-US" sz="1600" b="1" dirty="0" smtClean="0">
                <a:solidFill>
                  <a:srgbClr val="008000"/>
                </a:solidFill>
                <a:latin typeface="Calibri" pitchFamily="34" charset="0"/>
              </a:rPr>
              <a:t> CMP Rs 391|  Target Rs 651 (20x FY20E  Earnings)</a:t>
            </a:r>
            <a:br>
              <a:rPr lang="en-US" sz="1600" b="1" dirty="0" smtClean="0">
                <a:solidFill>
                  <a:srgbClr val="008000"/>
                </a:solidFill>
                <a:latin typeface="Calibri" pitchFamily="34" charset="0"/>
              </a:rPr>
            </a:br>
            <a:endParaRPr lang="en-US" sz="1600" b="1" dirty="0">
              <a:latin typeface="+mn-lt"/>
            </a:endParaRPr>
          </a:p>
        </p:txBody>
      </p:sp>
      <p:sp>
        <p:nvSpPr>
          <p:cNvPr id="3" name="Subtitle 2"/>
          <p:cNvSpPr>
            <a:spLocks noGrp="1"/>
          </p:cNvSpPr>
          <p:nvPr>
            <p:ph type="subTitle" idx="1"/>
          </p:nvPr>
        </p:nvSpPr>
        <p:spPr>
          <a:xfrm>
            <a:off x="228600" y="838200"/>
            <a:ext cx="8686800" cy="4267200"/>
          </a:xfrm>
        </p:spPr>
        <p:txBody>
          <a:bodyPr>
            <a:normAutofit fontScale="25000" lnSpcReduction="20000"/>
          </a:bodyPr>
          <a:lstStyle/>
          <a:p>
            <a:pPr algn="just">
              <a:lnSpc>
                <a:spcPts val="1500"/>
              </a:lnSpc>
              <a:spcBef>
                <a:spcPts val="1200"/>
              </a:spcBef>
              <a:spcAft>
                <a:spcPts val="300"/>
              </a:spcAft>
              <a:defRPr/>
            </a:pPr>
            <a:r>
              <a:rPr lang="en-US" sz="4400" b="1" dirty="0" err="1" smtClean="0">
                <a:solidFill>
                  <a:srgbClr val="008000"/>
                </a:solidFill>
              </a:rPr>
              <a:t>Shakti</a:t>
            </a:r>
            <a:r>
              <a:rPr lang="en-US" sz="4400" b="1" dirty="0" smtClean="0">
                <a:solidFill>
                  <a:srgbClr val="008000"/>
                </a:solidFill>
              </a:rPr>
              <a:t> Pumps </a:t>
            </a:r>
            <a:r>
              <a:rPr lang="en-US" sz="4400" b="1" dirty="0" err="1" smtClean="0">
                <a:solidFill>
                  <a:srgbClr val="008000"/>
                </a:solidFill>
              </a:rPr>
              <a:t>specialises</a:t>
            </a:r>
            <a:r>
              <a:rPr lang="en-US" sz="4400" b="1" dirty="0" smtClean="0">
                <a:solidFill>
                  <a:srgbClr val="008000"/>
                </a:solidFill>
              </a:rPr>
              <a:t> in manufacturing a broad range of energy efficient stainless steel pumps (with special focus on solar pumps) catering to a variety of sectors including agricultural, industrial, domestic and horticultural. Given government’s thrust on solar pumps, </a:t>
            </a:r>
            <a:r>
              <a:rPr lang="en-US" sz="4400" b="1" dirty="0" err="1" smtClean="0">
                <a:solidFill>
                  <a:srgbClr val="008000"/>
                </a:solidFill>
              </a:rPr>
              <a:t>Shakti</a:t>
            </a:r>
            <a:r>
              <a:rPr lang="en-US" sz="4400" b="1" dirty="0" smtClean="0">
                <a:solidFill>
                  <a:srgbClr val="008000"/>
                </a:solidFill>
              </a:rPr>
              <a:t> having more than 50% market share in solar pumps, will be a key beneficiary of the increased demand for solar pumps. We expect </a:t>
            </a:r>
            <a:r>
              <a:rPr lang="en-US" sz="4400" b="1" dirty="0" err="1" smtClean="0">
                <a:solidFill>
                  <a:srgbClr val="008000"/>
                </a:solidFill>
              </a:rPr>
              <a:t>Shakti</a:t>
            </a:r>
            <a:r>
              <a:rPr lang="en-US" sz="4400" b="1" dirty="0" smtClean="0">
                <a:solidFill>
                  <a:srgbClr val="008000"/>
                </a:solidFill>
              </a:rPr>
              <a:t> to report 22.3% CAGR in its revenues over FY18-20E, while PAT will witness a CAGR of 32.5% over the same period. EBITDA margin is expected to </a:t>
            </a:r>
            <a:r>
              <a:rPr lang="en-US" sz="4400" b="1" dirty="0" err="1" smtClean="0">
                <a:solidFill>
                  <a:srgbClr val="008000"/>
                </a:solidFill>
              </a:rPr>
              <a:t>stabilise</a:t>
            </a:r>
            <a:r>
              <a:rPr lang="en-US" sz="4400" b="1" dirty="0" smtClean="0">
                <a:solidFill>
                  <a:srgbClr val="008000"/>
                </a:solidFill>
              </a:rPr>
              <a:t> around 17-18% level. We remain positive on </a:t>
            </a:r>
            <a:r>
              <a:rPr lang="en-US" sz="4400" b="1" dirty="0" err="1" smtClean="0">
                <a:solidFill>
                  <a:srgbClr val="008000"/>
                </a:solidFill>
              </a:rPr>
              <a:t>Shakti’s</a:t>
            </a:r>
            <a:r>
              <a:rPr lang="en-US" sz="4400" b="1" dirty="0" smtClean="0">
                <a:solidFill>
                  <a:srgbClr val="008000"/>
                </a:solidFill>
              </a:rPr>
              <a:t> future growth prospects, and have a BUY rating on the stock with a target price of Rs 651 (20x FY20E earnings), giving an upside potential of 66.4 </a:t>
            </a:r>
            <a:r>
              <a:rPr lang="en-IN" sz="4400" b="1" dirty="0" smtClean="0">
                <a:solidFill>
                  <a:srgbClr val="008000"/>
                </a:solidFill>
              </a:rPr>
              <a:t>%.</a:t>
            </a:r>
            <a:endParaRPr lang="en-US" sz="4400" b="1" u="sng" dirty="0" smtClean="0">
              <a:solidFill>
                <a:srgbClr val="008000"/>
              </a:solidFill>
            </a:endParaRPr>
          </a:p>
          <a:p>
            <a:pPr algn="just" fontAlgn="auto">
              <a:lnSpc>
                <a:spcPts val="1800"/>
              </a:lnSpc>
              <a:spcBef>
                <a:spcPts val="300"/>
              </a:spcBef>
              <a:spcAft>
                <a:spcPts val="300"/>
              </a:spcAft>
              <a:defRPr/>
            </a:pPr>
            <a:r>
              <a:rPr lang="en-US" sz="4400" b="1" u="sng" dirty="0" smtClean="0">
                <a:solidFill>
                  <a:srgbClr val="008000"/>
                </a:solidFill>
              </a:rPr>
              <a:t>Investment Rationale</a:t>
            </a:r>
          </a:p>
          <a:p>
            <a:pPr marL="339725" indent="-339725" algn="just">
              <a:lnSpc>
                <a:spcPts val="1500"/>
              </a:lnSpc>
              <a:spcAft>
                <a:spcPts val="300"/>
              </a:spcAft>
              <a:buClr>
                <a:srgbClr val="008000"/>
              </a:buClr>
              <a:buSzPct val="100000"/>
              <a:buFont typeface="Webdings" pitchFamily="18" charset="2"/>
              <a:buChar char="&lt;"/>
            </a:pPr>
            <a:r>
              <a:rPr lang="en-US" sz="4400" b="1" dirty="0" smtClean="0">
                <a:solidFill>
                  <a:srgbClr val="008000"/>
                </a:solidFill>
              </a:rPr>
              <a:t>With government’s thrust on promoting renewable energy – solar pumps to be the next growth driver for </a:t>
            </a:r>
            <a:r>
              <a:rPr lang="en-US" sz="4400" b="1" dirty="0" err="1" smtClean="0">
                <a:solidFill>
                  <a:srgbClr val="008000"/>
                </a:solidFill>
              </a:rPr>
              <a:t>Shakti</a:t>
            </a:r>
            <a:r>
              <a:rPr lang="en-US" sz="4400" b="1" dirty="0" smtClean="0">
                <a:solidFill>
                  <a:srgbClr val="008000"/>
                </a:solidFill>
              </a:rPr>
              <a:t> : </a:t>
            </a:r>
            <a:r>
              <a:rPr lang="en-US" sz="4400" dirty="0" smtClean="0">
                <a:solidFill>
                  <a:srgbClr val="008000"/>
                </a:solidFill>
              </a:rPr>
              <a:t>With government’s thrust on renewable energy and promotion of solar pumps through schemes like KUSUM, </a:t>
            </a:r>
            <a:r>
              <a:rPr lang="en-US" sz="4400" dirty="0" err="1" smtClean="0">
                <a:solidFill>
                  <a:srgbClr val="008000"/>
                </a:solidFill>
              </a:rPr>
              <a:t>Shakti</a:t>
            </a:r>
            <a:r>
              <a:rPr lang="en-US" sz="4400" dirty="0" smtClean="0">
                <a:solidFill>
                  <a:srgbClr val="008000"/>
                </a:solidFill>
              </a:rPr>
              <a:t> having more than 50% market share in solar pumps will be a direct beneficiary of the same.</a:t>
            </a:r>
          </a:p>
          <a:p>
            <a:pPr marL="339725" indent="-339725" algn="just">
              <a:lnSpc>
                <a:spcPts val="1500"/>
              </a:lnSpc>
              <a:spcAft>
                <a:spcPts val="300"/>
              </a:spcAft>
              <a:buClr>
                <a:srgbClr val="008000"/>
              </a:buClr>
              <a:buSzPct val="100000"/>
              <a:buFont typeface="Webdings" pitchFamily="18" charset="2"/>
              <a:buChar char="&lt;"/>
            </a:pPr>
            <a:r>
              <a:rPr lang="en-US" sz="4400" b="1" dirty="0" smtClean="0">
                <a:solidFill>
                  <a:srgbClr val="008000"/>
                </a:solidFill>
              </a:rPr>
              <a:t>Expected revival in export revenues to aid </a:t>
            </a:r>
            <a:r>
              <a:rPr lang="en-US" sz="4400" b="1" dirty="0" err="1" smtClean="0">
                <a:solidFill>
                  <a:srgbClr val="008000"/>
                </a:solidFill>
              </a:rPr>
              <a:t>Shakti’s</a:t>
            </a:r>
            <a:r>
              <a:rPr lang="en-US" sz="4400" b="1" dirty="0" smtClean="0">
                <a:solidFill>
                  <a:srgbClr val="008000"/>
                </a:solidFill>
              </a:rPr>
              <a:t> </a:t>
            </a:r>
            <a:r>
              <a:rPr lang="en-US" sz="4400" b="1" dirty="0" err="1" smtClean="0">
                <a:solidFill>
                  <a:srgbClr val="008000"/>
                </a:solidFill>
              </a:rPr>
              <a:t>topline</a:t>
            </a:r>
            <a:r>
              <a:rPr lang="en-US" sz="4400" b="1" dirty="0" smtClean="0">
                <a:solidFill>
                  <a:srgbClr val="008000"/>
                </a:solidFill>
              </a:rPr>
              <a:t> growth: </a:t>
            </a:r>
            <a:r>
              <a:rPr lang="en-US" sz="4400" dirty="0" smtClean="0">
                <a:solidFill>
                  <a:srgbClr val="008000"/>
                </a:solidFill>
              </a:rPr>
              <a:t>Due to better acceptance of stainless steel pumps in the overseas markets, </a:t>
            </a:r>
            <a:r>
              <a:rPr lang="en-US" sz="4400" dirty="0" err="1" smtClean="0">
                <a:solidFill>
                  <a:srgbClr val="008000"/>
                </a:solidFill>
              </a:rPr>
              <a:t>Shakti</a:t>
            </a:r>
            <a:r>
              <a:rPr lang="en-US" sz="4400" dirty="0" smtClean="0">
                <a:solidFill>
                  <a:srgbClr val="008000"/>
                </a:solidFill>
              </a:rPr>
              <a:t> has primarily been an export oriented company. However due to setback faced in its main export market of gulf during FY15-16, export share in total revenue declined from a high of 69% in FY14 to 41% in FY16. As </a:t>
            </a:r>
            <a:r>
              <a:rPr lang="en-US" sz="4400" dirty="0" err="1" smtClean="0">
                <a:solidFill>
                  <a:srgbClr val="008000"/>
                </a:solidFill>
              </a:rPr>
              <a:t>Shakti</a:t>
            </a:r>
            <a:r>
              <a:rPr lang="en-US" sz="4400" dirty="0" smtClean="0">
                <a:solidFill>
                  <a:srgbClr val="008000"/>
                </a:solidFill>
              </a:rPr>
              <a:t> has diversified into new export markets, we believe export revenues will revive and should contribute meaningfully to </a:t>
            </a:r>
            <a:r>
              <a:rPr lang="en-US" sz="4400" dirty="0" err="1" smtClean="0">
                <a:solidFill>
                  <a:srgbClr val="008000"/>
                </a:solidFill>
              </a:rPr>
              <a:t>Shakti’s</a:t>
            </a:r>
            <a:r>
              <a:rPr lang="en-US" sz="4400" dirty="0" smtClean="0">
                <a:solidFill>
                  <a:srgbClr val="008000"/>
                </a:solidFill>
              </a:rPr>
              <a:t> </a:t>
            </a:r>
            <a:r>
              <a:rPr lang="en-US" sz="4400" dirty="0" err="1" smtClean="0">
                <a:solidFill>
                  <a:srgbClr val="008000"/>
                </a:solidFill>
              </a:rPr>
              <a:t>topline</a:t>
            </a:r>
            <a:r>
              <a:rPr lang="en-US" sz="4400" dirty="0" smtClean="0">
                <a:solidFill>
                  <a:srgbClr val="008000"/>
                </a:solidFill>
              </a:rPr>
              <a:t> growth over FY18-20E.</a:t>
            </a:r>
          </a:p>
          <a:p>
            <a:pPr marL="339725" indent="-339725" algn="just">
              <a:lnSpc>
                <a:spcPts val="1500"/>
              </a:lnSpc>
              <a:spcAft>
                <a:spcPts val="300"/>
              </a:spcAft>
              <a:buClr>
                <a:srgbClr val="008000"/>
              </a:buClr>
              <a:buSzPct val="100000"/>
              <a:buFont typeface="Webdings" pitchFamily="18" charset="2"/>
              <a:buChar char="&lt;"/>
            </a:pPr>
            <a:r>
              <a:rPr lang="en-US" sz="4400" b="1" dirty="0" smtClean="0">
                <a:solidFill>
                  <a:srgbClr val="008000"/>
                </a:solidFill>
              </a:rPr>
              <a:t>Increased demand for efficient pumps to facilitate domestic revenue growth: </a:t>
            </a:r>
            <a:r>
              <a:rPr lang="en-US" sz="4400" dirty="0" smtClean="0">
                <a:solidFill>
                  <a:srgbClr val="008000"/>
                </a:solidFill>
              </a:rPr>
              <a:t>We expect </a:t>
            </a:r>
            <a:r>
              <a:rPr lang="en-US" sz="4400" dirty="0" err="1" smtClean="0">
                <a:solidFill>
                  <a:srgbClr val="008000"/>
                </a:solidFill>
              </a:rPr>
              <a:t>Shakti’s</a:t>
            </a:r>
            <a:r>
              <a:rPr lang="en-US" sz="4400" dirty="0" smtClean="0">
                <a:solidFill>
                  <a:srgbClr val="008000"/>
                </a:solidFill>
              </a:rPr>
              <a:t> domestic revenue to show strong growth of 22.3% CAGR over FY18-20E, primarily driven by higher demand for energy efficient pumps where </a:t>
            </a:r>
            <a:r>
              <a:rPr lang="en-US" sz="4400" dirty="0" err="1" smtClean="0">
                <a:solidFill>
                  <a:srgbClr val="008000"/>
                </a:solidFill>
              </a:rPr>
              <a:t>Shakti</a:t>
            </a:r>
            <a:r>
              <a:rPr lang="en-US" sz="4400" dirty="0" smtClean="0">
                <a:solidFill>
                  <a:srgbClr val="008000"/>
                </a:solidFill>
              </a:rPr>
              <a:t> has an edge over its peers as well as due to increased brand awareness and distribution reach of </a:t>
            </a:r>
            <a:r>
              <a:rPr lang="en-US" sz="4400" dirty="0" err="1" smtClean="0">
                <a:solidFill>
                  <a:srgbClr val="008000"/>
                </a:solidFill>
              </a:rPr>
              <a:t>Shakti</a:t>
            </a:r>
            <a:r>
              <a:rPr lang="en-US" sz="4400" dirty="0" smtClean="0">
                <a:solidFill>
                  <a:srgbClr val="008000"/>
                </a:solidFill>
              </a:rPr>
              <a:t>.</a:t>
            </a:r>
          </a:p>
          <a:p>
            <a:pPr algn="just">
              <a:lnSpc>
                <a:spcPts val="1500"/>
              </a:lnSpc>
              <a:spcBef>
                <a:spcPts val="300"/>
              </a:spcBef>
              <a:spcAft>
                <a:spcPts val="300"/>
              </a:spcAft>
              <a:defRPr/>
            </a:pPr>
            <a:r>
              <a:rPr lang="en-IN" sz="4400" b="1" u="sng" dirty="0" smtClean="0">
                <a:solidFill>
                  <a:srgbClr val="008000"/>
                </a:solidFill>
              </a:rPr>
              <a:t>Valuations: </a:t>
            </a:r>
            <a:r>
              <a:rPr lang="en-IN" sz="4400" b="1" dirty="0" smtClean="0">
                <a:solidFill>
                  <a:srgbClr val="008000"/>
                </a:solidFill>
              </a:rPr>
              <a:t>  </a:t>
            </a:r>
            <a:r>
              <a:rPr lang="en-US" sz="4400" dirty="0" smtClean="0">
                <a:solidFill>
                  <a:srgbClr val="008000"/>
                </a:solidFill>
              </a:rPr>
              <a:t>At CMP of Rs 391, </a:t>
            </a:r>
            <a:r>
              <a:rPr lang="en-US" sz="4400" dirty="0" err="1" smtClean="0">
                <a:solidFill>
                  <a:srgbClr val="008000"/>
                </a:solidFill>
              </a:rPr>
              <a:t>Shatki</a:t>
            </a:r>
            <a:r>
              <a:rPr lang="en-US" sz="4400" dirty="0" smtClean="0">
                <a:solidFill>
                  <a:srgbClr val="008000"/>
                </a:solidFill>
              </a:rPr>
              <a:t> Pumps is trading at FY19E and FY20E, P/E multiples of 15.4x and 12x respectively. We value the stock at a FY20E target P/E multiple of 20x, which yields a target price of Rs 651 per share. We are bullish on the future prospects of </a:t>
            </a:r>
            <a:r>
              <a:rPr lang="en-US" sz="4400" dirty="0" err="1" smtClean="0">
                <a:solidFill>
                  <a:srgbClr val="008000"/>
                </a:solidFill>
              </a:rPr>
              <a:t>Shakti</a:t>
            </a:r>
            <a:r>
              <a:rPr lang="en-US" sz="4400" dirty="0" smtClean="0">
                <a:solidFill>
                  <a:srgbClr val="008000"/>
                </a:solidFill>
              </a:rPr>
              <a:t> Pumps and have a BUY rating on the stock with a target price of Rs 651 (20x FY20E earnings), which gives an upside potential of 66.4%. </a:t>
            </a:r>
          </a:p>
          <a:p>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xmlns="" val="998633020"/>
              </p:ext>
            </p:extLst>
          </p:nvPr>
        </p:nvGraphicFramePr>
        <p:xfrm>
          <a:off x="304800" y="5181600"/>
          <a:ext cx="8458200" cy="1295400"/>
        </p:xfrm>
        <a:graphic>
          <a:graphicData uri="http://schemas.openxmlformats.org/drawingml/2006/table">
            <a:tbl>
              <a:tblPr firstRow="1" bandRow="1">
                <a:tableStyleId>{93296810-A885-4BE3-A3E7-6D5BEEA58F35}</a:tableStyleId>
              </a:tblPr>
              <a:tblGrid>
                <a:gridCol w="940581"/>
                <a:gridCol w="940581"/>
                <a:gridCol w="940581"/>
                <a:gridCol w="988257"/>
                <a:gridCol w="762000"/>
                <a:gridCol w="1143000"/>
                <a:gridCol w="914400"/>
                <a:gridCol w="838200"/>
                <a:gridCol w="990600"/>
              </a:tblGrid>
              <a:tr h="215900">
                <a:tc>
                  <a:txBody>
                    <a:bodyPr/>
                    <a:lstStyle/>
                    <a:p>
                      <a:pPr algn="l" fontAlgn="auto"/>
                      <a:r>
                        <a:rPr lang="en-US" sz="1000" u="none" strike="noStrike" dirty="0" err="1">
                          <a:solidFill>
                            <a:srgbClr val="008000"/>
                          </a:solidFill>
                          <a:effectLst/>
                        </a:rPr>
                        <a:t>Rs</a:t>
                      </a:r>
                      <a:r>
                        <a:rPr lang="en-US" sz="1000" u="none" strike="noStrike" dirty="0">
                          <a:solidFill>
                            <a:srgbClr val="008000"/>
                          </a:solidFill>
                          <a:effectLst/>
                        </a:rPr>
                        <a:t> </a:t>
                      </a:r>
                      <a:r>
                        <a:rPr lang="en-US" sz="1000" u="none" strike="noStrike" dirty="0" err="1">
                          <a:solidFill>
                            <a:srgbClr val="008000"/>
                          </a:solidFill>
                          <a:effectLst/>
                        </a:rPr>
                        <a:t>mn</a:t>
                      </a:r>
                      <a:endParaRPr lang="en-US" sz="1000" b="1" i="0" u="none" strike="noStrike" dirty="0">
                        <a:solidFill>
                          <a:srgbClr val="008000"/>
                        </a:solidFill>
                        <a:effectLst/>
                        <a:latin typeface="Calibri"/>
                      </a:endParaRPr>
                    </a:p>
                  </a:txBody>
                  <a:tcPr marR="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US" sz="1000" u="none" strike="noStrike" dirty="0" smtClean="0">
                          <a:solidFill>
                            <a:srgbClr val="008000"/>
                          </a:solidFill>
                          <a:effectLst/>
                        </a:rPr>
                        <a:t>Net</a:t>
                      </a:r>
                      <a:r>
                        <a:rPr lang="en-US" sz="1000" u="none" strike="noStrike" baseline="0" dirty="0" smtClean="0">
                          <a:solidFill>
                            <a:srgbClr val="008000"/>
                          </a:solidFill>
                          <a:effectLst/>
                        </a:rPr>
                        <a:t> </a:t>
                      </a:r>
                      <a:r>
                        <a:rPr lang="en-US" sz="1000" u="none" strike="noStrike" dirty="0" smtClean="0">
                          <a:solidFill>
                            <a:srgbClr val="008000"/>
                          </a:solidFill>
                          <a:effectLst/>
                        </a:rPr>
                        <a:t>Sales</a:t>
                      </a:r>
                      <a:endParaRPr lang="en-US" sz="1000" b="1" i="0" u="none" strike="noStrike" dirty="0">
                        <a:solidFill>
                          <a:srgbClr val="008000"/>
                        </a:solidFill>
                        <a:effectLst/>
                        <a:latin typeface="Calibri"/>
                      </a:endParaRPr>
                    </a:p>
                  </a:txBody>
                  <a:tcPr marL="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US" sz="1000" u="none" strike="noStrike" dirty="0">
                          <a:solidFill>
                            <a:srgbClr val="008000"/>
                          </a:solidFill>
                          <a:effectLst/>
                        </a:rPr>
                        <a:t>EBITDA </a:t>
                      </a:r>
                      <a:endParaRPr lang="en-US" sz="1000" b="1" i="0" u="none" strike="noStrike" dirty="0">
                        <a:solidFill>
                          <a:srgbClr val="008000"/>
                        </a:solidFill>
                        <a:effectLst/>
                        <a:latin typeface="Calibri"/>
                      </a:endParaRPr>
                    </a:p>
                  </a:txBody>
                  <a:tcPr marL="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IN" sz="1000" b="1" i="0" u="none" strike="noStrike" dirty="0" smtClean="0">
                          <a:solidFill>
                            <a:srgbClr val="008000"/>
                          </a:solidFill>
                          <a:effectLst/>
                          <a:latin typeface="Calibri"/>
                        </a:rPr>
                        <a:t>PAT</a:t>
                      </a:r>
                      <a:endParaRPr lang="en-US" sz="1000" b="1" i="0" u="none" strike="noStrike" dirty="0">
                        <a:solidFill>
                          <a:srgbClr val="008000"/>
                        </a:solidFill>
                        <a:effectLst/>
                        <a:latin typeface="Calibri"/>
                      </a:endParaRPr>
                    </a:p>
                  </a:txBody>
                  <a:tcPr marL="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US" sz="1000" u="none" strike="noStrike" dirty="0" smtClean="0">
                          <a:solidFill>
                            <a:srgbClr val="008000"/>
                          </a:solidFill>
                          <a:effectLst/>
                        </a:rPr>
                        <a:t>EPS</a:t>
                      </a:r>
                      <a:endParaRPr lang="en-US" sz="1000" b="1" i="0" u="none" strike="noStrike" dirty="0">
                        <a:solidFill>
                          <a:srgbClr val="008000"/>
                        </a:solidFill>
                        <a:effectLst/>
                        <a:latin typeface="Calibri"/>
                      </a:endParaRPr>
                    </a:p>
                  </a:txBody>
                  <a:tcPr marL="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US" sz="1000" u="none" strike="noStrike" dirty="0">
                          <a:solidFill>
                            <a:srgbClr val="008000"/>
                          </a:solidFill>
                          <a:effectLst/>
                        </a:rPr>
                        <a:t> </a:t>
                      </a:r>
                      <a:r>
                        <a:rPr lang="en-US" sz="1000" u="none" strike="noStrike" dirty="0" smtClean="0">
                          <a:solidFill>
                            <a:srgbClr val="008000"/>
                          </a:solidFill>
                          <a:effectLst/>
                        </a:rPr>
                        <a:t>EBITDA Margin %</a:t>
                      </a:r>
                      <a:endParaRPr lang="en-US" sz="1000" b="1" i="0" u="none" strike="noStrike" dirty="0">
                        <a:solidFill>
                          <a:srgbClr val="008000"/>
                        </a:solidFill>
                        <a:effectLst/>
                        <a:latin typeface="Calibri"/>
                      </a:endParaRPr>
                    </a:p>
                  </a:txBody>
                  <a:tcPr marL="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US" sz="1000" u="none" strike="noStrike" dirty="0">
                          <a:solidFill>
                            <a:srgbClr val="008000"/>
                          </a:solidFill>
                          <a:effectLst/>
                        </a:rPr>
                        <a:t>ROE </a:t>
                      </a:r>
                      <a:r>
                        <a:rPr lang="en-US" sz="1000" u="none" strike="noStrike" dirty="0" smtClean="0">
                          <a:solidFill>
                            <a:srgbClr val="008000"/>
                          </a:solidFill>
                          <a:effectLst/>
                        </a:rPr>
                        <a:t> (%)</a:t>
                      </a:r>
                      <a:endParaRPr lang="en-US" sz="1000" b="1" i="0" u="none" strike="noStrike" dirty="0">
                        <a:solidFill>
                          <a:srgbClr val="008000"/>
                        </a:solidFill>
                        <a:effectLst/>
                        <a:latin typeface="Calibri"/>
                      </a:endParaRPr>
                    </a:p>
                  </a:txBody>
                  <a:tcPr marL="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US" sz="1000" u="none" strike="noStrike" dirty="0">
                          <a:solidFill>
                            <a:srgbClr val="008000"/>
                          </a:solidFill>
                          <a:effectLst/>
                        </a:rPr>
                        <a:t>P/E (x)</a:t>
                      </a:r>
                      <a:endParaRPr lang="en-US" sz="1000" b="1" i="0" u="none" strike="noStrike" dirty="0">
                        <a:solidFill>
                          <a:srgbClr val="008000"/>
                        </a:solidFill>
                        <a:effectLst/>
                        <a:latin typeface="Calibri"/>
                      </a:endParaRPr>
                    </a:p>
                  </a:txBody>
                  <a:tcPr marL="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US" sz="1000" u="none" strike="noStrike" dirty="0" smtClean="0">
                          <a:solidFill>
                            <a:srgbClr val="008000"/>
                          </a:solidFill>
                          <a:effectLst/>
                        </a:rPr>
                        <a:t>EV/EBITDA (x)</a:t>
                      </a:r>
                      <a:endParaRPr lang="en-US" sz="1000" b="1" i="0" u="none" strike="noStrike" dirty="0">
                        <a:solidFill>
                          <a:srgbClr val="008000"/>
                        </a:solidFill>
                        <a:effectLst/>
                        <a:latin typeface="+mn-lt"/>
                      </a:endParaRPr>
                    </a:p>
                  </a:txBody>
                  <a:tcPr marL="0" marT="0" marB="0" anchor="b">
                    <a:lnT w="12700" cap="flat" cmpd="sng" algn="ctr">
                      <a:solidFill>
                        <a:schemeClr val="tx1"/>
                      </a:solidFill>
                      <a:prstDash val="solid"/>
                      <a:round/>
                      <a:headEnd type="none" w="med" len="med"/>
                      <a:tailEnd type="none" w="med" len="med"/>
                    </a:lnT>
                    <a:solidFill>
                      <a:srgbClr val="FFCC99"/>
                    </a:solidFill>
                  </a:tcPr>
                </a:tc>
              </a:tr>
              <a:tr h="215900">
                <a:tc>
                  <a:txBody>
                    <a:bodyPr/>
                    <a:lstStyle/>
                    <a:p>
                      <a:pPr algn="l" fontAlgn="b"/>
                      <a:r>
                        <a:rPr lang="en-US" sz="1000" u="none" strike="noStrike" dirty="0" smtClean="0">
                          <a:solidFill>
                            <a:schemeClr val="tx1"/>
                          </a:solidFill>
                          <a:effectLst/>
                        </a:rPr>
                        <a:t>FY16</a:t>
                      </a:r>
                      <a:endParaRPr lang="en-US" sz="1000" b="1" i="0" u="none" strike="noStrike" dirty="0">
                        <a:solidFill>
                          <a:schemeClr val="tx1"/>
                        </a:solidFill>
                        <a:effectLst/>
                        <a:latin typeface="Calibri"/>
                      </a:endParaRPr>
                    </a:p>
                  </a:txBody>
                  <a:tcPr marR="0" marT="0" marB="0" anchor="b">
                    <a:noFill/>
                  </a:tcPr>
                </a:tc>
                <a:tc>
                  <a:txBody>
                    <a:bodyPr/>
                    <a:lstStyle/>
                    <a:p>
                      <a:pPr algn="r" fontAlgn="ctr"/>
                      <a:r>
                        <a:rPr lang="en-IN" sz="1000" b="0" i="0" u="none" strike="noStrike" dirty="0">
                          <a:solidFill>
                            <a:srgbClr val="000000"/>
                          </a:solidFill>
                          <a:latin typeface="Calibri"/>
                        </a:rPr>
                        <a:t>2642</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201</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11</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0.6</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7.6</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dirty="0">
                          <a:solidFill>
                            <a:srgbClr val="000000"/>
                          </a:solidFill>
                          <a:latin typeface="Calibri"/>
                        </a:rPr>
                        <a:t>0.5</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613.9</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36.6</a:t>
                      </a:r>
                      <a:endParaRPr lang="en-US" sz="1000" b="0" i="0" u="none" strike="noStrike" dirty="0">
                        <a:solidFill>
                          <a:srgbClr val="000000"/>
                        </a:solidFill>
                        <a:latin typeface="Calibri"/>
                      </a:endParaRPr>
                    </a:p>
                  </a:txBody>
                  <a:tcPr marL="0" marR="0" marT="0" marB="0" anchor="ctr">
                    <a:noFill/>
                  </a:tcPr>
                </a:tc>
              </a:tr>
              <a:tr h="215900">
                <a:tc>
                  <a:txBody>
                    <a:bodyPr/>
                    <a:lstStyle/>
                    <a:p>
                      <a:pPr algn="l" fontAlgn="b"/>
                      <a:r>
                        <a:rPr lang="en-US" sz="1000" u="none" strike="noStrike" dirty="0" smtClean="0">
                          <a:solidFill>
                            <a:schemeClr val="tx1"/>
                          </a:solidFill>
                          <a:effectLst/>
                        </a:rPr>
                        <a:t>FY17</a:t>
                      </a:r>
                      <a:endParaRPr lang="en-US" sz="1000" b="1" i="0" u="none" strike="noStrike" dirty="0">
                        <a:solidFill>
                          <a:schemeClr val="tx1"/>
                        </a:solidFill>
                        <a:effectLst/>
                        <a:latin typeface="Calibri"/>
                      </a:endParaRPr>
                    </a:p>
                  </a:txBody>
                  <a:tcPr marR="0" marT="0" marB="0" anchor="b">
                    <a:noFill/>
                  </a:tcPr>
                </a:tc>
                <a:tc>
                  <a:txBody>
                    <a:bodyPr/>
                    <a:lstStyle/>
                    <a:p>
                      <a:pPr algn="r" fontAlgn="ctr"/>
                      <a:r>
                        <a:rPr lang="en-IN" sz="1000" b="0" i="0" u="none" strike="noStrike">
                          <a:solidFill>
                            <a:srgbClr val="000000"/>
                          </a:solidFill>
                          <a:latin typeface="Calibri"/>
                        </a:rPr>
                        <a:t>4290</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605</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216</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11.8</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14.1</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9.7</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33.2</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13.0</a:t>
                      </a:r>
                      <a:endParaRPr lang="en-US" sz="1000" b="0" i="0" u="none" strike="noStrike" dirty="0">
                        <a:solidFill>
                          <a:srgbClr val="000000"/>
                        </a:solidFill>
                        <a:latin typeface="Calibri"/>
                      </a:endParaRPr>
                    </a:p>
                  </a:txBody>
                  <a:tcPr marL="0" marR="0" marT="0" marB="0" anchor="ctr">
                    <a:noFill/>
                  </a:tcPr>
                </a:tc>
              </a:tr>
              <a:tr h="215900">
                <a:tc>
                  <a:txBody>
                    <a:bodyPr/>
                    <a:lstStyle/>
                    <a:p>
                      <a:pPr algn="l" fontAlgn="b"/>
                      <a:r>
                        <a:rPr lang="en-US" sz="1000" u="none" strike="noStrike" dirty="0" smtClean="0">
                          <a:solidFill>
                            <a:schemeClr val="tx1"/>
                          </a:solidFill>
                          <a:effectLst/>
                        </a:rPr>
                        <a:t>FY18</a:t>
                      </a:r>
                      <a:endParaRPr lang="en-US" sz="1000" b="1" i="0" u="none" strike="noStrike" dirty="0">
                        <a:solidFill>
                          <a:schemeClr val="tx1"/>
                        </a:solidFill>
                        <a:effectLst/>
                        <a:latin typeface="Calibri"/>
                      </a:endParaRPr>
                    </a:p>
                  </a:txBody>
                  <a:tcPr marR="0" marT="0" marB="0" anchor="b">
                    <a:noFill/>
                  </a:tcPr>
                </a:tc>
                <a:tc>
                  <a:txBody>
                    <a:bodyPr/>
                    <a:lstStyle/>
                    <a:p>
                      <a:pPr algn="r" fontAlgn="ctr"/>
                      <a:r>
                        <a:rPr lang="en-IN" sz="1000" b="0" i="0" u="none" strike="noStrike">
                          <a:solidFill>
                            <a:srgbClr val="000000"/>
                          </a:solidFill>
                          <a:latin typeface="Calibri"/>
                        </a:rPr>
                        <a:t>4366</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774</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341</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18.6</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17.7</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13.4</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21.1</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10.3</a:t>
                      </a:r>
                      <a:endParaRPr lang="en-US" sz="1000" b="0" i="0" u="none" strike="noStrike" dirty="0">
                        <a:solidFill>
                          <a:srgbClr val="000000"/>
                        </a:solidFill>
                        <a:latin typeface="Calibri"/>
                      </a:endParaRPr>
                    </a:p>
                  </a:txBody>
                  <a:tcPr marL="0" marR="0" marT="0" marB="0" anchor="ctr">
                    <a:noFill/>
                  </a:tcPr>
                </a:tc>
              </a:tr>
              <a:tr h="215900">
                <a:tc>
                  <a:txBody>
                    <a:bodyPr/>
                    <a:lstStyle/>
                    <a:p>
                      <a:pPr algn="l" fontAlgn="b"/>
                      <a:r>
                        <a:rPr lang="en-US" sz="1000" u="none" strike="noStrike" dirty="0" smtClean="0">
                          <a:solidFill>
                            <a:schemeClr val="tx1"/>
                          </a:solidFill>
                          <a:effectLst/>
                        </a:rPr>
                        <a:t>FY19E</a:t>
                      </a:r>
                      <a:endParaRPr lang="en-US" sz="1000" b="1" i="0" u="none" strike="noStrike" dirty="0">
                        <a:solidFill>
                          <a:schemeClr val="tx1"/>
                        </a:solidFill>
                        <a:effectLst/>
                        <a:latin typeface="Calibri"/>
                      </a:endParaRPr>
                    </a:p>
                  </a:txBody>
                  <a:tcPr marR="0" marT="0" marB="0" anchor="b">
                    <a:noFill/>
                  </a:tcPr>
                </a:tc>
                <a:tc>
                  <a:txBody>
                    <a:bodyPr/>
                    <a:lstStyle/>
                    <a:p>
                      <a:pPr algn="r" fontAlgn="ctr"/>
                      <a:r>
                        <a:rPr lang="en-IN" sz="1000" b="0" i="0" u="none" strike="noStrike">
                          <a:solidFill>
                            <a:srgbClr val="000000"/>
                          </a:solidFill>
                          <a:latin typeface="Calibri"/>
                        </a:rPr>
                        <a:t>5614</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983</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480</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26.1</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17.5</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16.5</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15.4</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8.3</a:t>
                      </a:r>
                      <a:endParaRPr lang="en-US" sz="1000" b="0" i="0" u="none" strike="noStrike" dirty="0">
                        <a:solidFill>
                          <a:srgbClr val="000000"/>
                        </a:solidFill>
                        <a:latin typeface="Calibri"/>
                      </a:endParaRPr>
                    </a:p>
                  </a:txBody>
                  <a:tcPr marL="0" marR="0" marT="0" marB="0" anchor="ctr">
                    <a:noFill/>
                  </a:tcPr>
                </a:tc>
              </a:tr>
              <a:tr h="215900">
                <a:tc>
                  <a:txBody>
                    <a:bodyPr/>
                    <a:lstStyle/>
                    <a:p>
                      <a:pPr algn="l" fontAlgn="b"/>
                      <a:r>
                        <a:rPr lang="en-US" sz="1000" u="none" strike="noStrike" dirty="0" smtClean="0">
                          <a:solidFill>
                            <a:schemeClr val="tx1"/>
                          </a:solidFill>
                          <a:effectLst/>
                        </a:rPr>
                        <a:t>FY20E</a:t>
                      </a:r>
                      <a:endParaRPr lang="en-US" sz="1000" b="1" i="0" u="none" strike="noStrike" dirty="0">
                        <a:solidFill>
                          <a:schemeClr val="tx1"/>
                        </a:solidFill>
                        <a:effectLst/>
                        <a:latin typeface="Calibri"/>
                      </a:endParaRPr>
                    </a:p>
                  </a:txBody>
                  <a:tcPr marR="0" marT="0" marB="0" anchor="b">
                    <a:lnB w="12700" cap="flat" cmpd="sng" algn="ctr">
                      <a:solidFill>
                        <a:schemeClr val="tx1"/>
                      </a:solidFill>
                      <a:prstDash val="solid"/>
                      <a:round/>
                      <a:headEnd type="none" w="med" len="med"/>
                      <a:tailEnd type="none" w="med" len="med"/>
                    </a:lnB>
                    <a:noFill/>
                  </a:tcPr>
                </a:tc>
                <a:tc>
                  <a:txBody>
                    <a:bodyPr/>
                    <a:lstStyle/>
                    <a:p>
                      <a:pPr algn="r" fontAlgn="ctr"/>
                      <a:r>
                        <a:rPr lang="en-IN" sz="1000" b="0" i="0" u="none" strike="noStrike">
                          <a:solidFill>
                            <a:srgbClr val="000000"/>
                          </a:solidFill>
                          <a:latin typeface="Calibri"/>
                        </a:rPr>
                        <a:t>6536</a:t>
                      </a:r>
                      <a:endParaRPr lang="en-US" sz="1000" b="0" i="0" u="none" strike="noStrike">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tc>
                  <a:txBody>
                    <a:bodyPr/>
                    <a:lstStyle/>
                    <a:p>
                      <a:pPr algn="r" fontAlgn="ctr"/>
                      <a:r>
                        <a:rPr lang="en-IN" sz="1000" b="0" i="0" u="none" strike="noStrike">
                          <a:solidFill>
                            <a:srgbClr val="000000"/>
                          </a:solidFill>
                          <a:latin typeface="Calibri"/>
                        </a:rPr>
                        <a:t>1176</a:t>
                      </a:r>
                      <a:endParaRPr lang="en-US" sz="1000" b="0" i="0" u="none" strike="noStrike">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tc>
                  <a:txBody>
                    <a:bodyPr/>
                    <a:lstStyle/>
                    <a:p>
                      <a:pPr algn="r" fontAlgn="ctr"/>
                      <a:r>
                        <a:rPr lang="en-IN" sz="1000" b="0" i="0" u="none" strike="noStrike">
                          <a:solidFill>
                            <a:srgbClr val="000000"/>
                          </a:solidFill>
                          <a:latin typeface="Calibri"/>
                        </a:rPr>
                        <a:t>599</a:t>
                      </a:r>
                      <a:endParaRPr lang="en-US" sz="1000" b="0" i="0" u="none" strike="noStrike">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tc>
                  <a:txBody>
                    <a:bodyPr/>
                    <a:lstStyle/>
                    <a:p>
                      <a:pPr algn="r" fontAlgn="ctr"/>
                      <a:r>
                        <a:rPr lang="en-IN" sz="1000" b="0" i="0" u="none" strike="noStrike">
                          <a:solidFill>
                            <a:srgbClr val="000000"/>
                          </a:solidFill>
                          <a:latin typeface="Calibri"/>
                        </a:rPr>
                        <a:t>32.6</a:t>
                      </a:r>
                      <a:endParaRPr lang="en-US" sz="1000" b="0" i="0" u="none" strike="noStrike">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tc>
                  <a:txBody>
                    <a:bodyPr/>
                    <a:lstStyle/>
                    <a:p>
                      <a:pPr algn="r" fontAlgn="ctr"/>
                      <a:r>
                        <a:rPr lang="en-IN" sz="1000" b="0" i="0" u="none" strike="noStrike" dirty="0" smtClean="0">
                          <a:solidFill>
                            <a:srgbClr val="000000"/>
                          </a:solidFill>
                          <a:latin typeface="Calibri"/>
                        </a:rPr>
                        <a:t>18.0</a:t>
                      </a:r>
                      <a:endParaRPr lang="en-US" sz="1000" b="0" i="0" u="none" strike="noStrike" dirty="0">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tc>
                  <a:txBody>
                    <a:bodyPr/>
                    <a:lstStyle/>
                    <a:p>
                      <a:pPr algn="r" fontAlgn="ctr"/>
                      <a:r>
                        <a:rPr lang="en-IN" sz="1000" b="0" i="0" u="none" strike="noStrike">
                          <a:solidFill>
                            <a:srgbClr val="000000"/>
                          </a:solidFill>
                          <a:latin typeface="Calibri"/>
                        </a:rPr>
                        <a:t>18</a:t>
                      </a:r>
                      <a:endParaRPr lang="en-US" sz="1000" b="0" i="0" u="none" strike="noStrike">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tc>
                  <a:txBody>
                    <a:bodyPr/>
                    <a:lstStyle/>
                    <a:p>
                      <a:pPr algn="r" fontAlgn="ctr"/>
                      <a:r>
                        <a:rPr lang="en-IN" sz="1000" b="0" i="0" u="none" strike="noStrike" dirty="0" smtClean="0">
                          <a:solidFill>
                            <a:srgbClr val="000000"/>
                          </a:solidFill>
                          <a:latin typeface="Calibri"/>
                        </a:rPr>
                        <a:t>12.0</a:t>
                      </a:r>
                      <a:endParaRPr lang="en-US" sz="1000" b="0" i="0" u="none" strike="noStrike" dirty="0">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tc>
                  <a:txBody>
                    <a:bodyPr/>
                    <a:lstStyle/>
                    <a:p>
                      <a:pPr algn="r" fontAlgn="ctr"/>
                      <a:r>
                        <a:rPr lang="en-IN" sz="1000" b="0" i="0" u="none" strike="noStrike" dirty="0" smtClean="0">
                          <a:solidFill>
                            <a:srgbClr val="000000"/>
                          </a:solidFill>
                          <a:latin typeface="Calibri"/>
                        </a:rPr>
                        <a:t>6.9</a:t>
                      </a:r>
                      <a:endParaRPr lang="en-US" sz="1000" b="0" i="0" u="none" strike="noStrike" dirty="0">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tr>
            </a:tbl>
          </a:graphicData>
        </a:graphic>
      </p:graphicFrame>
      <p:sp>
        <p:nvSpPr>
          <p:cNvPr id="6" name="TextBox 5"/>
          <p:cNvSpPr txBox="1"/>
          <p:nvPr/>
        </p:nvSpPr>
        <p:spPr>
          <a:xfrm>
            <a:off x="7543800" y="6477000"/>
            <a:ext cx="1295400" cy="215444"/>
          </a:xfrm>
          <a:prstGeom prst="rect">
            <a:avLst/>
          </a:prstGeom>
          <a:noFill/>
        </p:spPr>
        <p:txBody>
          <a:bodyPr wrap="square" rtlCol="0">
            <a:spAutoFit/>
          </a:bodyPr>
          <a:lstStyle/>
          <a:p>
            <a:pPr algn="r"/>
            <a:r>
              <a:rPr lang="en-US" sz="800" dirty="0" err="1" smtClean="0"/>
              <a:t>Arihant</a:t>
            </a:r>
            <a:r>
              <a:rPr lang="en-US" sz="800" dirty="0" smtClean="0"/>
              <a:t> Research</a:t>
            </a:r>
            <a:endParaRPr lang="en-US" sz="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7696200" cy="838199"/>
          </a:xfrm>
        </p:spPr>
        <p:txBody>
          <a:bodyPr>
            <a:normAutofit fontScale="90000"/>
          </a:bodyPr>
          <a:lstStyle/>
          <a:p>
            <a:pPr>
              <a:tabLst>
                <a:tab pos="3432175" algn="l"/>
              </a:tabLst>
            </a:pPr>
            <a:r>
              <a:rPr lang="en-IN" sz="2400" b="1" dirty="0" smtClean="0">
                <a:latin typeface="+mn-lt"/>
              </a:rPr>
              <a:t/>
            </a:r>
            <a:br>
              <a:rPr lang="en-IN" sz="2400" b="1" dirty="0" smtClean="0">
                <a:latin typeface="+mn-lt"/>
              </a:rPr>
            </a:br>
            <a:r>
              <a:rPr lang="en-IN" sz="2400" b="1" dirty="0" err="1" smtClean="0">
                <a:latin typeface="+mn-lt"/>
              </a:rPr>
              <a:t>Ador</a:t>
            </a:r>
            <a:r>
              <a:rPr lang="en-IN" sz="2400" b="1" dirty="0" smtClean="0">
                <a:latin typeface="+mn-lt"/>
              </a:rPr>
              <a:t> Welding</a:t>
            </a:r>
            <a:br>
              <a:rPr lang="en-IN" sz="2400" b="1" dirty="0" smtClean="0">
                <a:latin typeface="+mn-lt"/>
              </a:rPr>
            </a:br>
            <a:r>
              <a:rPr lang="en-US" sz="1600" b="1" dirty="0" smtClean="0">
                <a:solidFill>
                  <a:srgbClr val="008000"/>
                </a:solidFill>
                <a:latin typeface="Calibri" pitchFamily="34" charset="0"/>
              </a:rPr>
              <a:t> CMP Rs 359|  Target Rs 517 (25x FY20E  Earnings)</a:t>
            </a:r>
            <a:br>
              <a:rPr lang="en-US" sz="1600" b="1" dirty="0" smtClean="0">
                <a:solidFill>
                  <a:srgbClr val="008000"/>
                </a:solidFill>
                <a:latin typeface="Calibri" pitchFamily="34" charset="0"/>
              </a:rPr>
            </a:br>
            <a:endParaRPr lang="en-US" sz="1600" b="1" dirty="0">
              <a:latin typeface="+mn-lt"/>
            </a:endParaRPr>
          </a:p>
        </p:txBody>
      </p:sp>
      <p:sp>
        <p:nvSpPr>
          <p:cNvPr id="3" name="Subtitle 2"/>
          <p:cNvSpPr>
            <a:spLocks noGrp="1"/>
          </p:cNvSpPr>
          <p:nvPr>
            <p:ph type="subTitle" idx="1"/>
          </p:nvPr>
        </p:nvSpPr>
        <p:spPr>
          <a:xfrm>
            <a:off x="228600" y="838200"/>
            <a:ext cx="8686800" cy="4267200"/>
          </a:xfrm>
        </p:spPr>
        <p:txBody>
          <a:bodyPr>
            <a:normAutofit fontScale="25000" lnSpcReduction="20000"/>
          </a:bodyPr>
          <a:lstStyle/>
          <a:p>
            <a:pPr algn="just">
              <a:lnSpc>
                <a:spcPts val="1500"/>
              </a:lnSpc>
              <a:spcBef>
                <a:spcPts val="1200"/>
              </a:spcBef>
              <a:spcAft>
                <a:spcPts val="300"/>
              </a:spcAft>
              <a:defRPr/>
            </a:pPr>
            <a:r>
              <a:rPr lang="en-US" sz="4400" b="1" dirty="0" smtClean="0">
                <a:solidFill>
                  <a:srgbClr val="008000"/>
                </a:solidFill>
              </a:rPr>
              <a:t>With expected recovery in private </a:t>
            </a:r>
            <a:r>
              <a:rPr lang="en-US" sz="4400" b="1" dirty="0" err="1" smtClean="0">
                <a:solidFill>
                  <a:srgbClr val="008000"/>
                </a:solidFill>
              </a:rPr>
              <a:t>capex</a:t>
            </a:r>
            <a:r>
              <a:rPr lang="en-US" sz="4400" b="1" dirty="0" smtClean="0">
                <a:solidFill>
                  <a:srgbClr val="008000"/>
                </a:solidFill>
              </a:rPr>
              <a:t> cycle along with domestic demand revival, we expect </a:t>
            </a:r>
            <a:r>
              <a:rPr lang="en-US" sz="4400" b="1" dirty="0" err="1" smtClean="0">
                <a:solidFill>
                  <a:srgbClr val="008000"/>
                </a:solidFill>
              </a:rPr>
              <a:t>Ador</a:t>
            </a:r>
            <a:r>
              <a:rPr lang="en-US" sz="4400" b="1" dirty="0" smtClean="0">
                <a:solidFill>
                  <a:srgbClr val="008000"/>
                </a:solidFill>
              </a:rPr>
              <a:t> Welding Ltd (AWL) to report 8.8% CAGR in its revenues over FY18-20E, while PAT will witness a CAGR of 23.6% over the same period. EBITDA margin is expected to expand by 130 bps to 8.7% in FY20E from 7.4% in FY18. We remain positive on AWL’s future growth prospects, and have a BUY rating on the stock with a target price of Rs 517 (25x FY20E earnings), giving an upside potential of  44%</a:t>
            </a:r>
            <a:r>
              <a:rPr lang="en-IN" sz="4400" b="1" dirty="0" smtClean="0">
                <a:solidFill>
                  <a:srgbClr val="008000"/>
                </a:solidFill>
              </a:rPr>
              <a:t>.</a:t>
            </a:r>
            <a:endParaRPr lang="en-US" sz="4400" b="1" u="sng" dirty="0" smtClean="0">
              <a:solidFill>
                <a:srgbClr val="008000"/>
              </a:solidFill>
            </a:endParaRPr>
          </a:p>
          <a:p>
            <a:pPr algn="just" fontAlgn="auto">
              <a:lnSpc>
                <a:spcPts val="1800"/>
              </a:lnSpc>
              <a:spcBef>
                <a:spcPts val="300"/>
              </a:spcBef>
              <a:spcAft>
                <a:spcPts val="300"/>
              </a:spcAft>
              <a:defRPr/>
            </a:pPr>
            <a:r>
              <a:rPr lang="en-US" sz="4400" b="1" u="sng" dirty="0" smtClean="0">
                <a:solidFill>
                  <a:srgbClr val="008000"/>
                </a:solidFill>
              </a:rPr>
              <a:t>Investment Rationale</a:t>
            </a:r>
          </a:p>
          <a:p>
            <a:pPr marL="339725" indent="-339725" algn="just">
              <a:lnSpc>
                <a:spcPts val="1500"/>
              </a:lnSpc>
              <a:spcAft>
                <a:spcPts val="300"/>
              </a:spcAft>
              <a:buClr>
                <a:srgbClr val="008000"/>
              </a:buClr>
              <a:buSzPct val="100000"/>
              <a:buFont typeface="Webdings" pitchFamily="18" charset="2"/>
              <a:buChar char="&lt;"/>
            </a:pPr>
            <a:r>
              <a:rPr lang="en-US" sz="4400" b="1" dirty="0" smtClean="0">
                <a:solidFill>
                  <a:srgbClr val="008000"/>
                </a:solidFill>
              </a:rPr>
              <a:t>Demand revival to drive volume growth in consumables: </a:t>
            </a:r>
            <a:r>
              <a:rPr lang="en-US" sz="4400" dirty="0" smtClean="0">
                <a:solidFill>
                  <a:srgbClr val="008000"/>
                </a:solidFill>
              </a:rPr>
              <a:t>In India, the welding consumables market is expected to exhibit a CAGR of 5.6% from 2014 to 2020. With gradual recovery expected in the IIP index over FY18-20E, the demand for industrial products will also improve. This in turn will help AWL to clock 10% CAGR growth in welding consumable over FY18-20E.</a:t>
            </a:r>
          </a:p>
          <a:p>
            <a:pPr marL="339725" indent="-339725" algn="just">
              <a:lnSpc>
                <a:spcPts val="1500"/>
              </a:lnSpc>
              <a:spcAft>
                <a:spcPts val="300"/>
              </a:spcAft>
              <a:buClr>
                <a:srgbClr val="008000"/>
              </a:buClr>
              <a:buSzPct val="100000"/>
              <a:buFont typeface="Webdings" pitchFamily="18" charset="2"/>
              <a:buChar char="&lt;"/>
            </a:pPr>
            <a:r>
              <a:rPr lang="en-US" sz="4400" b="1" dirty="0" smtClean="0">
                <a:solidFill>
                  <a:srgbClr val="008000"/>
                </a:solidFill>
              </a:rPr>
              <a:t>Change in revenue mix towards projects will aid margins: </a:t>
            </a:r>
            <a:r>
              <a:rPr lang="en-US" sz="4400" dirty="0" smtClean="0">
                <a:solidFill>
                  <a:srgbClr val="008000"/>
                </a:solidFill>
              </a:rPr>
              <a:t>Over the last few years equipment and project segment’s share in AWL’s revenue mix has steadily increased from 20% in FY10 to 33.6% in FY18. Going forward we expect AWL’s equipment and project segment revenues to contribute 35.6% and 36.9% respectively to its consolidated revenue in FY19E and FY20E. As the equipment and project segment offers better margins compared to consumables, AWL’s EBITDA margin is expected to witness decent expansion of 130bps over FY18-20E with higher share of equipment business.</a:t>
            </a:r>
          </a:p>
          <a:p>
            <a:pPr marL="339725" indent="-339725" algn="just">
              <a:lnSpc>
                <a:spcPts val="1500"/>
              </a:lnSpc>
              <a:spcAft>
                <a:spcPts val="300"/>
              </a:spcAft>
              <a:buClr>
                <a:srgbClr val="008000"/>
              </a:buClr>
              <a:buSzPct val="100000"/>
              <a:buFont typeface="Webdings" pitchFamily="18" charset="2"/>
              <a:buChar char="&lt;"/>
            </a:pPr>
            <a:r>
              <a:rPr lang="en-US" sz="4400" b="1" dirty="0" smtClean="0">
                <a:solidFill>
                  <a:srgbClr val="008000"/>
                </a:solidFill>
              </a:rPr>
              <a:t>Consistent dividend payout with high dividend yield: </a:t>
            </a:r>
            <a:r>
              <a:rPr lang="en-US" sz="4400" dirty="0" smtClean="0">
                <a:solidFill>
                  <a:srgbClr val="008000"/>
                </a:solidFill>
              </a:rPr>
              <a:t>The current cash balance of AWL at the end of FY18 stands at Rs 175mn, which is expected to increase to Rs 259mn by FY20E. Further AWL has a track record of paying dividend for more than 15 years with the current dividend yield placed at 1.7%. Going forward with improving EBITDA margins and profitability, we expect AWL’s dividend yield to reach 2.2% in FY20E from 1.7% in FY18.</a:t>
            </a:r>
          </a:p>
          <a:p>
            <a:pPr algn="just">
              <a:lnSpc>
                <a:spcPts val="1500"/>
              </a:lnSpc>
              <a:spcBef>
                <a:spcPts val="300"/>
              </a:spcBef>
              <a:spcAft>
                <a:spcPts val="300"/>
              </a:spcAft>
              <a:defRPr/>
            </a:pPr>
            <a:r>
              <a:rPr lang="en-IN" sz="4400" b="1" u="sng" dirty="0" smtClean="0">
                <a:solidFill>
                  <a:srgbClr val="008000"/>
                </a:solidFill>
              </a:rPr>
              <a:t>Valuations:</a:t>
            </a:r>
            <a:r>
              <a:rPr lang="en-IN" sz="4400" b="1" dirty="0" smtClean="0">
                <a:solidFill>
                  <a:srgbClr val="008000"/>
                </a:solidFill>
              </a:rPr>
              <a:t>   </a:t>
            </a:r>
            <a:r>
              <a:rPr lang="en-US" sz="4400" dirty="0" smtClean="0">
                <a:solidFill>
                  <a:srgbClr val="008000"/>
                </a:solidFill>
              </a:rPr>
              <a:t>At CMP of Rs 359, AWL is trading at FY19E and FY20E, P/E multiples of 23.1x and 17.4x respectively. We value the stock at a FY20E target P/E multiple of 25x, which yields a target price of Rs 517 per share, which gives an upside potential of 44%. </a:t>
            </a:r>
          </a:p>
          <a:p>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xmlns="" val="998633020"/>
              </p:ext>
            </p:extLst>
          </p:nvPr>
        </p:nvGraphicFramePr>
        <p:xfrm>
          <a:off x="381000" y="5029200"/>
          <a:ext cx="8458200" cy="1524000"/>
        </p:xfrm>
        <a:graphic>
          <a:graphicData uri="http://schemas.openxmlformats.org/drawingml/2006/table">
            <a:tbl>
              <a:tblPr firstRow="1" bandRow="1">
                <a:tableStyleId>{93296810-A885-4BE3-A3E7-6D5BEEA58F35}</a:tableStyleId>
              </a:tblPr>
              <a:tblGrid>
                <a:gridCol w="940581"/>
                <a:gridCol w="940581"/>
                <a:gridCol w="940581"/>
                <a:gridCol w="988257"/>
                <a:gridCol w="762000"/>
                <a:gridCol w="1143000"/>
                <a:gridCol w="914400"/>
                <a:gridCol w="838200"/>
                <a:gridCol w="990600"/>
              </a:tblGrid>
              <a:tr h="254000">
                <a:tc>
                  <a:txBody>
                    <a:bodyPr/>
                    <a:lstStyle/>
                    <a:p>
                      <a:pPr algn="l" fontAlgn="auto"/>
                      <a:r>
                        <a:rPr lang="en-US" sz="1000" u="none" strike="noStrike" dirty="0" err="1">
                          <a:solidFill>
                            <a:srgbClr val="008000"/>
                          </a:solidFill>
                          <a:effectLst/>
                        </a:rPr>
                        <a:t>Rs</a:t>
                      </a:r>
                      <a:r>
                        <a:rPr lang="en-US" sz="1000" u="none" strike="noStrike" dirty="0">
                          <a:solidFill>
                            <a:srgbClr val="008000"/>
                          </a:solidFill>
                          <a:effectLst/>
                        </a:rPr>
                        <a:t> </a:t>
                      </a:r>
                      <a:r>
                        <a:rPr lang="en-US" sz="1000" u="none" strike="noStrike" dirty="0" err="1">
                          <a:solidFill>
                            <a:srgbClr val="008000"/>
                          </a:solidFill>
                          <a:effectLst/>
                        </a:rPr>
                        <a:t>mn</a:t>
                      </a:r>
                      <a:endParaRPr lang="en-US" sz="1000" b="1" i="0" u="none" strike="noStrike" dirty="0">
                        <a:solidFill>
                          <a:srgbClr val="008000"/>
                        </a:solidFill>
                        <a:effectLst/>
                        <a:latin typeface="Calibri"/>
                      </a:endParaRPr>
                    </a:p>
                  </a:txBody>
                  <a:tcPr marR="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US" sz="1000" u="none" strike="noStrike" dirty="0" smtClean="0">
                          <a:solidFill>
                            <a:srgbClr val="008000"/>
                          </a:solidFill>
                          <a:effectLst/>
                        </a:rPr>
                        <a:t>Net</a:t>
                      </a:r>
                      <a:r>
                        <a:rPr lang="en-US" sz="1000" u="none" strike="noStrike" baseline="0" dirty="0" smtClean="0">
                          <a:solidFill>
                            <a:srgbClr val="008000"/>
                          </a:solidFill>
                          <a:effectLst/>
                        </a:rPr>
                        <a:t> </a:t>
                      </a:r>
                      <a:r>
                        <a:rPr lang="en-US" sz="1000" u="none" strike="noStrike" dirty="0" smtClean="0">
                          <a:solidFill>
                            <a:srgbClr val="008000"/>
                          </a:solidFill>
                          <a:effectLst/>
                        </a:rPr>
                        <a:t>Sales</a:t>
                      </a:r>
                      <a:endParaRPr lang="en-US" sz="1000" b="1" i="0" u="none" strike="noStrike" dirty="0">
                        <a:solidFill>
                          <a:srgbClr val="008000"/>
                        </a:solidFill>
                        <a:effectLst/>
                        <a:latin typeface="Calibri"/>
                      </a:endParaRPr>
                    </a:p>
                  </a:txBody>
                  <a:tcPr marL="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US" sz="1000" u="none" strike="noStrike" dirty="0">
                          <a:solidFill>
                            <a:srgbClr val="008000"/>
                          </a:solidFill>
                          <a:effectLst/>
                        </a:rPr>
                        <a:t>EBITDA </a:t>
                      </a:r>
                      <a:endParaRPr lang="en-US" sz="1000" b="1" i="0" u="none" strike="noStrike" dirty="0">
                        <a:solidFill>
                          <a:srgbClr val="008000"/>
                        </a:solidFill>
                        <a:effectLst/>
                        <a:latin typeface="Calibri"/>
                      </a:endParaRPr>
                    </a:p>
                  </a:txBody>
                  <a:tcPr marL="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IN" sz="1000" b="1" i="0" u="none" strike="noStrike" dirty="0" smtClean="0">
                          <a:solidFill>
                            <a:srgbClr val="008000"/>
                          </a:solidFill>
                          <a:effectLst/>
                          <a:latin typeface="Calibri"/>
                        </a:rPr>
                        <a:t>PAT</a:t>
                      </a:r>
                      <a:endParaRPr lang="en-US" sz="1000" b="1" i="0" u="none" strike="noStrike" dirty="0">
                        <a:solidFill>
                          <a:srgbClr val="008000"/>
                        </a:solidFill>
                        <a:effectLst/>
                        <a:latin typeface="Calibri"/>
                      </a:endParaRPr>
                    </a:p>
                  </a:txBody>
                  <a:tcPr marL="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US" sz="1000" u="none" strike="noStrike" dirty="0" smtClean="0">
                          <a:solidFill>
                            <a:srgbClr val="008000"/>
                          </a:solidFill>
                          <a:effectLst/>
                        </a:rPr>
                        <a:t>EPS</a:t>
                      </a:r>
                      <a:endParaRPr lang="en-US" sz="1000" b="1" i="0" u="none" strike="noStrike" dirty="0">
                        <a:solidFill>
                          <a:srgbClr val="008000"/>
                        </a:solidFill>
                        <a:effectLst/>
                        <a:latin typeface="Calibri"/>
                      </a:endParaRPr>
                    </a:p>
                  </a:txBody>
                  <a:tcPr marL="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US" sz="1000" u="none" strike="noStrike" dirty="0">
                          <a:solidFill>
                            <a:srgbClr val="008000"/>
                          </a:solidFill>
                          <a:effectLst/>
                        </a:rPr>
                        <a:t> </a:t>
                      </a:r>
                      <a:r>
                        <a:rPr lang="en-US" sz="1000" u="none" strike="noStrike" dirty="0" smtClean="0">
                          <a:solidFill>
                            <a:srgbClr val="008000"/>
                          </a:solidFill>
                          <a:effectLst/>
                        </a:rPr>
                        <a:t>EBITDA Margin %</a:t>
                      </a:r>
                      <a:endParaRPr lang="en-US" sz="1000" b="1" i="0" u="none" strike="noStrike" dirty="0">
                        <a:solidFill>
                          <a:srgbClr val="008000"/>
                        </a:solidFill>
                        <a:effectLst/>
                        <a:latin typeface="Calibri"/>
                      </a:endParaRPr>
                    </a:p>
                  </a:txBody>
                  <a:tcPr marL="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US" sz="1000" u="none" strike="noStrike" dirty="0">
                          <a:solidFill>
                            <a:srgbClr val="008000"/>
                          </a:solidFill>
                          <a:effectLst/>
                        </a:rPr>
                        <a:t>ROE </a:t>
                      </a:r>
                      <a:r>
                        <a:rPr lang="en-US" sz="1000" u="none" strike="noStrike" dirty="0" smtClean="0">
                          <a:solidFill>
                            <a:srgbClr val="008000"/>
                          </a:solidFill>
                          <a:effectLst/>
                        </a:rPr>
                        <a:t> (%)</a:t>
                      </a:r>
                      <a:endParaRPr lang="en-US" sz="1000" b="1" i="0" u="none" strike="noStrike" dirty="0">
                        <a:solidFill>
                          <a:srgbClr val="008000"/>
                        </a:solidFill>
                        <a:effectLst/>
                        <a:latin typeface="Calibri"/>
                      </a:endParaRPr>
                    </a:p>
                  </a:txBody>
                  <a:tcPr marL="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US" sz="1000" u="none" strike="noStrike" dirty="0">
                          <a:solidFill>
                            <a:srgbClr val="008000"/>
                          </a:solidFill>
                          <a:effectLst/>
                        </a:rPr>
                        <a:t>P/E (x)</a:t>
                      </a:r>
                      <a:endParaRPr lang="en-US" sz="1000" b="1" i="0" u="none" strike="noStrike" dirty="0">
                        <a:solidFill>
                          <a:srgbClr val="008000"/>
                        </a:solidFill>
                        <a:effectLst/>
                        <a:latin typeface="Calibri"/>
                      </a:endParaRPr>
                    </a:p>
                  </a:txBody>
                  <a:tcPr marL="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US" sz="1000" u="none" strike="noStrike" dirty="0" smtClean="0">
                          <a:solidFill>
                            <a:srgbClr val="008000"/>
                          </a:solidFill>
                          <a:effectLst/>
                        </a:rPr>
                        <a:t>EV/EBITDA (x)</a:t>
                      </a:r>
                      <a:endParaRPr lang="en-US" sz="1000" b="1" i="0" u="none" strike="noStrike" dirty="0">
                        <a:solidFill>
                          <a:srgbClr val="008000"/>
                        </a:solidFill>
                        <a:effectLst/>
                        <a:latin typeface="+mn-lt"/>
                      </a:endParaRPr>
                    </a:p>
                  </a:txBody>
                  <a:tcPr marL="0" marT="0" marB="0" anchor="b">
                    <a:lnT w="12700" cap="flat" cmpd="sng" algn="ctr">
                      <a:solidFill>
                        <a:schemeClr val="tx1"/>
                      </a:solidFill>
                      <a:prstDash val="solid"/>
                      <a:round/>
                      <a:headEnd type="none" w="med" len="med"/>
                      <a:tailEnd type="none" w="med" len="med"/>
                    </a:lnT>
                    <a:solidFill>
                      <a:srgbClr val="FFCC99"/>
                    </a:solidFill>
                  </a:tcPr>
                </a:tc>
              </a:tr>
              <a:tr h="254000">
                <a:tc>
                  <a:txBody>
                    <a:bodyPr/>
                    <a:lstStyle/>
                    <a:p>
                      <a:pPr algn="l" fontAlgn="b"/>
                      <a:r>
                        <a:rPr lang="en-US" sz="1000" u="none" strike="noStrike" dirty="0" smtClean="0">
                          <a:solidFill>
                            <a:schemeClr val="tx1"/>
                          </a:solidFill>
                          <a:effectLst/>
                        </a:rPr>
                        <a:t>FY16</a:t>
                      </a:r>
                      <a:endParaRPr lang="en-US" sz="1000" b="1" i="0" u="none" strike="noStrike" dirty="0">
                        <a:solidFill>
                          <a:schemeClr val="tx1"/>
                        </a:solidFill>
                        <a:effectLst/>
                        <a:latin typeface="Calibri"/>
                      </a:endParaRPr>
                    </a:p>
                  </a:txBody>
                  <a:tcPr marR="0" marT="0" marB="0" anchor="b">
                    <a:noFill/>
                  </a:tcPr>
                </a:tc>
                <a:tc>
                  <a:txBody>
                    <a:bodyPr/>
                    <a:lstStyle/>
                    <a:p>
                      <a:pPr algn="r" fontAlgn="ctr"/>
                      <a:r>
                        <a:rPr lang="en-IN" sz="1000" b="0" i="0" u="none" strike="noStrike">
                          <a:solidFill>
                            <a:srgbClr val="000000"/>
                          </a:solidFill>
                          <a:latin typeface="Calibri"/>
                        </a:rPr>
                        <a:t>4083</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409</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224</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16.5</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10</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9.9</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21.8</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11.7</a:t>
                      </a:r>
                      <a:endParaRPr lang="en-US" sz="1000" b="0" i="0" u="none" strike="noStrike" dirty="0">
                        <a:solidFill>
                          <a:srgbClr val="000000"/>
                        </a:solidFill>
                        <a:latin typeface="Calibri"/>
                      </a:endParaRPr>
                    </a:p>
                  </a:txBody>
                  <a:tcPr marL="0" marR="0" marT="0" marB="0" anchor="ctr">
                    <a:noFill/>
                  </a:tcPr>
                </a:tc>
              </a:tr>
              <a:tr h="254000">
                <a:tc>
                  <a:txBody>
                    <a:bodyPr/>
                    <a:lstStyle/>
                    <a:p>
                      <a:pPr algn="l" fontAlgn="b"/>
                      <a:r>
                        <a:rPr lang="en-US" sz="1000" u="none" strike="noStrike" dirty="0" smtClean="0">
                          <a:solidFill>
                            <a:schemeClr val="tx1"/>
                          </a:solidFill>
                          <a:effectLst/>
                        </a:rPr>
                        <a:t>FY17</a:t>
                      </a:r>
                      <a:endParaRPr lang="en-US" sz="1000" b="1" i="0" u="none" strike="noStrike" dirty="0">
                        <a:solidFill>
                          <a:schemeClr val="tx1"/>
                        </a:solidFill>
                        <a:effectLst/>
                        <a:latin typeface="Calibri"/>
                      </a:endParaRPr>
                    </a:p>
                  </a:txBody>
                  <a:tcPr marR="0" marT="0" marB="0" anchor="b">
                    <a:noFill/>
                  </a:tcPr>
                </a:tc>
                <a:tc>
                  <a:txBody>
                    <a:bodyPr/>
                    <a:lstStyle/>
                    <a:p>
                      <a:pPr algn="r" fontAlgn="ctr"/>
                      <a:r>
                        <a:rPr lang="en-IN" sz="1000" b="0" i="0" u="none" strike="noStrike">
                          <a:solidFill>
                            <a:srgbClr val="000000"/>
                          </a:solidFill>
                          <a:latin typeface="Calibri"/>
                        </a:rPr>
                        <a:t>4424</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301</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179</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13.1</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dirty="0">
                          <a:solidFill>
                            <a:srgbClr val="000000"/>
                          </a:solidFill>
                          <a:latin typeface="Calibri"/>
                        </a:rPr>
                        <a:t>6.8</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7.6</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27.4</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16.7</a:t>
                      </a:r>
                      <a:endParaRPr lang="en-US" sz="1000" b="0" i="0" u="none" strike="noStrike" dirty="0">
                        <a:solidFill>
                          <a:srgbClr val="000000"/>
                        </a:solidFill>
                        <a:latin typeface="Calibri"/>
                      </a:endParaRPr>
                    </a:p>
                  </a:txBody>
                  <a:tcPr marL="0" marR="0" marT="0" marB="0" anchor="ctr">
                    <a:noFill/>
                  </a:tcPr>
                </a:tc>
              </a:tr>
              <a:tr h="254000">
                <a:tc>
                  <a:txBody>
                    <a:bodyPr/>
                    <a:lstStyle/>
                    <a:p>
                      <a:pPr algn="l" fontAlgn="b"/>
                      <a:r>
                        <a:rPr lang="en-US" sz="1000" u="none" strike="noStrike" dirty="0" smtClean="0">
                          <a:solidFill>
                            <a:schemeClr val="tx1"/>
                          </a:solidFill>
                          <a:effectLst/>
                        </a:rPr>
                        <a:t>FY18</a:t>
                      </a:r>
                      <a:endParaRPr lang="en-US" sz="1000" b="1" i="0" u="none" strike="noStrike" dirty="0">
                        <a:solidFill>
                          <a:schemeClr val="tx1"/>
                        </a:solidFill>
                        <a:effectLst/>
                        <a:latin typeface="Calibri"/>
                      </a:endParaRPr>
                    </a:p>
                  </a:txBody>
                  <a:tcPr marR="0" marT="0" marB="0" anchor="b">
                    <a:noFill/>
                  </a:tcPr>
                </a:tc>
                <a:tc>
                  <a:txBody>
                    <a:bodyPr/>
                    <a:lstStyle/>
                    <a:p>
                      <a:pPr algn="r" fontAlgn="ctr"/>
                      <a:r>
                        <a:rPr lang="en-IN" sz="1000" b="0" i="0" u="none" strike="noStrike">
                          <a:solidFill>
                            <a:srgbClr val="000000"/>
                          </a:solidFill>
                          <a:latin typeface="Calibri"/>
                        </a:rPr>
                        <a:t>4583</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340</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184</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13.5</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dirty="0">
                          <a:solidFill>
                            <a:srgbClr val="000000"/>
                          </a:solidFill>
                          <a:latin typeface="Calibri"/>
                        </a:rPr>
                        <a:t>7.4</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7.5</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26.5</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16.2</a:t>
                      </a:r>
                      <a:endParaRPr lang="en-US" sz="1000" b="0" i="0" u="none" strike="noStrike" dirty="0">
                        <a:solidFill>
                          <a:srgbClr val="000000"/>
                        </a:solidFill>
                        <a:latin typeface="Calibri"/>
                      </a:endParaRPr>
                    </a:p>
                  </a:txBody>
                  <a:tcPr marL="0" marR="0" marT="0" marB="0" anchor="ctr">
                    <a:noFill/>
                  </a:tcPr>
                </a:tc>
              </a:tr>
              <a:tr h="254000">
                <a:tc>
                  <a:txBody>
                    <a:bodyPr/>
                    <a:lstStyle/>
                    <a:p>
                      <a:pPr algn="l" fontAlgn="b"/>
                      <a:r>
                        <a:rPr lang="en-US" sz="1000" u="none" strike="noStrike" dirty="0" smtClean="0">
                          <a:solidFill>
                            <a:schemeClr val="tx1"/>
                          </a:solidFill>
                          <a:effectLst/>
                        </a:rPr>
                        <a:t>FY19E</a:t>
                      </a:r>
                      <a:endParaRPr lang="en-US" sz="1000" b="1" i="0" u="none" strike="noStrike" dirty="0">
                        <a:solidFill>
                          <a:schemeClr val="tx1"/>
                        </a:solidFill>
                        <a:effectLst/>
                        <a:latin typeface="Calibri"/>
                      </a:endParaRPr>
                    </a:p>
                  </a:txBody>
                  <a:tcPr marR="0" marT="0" marB="0" anchor="b">
                    <a:noFill/>
                  </a:tcPr>
                </a:tc>
                <a:tc>
                  <a:txBody>
                    <a:bodyPr/>
                    <a:lstStyle/>
                    <a:p>
                      <a:pPr algn="r" fontAlgn="ctr"/>
                      <a:r>
                        <a:rPr lang="en-IN" sz="1000" b="0" i="0" u="none" strike="noStrike">
                          <a:solidFill>
                            <a:srgbClr val="000000"/>
                          </a:solidFill>
                          <a:latin typeface="Calibri"/>
                        </a:rPr>
                        <a:t>4915</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413</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211</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15.5</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dirty="0">
                          <a:solidFill>
                            <a:srgbClr val="000000"/>
                          </a:solidFill>
                          <a:latin typeface="Calibri"/>
                        </a:rPr>
                        <a:t>8.4</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a:solidFill>
                            <a:srgbClr val="000000"/>
                          </a:solidFill>
                          <a:latin typeface="Calibri"/>
                        </a:rPr>
                        <a:t>7</a:t>
                      </a:r>
                      <a:endParaRPr lang="en-US" sz="1000" b="0" i="0" u="none" strike="noStrike">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23.1</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12.3</a:t>
                      </a:r>
                      <a:endParaRPr lang="en-US" sz="1000" b="0" i="0" u="none" strike="noStrike" dirty="0">
                        <a:solidFill>
                          <a:srgbClr val="000000"/>
                        </a:solidFill>
                        <a:latin typeface="Calibri"/>
                      </a:endParaRPr>
                    </a:p>
                  </a:txBody>
                  <a:tcPr marL="0" marR="0" marT="0" marB="0" anchor="ctr">
                    <a:noFill/>
                  </a:tcPr>
                </a:tc>
              </a:tr>
              <a:tr h="254000">
                <a:tc>
                  <a:txBody>
                    <a:bodyPr/>
                    <a:lstStyle/>
                    <a:p>
                      <a:pPr algn="l" fontAlgn="b"/>
                      <a:r>
                        <a:rPr lang="en-US" sz="1000" u="none" strike="noStrike" dirty="0" smtClean="0">
                          <a:solidFill>
                            <a:schemeClr val="tx1"/>
                          </a:solidFill>
                          <a:effectLst/>
                        </a:rPr>
                        <a:t>FY20E</a:t>
                      </a:r>
                      <a:endParaRPr lang="en-US" sz="1000" b="1" i="0" u="none" strike="noStrike" dirty="0">
                        <a:solidFill>
                          <a:schemeClr val="tx1"/>
                        </a:solidFill>
                        <a:effectLst/>
                        <a:latin typeface="Calibri"/>
                      </a:endParaRPr>
                    </a:p>
                  </a:txBody>
                  <a:tcPr marR="0" marT="0" marB="0" anchor="b">
                    <a:lnB w="12700" cap="flat" cmpd="sng" algn="ctr">
                      <a:solidFill>
                        <a:schemeClr val="tx1"/>
                      </a:solidFill>
                      <a:prstDash val="solid"/>
                      <a:round/>
                      <a:headEnd type="none" w="med" len="med"/>
                      <a:tailEnd type="none" w="med" len="med"/>
                    </a:lnB>
                    <a:noFill/>
                  </a:tcPr>
                </a:tc>
                <a:tc>
                  <a:txBody>
                    <a:bodyPr/>
                    <a:lstStyle/>
                    <a:p>
                      <a:pPr algn="r" fontAlgn="ctr"/>
                      <a:r>
                        <a:rPr lang="en-IN" sz="1000" b="0" i="0" u="none" strike="noStrike">
                          <a:solidFill>
                            <a:srgbClr val="000000"/>
                          </a:solidFill>
                          <a:latin typeface="Calibri"/>
                        </a:rPr>
                        <a:t>5421</a:t>
                      </a:r>
                      <a:endParaRPr lang="en-US" sz="1000" b="0" i="0" u="none" strike="noStrike">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tc>
                  <a:txBody>
                    <a:bodyPr/>
                    <a:lstStyle/>
                    <a:p>
                      <a:pPr algn="r" fontAlgn="ctr"/>
                      <a:r>
                        <a:rPr lang="en-IN" sz="1000" b="0" i="0" u="none" strike="noStrike">
                          <a:solidFill>
                            <a:srgbClr val="000000"/>
                          </a:solidFill>
                          <a:latin typeface="Calibri"/>
                        </a:rPr>
                        <a:t>473</a:t>
                      </a:r>
                      <a:endParaRPr lang="en-US" sz="1000" b="0" i="0" u="none" strike="noStrike">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tc>
                  <a:txBody>
                    <a:bodyPr/>
                    <a:lstStyle/>
                    <a:p>
                      <a:pPr algn="r" fontAlgn="ctr"/>
                      <a:r>
                        <a:rPr lang="en-IN" sz="1000" b="0" i="0" u="none" strike="noStrike" dirty="0">
                          <a:solidFill>
                            <a:srgbClr val="000000"/>
                          </a:solidFill>
                          <a:latin typeface="Calibri"/>
                        </a:rPr>
                        <a:t>281</a:t>
                      </a:r>
                      <a:endParaRPr lang="en-US" sz="1000" b="0" i="0" u="none" strike="noStrike" dirty="0">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tc>
                  <a:txBody>
                    <a:bodyPr/>
                    <a:lstStyle/>
                    <a:p>
                      <a:pPr algn="r" fontAlgn="ctr"/>
                      <a:r>
                        <a:rPr lang="en-IN" sz="1000" b="0" i="0" u="none" strike="noStrike">
                          <a:solidFill>
                            <a:srgbClr val="000000"/>
                          </a:solidFill>
                          <a:latin typeface="Calibri"/>
                        </a:rPr>
                        <a:t>20.7</a:t>
                      </a:r>
                      <a:endParaRPr lang="en-US" sz="1000" b="0" i="0" u="none" strike="noStrike">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tc>
                  <a:txBody>
                    <a:bodyPr/>
                    <a:lstStyle/>
                    <a:p>
                      <a:pPr algn="r" fontAlgn="ctr"/>
                      <a:r>
                        <a:rPr lang="en-IN" sz="1000" b="0" i="0" u="none" strike="noStrike" dirty="0">
                          <a:solidFill>
                            <a:srgbClr val="000000"/>
                          </a:solidFill>
                          <a:latin typeface="Calibri"/>
                        </a:rPr>
                        <a:t>8.7</a:t>
                      </a:r>
                      <a:endParaRPr lang="en-US" sz="1000" b="0" i="0" u="none" strike="noStrike" dirty="0">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tc>
                  <a:txBody>
                    <a:bodyPr/>
                    <a:lstStyle/>
                    <a:p>
                      <a:pPr algn="r" fontAlgn="ctr"/>
                      <a:r>
                        <a:rPr lang="en-IN" sz="1000" b="0" i="0" u="none" strike="noStrike" dirty="0">
                          <a:solidFill>
                            <a:srgbClr val="000000"/>
                          </a:solidFill>
                          <a:latin typeface="Calibri"/>
                        </a:rPr>
                        <a:t>8</a:t>
                      </a:r>
                      <a:endParaRPr lang="en-US" sz="1000" b="0" i="0" u="none" strike="noStrike" dirty="0">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tc>
                  <a:txBody>
                    <a:bodyPr/>
                    <a:lstStyle/>
                    <a:p>
                      <a:pPr algn="r" fontAlgn="ctr"/>
                      <a:r>
                        <a:rPr lang="en-IN" sz="1000" b="0" i="0" u="none" strike="noStrike" dirty="0" smtClean="0">
                          <a:solidFill>
                            <a:srgbClr val="000000"/>
                          </a:solidFill>
                          <a:latin typeface="Calibri"/>
                        </a:rPr>
                        <a:t>17.4</a:t>
                      </a:r>
                      <a:endParaRPr lang="en-US" sz="1000" b="0" i="0" u="none" strike="noStrike" dirty="0">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tc>
                  <a:txBody>
                    <a:bodyPr/>
                    <a:lstStyle/>
                    <a:p>
                      <a:pPr algn="r" fontAlgn="ctr"/>
                      <a:r>
                        <a:rPr lang="en-IN" sz="1000" b="0" i="0" u="none" strike="noStrike" dirty="0" smtClean="0">
                          <a:solidFill>
                            <a:srgbClr val="000000"/>
                          </a:solidFill>
                          <a:latin typeface="Calibri"/>
                        </a:rPr>
                        <a:t>10.1</a:t>
                      </a:r>
                      <a:endParaRPr lang="en-US" sz="1000" b="0" i="0" u="none" strike="noStrike" dirty="0">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tr>
            </a:tbl>
          </a:graphicData>
        </a:graphic>
      </p:graphicFrame>
      <p:sp>
        <p:nvSpPr>
          <p:cNvPr id="6" name="TextBox 5"/>
          <p:cNvSpPr txBox="1"/>
          <p:nvPr/>
        </p:nvSpPr>
        <p:spPr>
          <a:xfrm>
            <a:off x="7924800" y="6642556"/>
            <a:ext cx="1066800" cy="215444"/>
          </a:xfrm>
          <a:prstGeom prst="rect">
            <a:avLst/>
          </a:prstGeom>
          <a:noFill/>
        </p:spPr>
        <p:txBody>
          <a:bodyPr wrap="square" rtlCol="0">
            <a:spAutoFit/>
          </a:bodyPr>
          <a:lstStyle/>
          <a:p>
            <a:pPr algn="r"/>
            <a:r>
              <a:rPr lang="en-US" sz="800" dirty="0" err="1" smtClean="0"/>
              <a:t>Arihant</a:t>
            </a:r>
            <a:r>
              <a:rPr lang="en-US" sz="800" dirty="0" smtClean="0"/>
              <a:t> Research</a:t>
            </a:r>
            <a:endParaRPr lang="en-US" sz="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7696200" cy="838199"/>
          </a:xfrm>
        </p:spPr>
        <p:txBody>
          <a:bodyPr>
            <a:noAutofit/>
          </a:bodyPr>
          <a:lstStyle/>
          <a:p>
            <a:pPr>
              <a:tabLst>
                <a:tab pos="3432175" algn="l"/>
              </a:tabLst>
            </a:pPr>
            <a:r>
              <a:rPr lang="en-IN" sz="1600" b="1" dirty="0" smtClean="0"/>
              <a:t/>
            </a:r>
            <a:br>
              <a:rPr lang="en-IN" sz="1600" b="1" dirty="0" smtClean="0"/>
            </a:br>
            <a:r>
              <a:rPr lang="en-IN" sz="1600" b="1" dirty="0" smtClean="0"/>
              <a:t/>
            </a:r>
            <a:br>
              <a:rPr lang="en-IN" sz="1600" b="1" dirty="0" smtClean="0"/>
            </a:br>
            <a:r>
              <a:rPr lang="en-IN" sz="2000" b="1" dirty="0" err="1" smtClean="0"/>
              <a:t>Havells</a:t>
            </a:r>
            <a:r>
              <a:rPr lang="en-IN" sz="2000" b="1" dirty="0" smtClean="0"/>
              <a:t> India Ltd</a:t>
            </a:r>
            <a:br>
              <a:rPr lang="en-IN" sz="2000" b="1" dirty="0" smtClean="0"/>
            </a:br>
            <a:r>
              <a:rPr lang="en-IN" sz="2000" b="1" dirty="0" smtClean="0"/>
              <a:t>       </a:t>
            </a:r>
            <a:r>
              <a:rPr lang="en-US" sz="1800" b="1" dirty="0" smtClean="0">
                <a:solidFill>
                  <a:srgbClr val="008000"/>
                </a:solidFill>
                <a:latin typeface="Calibri" pitchFamily="34" charset="0"/>
              </a:rPr>
              <a:t> CMP Rs 600| Target Rs 732 (45x FY20E  Earnings)</a:t>
            </a:r>
            <a:r>
              <a:rPr lang="en-US" sz="2000" b="1" dirty="0" smtClean="0">
                <a:solidFill>
                  <a:srgbClr val="008000"/>
                </a:solidFill>
                <a:latin typeface="Calibri" pitchFamily="34" charset="0"/>
              </a:rPr>
              <a:t/>
            </a:r>
            <a:br>
              <a:rPr lang="en-US" sz="2000" b="1" dirty="0" smtClean="0">
                <a:solidFill>
                  <a:srgbClr val="008000"/>
                </a:solidFill>
                <a:latin typeface="Calibri" pitchFamily="34" charset="0"/>
              </a:rPr>
            </a:br>
            <a:r>
              <a:rPr lang="en-IN" sz="1600" b="1" dirty="0" smtClean="0">
                <a:latin typeface="+mn-lt"/>
              </a:rPr>
              <a:t/>
            </a:r>
            <a:br>
              <a:rPr lang="en-IN" sz="1600" b="1" dirty="0" smtClean="0">
                <a:latin typeface="+mn-lt"/>
              </a:rPr>
            </a:br>
            <a:endParaRPr lang="en-US" sz="1050" b="1" dirty="0">
              <a:latin typeface="+mn-lt"/>
            </a:endParaRPr>
          </a:p>
        </p:txBody>
      </p:sp>
      <p:sp>
        <p:nvSpPr>
          <p:cNvPr id="3" name="Subtitle 2"/>
          <p:cNvSpPr>
            <a:spLocks noGrp="1"/>
          </p:cNvSpPr>
          <p:nvPr>
            <p:ph type="subTitle" idx="1"/>
          </p:nvPr>
        </p:nvSpPr>
        <p:spPr>
          <a:xfrm>
            <a:off x="152400" y="838200"/>
            <a:ext cx="8686800" cy="4343400"/>
          </a:xfrm>
        </p:spPr>
        <p:txBody>
          <a:bodyPr>
            <a:noAutofit/>
          </a:bodyPr>
          <a:lstStyle/>
          <a:p>
            <a:pPr algn="just">
              <a:lnSpc>
                <a:spcPct val="115000"/>
              </a:lnSpc>
              <a:spcBef>
                <a:spcPts val="0"/>
              </a:spcBef>
              <a:spcAft>
                <a:spcPts val="1000"/>
              </a:spcAft>
            </a:pPr>
            <a:r>
              <a:rPr lang="en-US" sz="1100" b="1" dirty="0" err="1" smtClean="0">
                <a:solidFill>
                  <a:srgbClr val="008000"/>
                </a:solidFill>
              </a:rPr>
              <a:t>Havells</a:t>
            </a:r>
            <a:r>
              <a:rPr lang="en-US" sz="1100" b="1" dirty="0" smtClean="0">
                <a:solidFill>
                  <a:srgbClr val="008000"/>
                </a:solidFill>
              </a:rPr>
              <a:t> India </a:t>
            </a:r>
            <a:r>
              <a:rPr lang="en-US" sz="1100" dirty="0" smtClean="0">
                <a:solidFill>
                  <a:srgbClr val="008000"/>
                </a:solidFill>
              </a:rPr>
              <a:t>is one of the largest and fastest growing manufacturers of electrical components and systems in India. Business divisions includes,  Switchgear, Cable, Lighting and Fixtures, Electric Consumer Durables (ECD) like fans, CFLs, and lighting fixtures and LLOYD Consumer Division. </a:t>
            </a:r>
            <a:r>
              <a:rPr lang="en-US" sz="1100" dirty="0" smtClean="0">
                <a:solidFill>
                  <a:srgbClr val="008000"/>
                </a:solidFill>
                <a:ea typeface="Batang"/>
                <a:cs typeface="Times New Roman"/>
              </a:rPr>
              <a:t>In Q2FY19 company has posted healthy 28% </a:t>
            </a:r>
            <a:r>
              <a:rPr lang="en-US" sz="1100" dirty="0" err="1" smtClean="0">
                <a:solidFill>
                  <a:srgbClr val="008000"/>
                </a:solidFill>
                <a:ea typeface="Batang"/>
                <a:cs typeface="Times New Roman"/>
              </a:rPr>
              <a:t>YoY</a:t>
            </a:r>
            <a:r>
              <a:rPr lang="en-US" sz="1100" dirty="0" smtClean="0">
                <a:solidFill>
                  <a:srgbClr val="008000"/>
                </a:solidFill>
                <a:ea typeface="Batang"/>
                <a:cs typeface="Times New Roman"/>
              </a:rPr>
              <a:t> revenue growth and 23% </a:t>
            </a:r>
            <a:r>
              <a:rPr lang="en-US" sz="1100" dirty="0" err="1" smtClean="0">
                <a:solidFill>
                  <a:srgbClr val="008000"/>
                </a:solidFill>
                <a:ea typeface="Batang"/>
                <a:cs typeface="Times New Roman"/>
              </a:rPr>
              <a:t>YoY</a:t>
            </a:r>
            <a:r>
              <a:rPr lang="en-US" sz="1100" dirty="0" smtClean="0">
                <a:solidFill>
                  <a:srgbClr val="008000"/>
                </a:solidFill>
                <a:ea typeface="Batang"/>
                <a:cs typeface="Times New Roman"/>
              </a:rPr>
              <a:t> revenue growth in H1FY19 led by switchgears and consumer durables.  H</a:t>
            </a:r>
            <a:r>
              <a:rPr lang="en-US" sz="1100" spc="5" dirty="0" smtClean="0">
                <a:solidFill>
                  <a:srgbClr val="008000"/>
                </a:solidFill>
                <a:ea typeface="Batang"/>
                <a:cs typeface="Trebuchet MS"/>
              </a:rPr>
              <a:t>owever rising commodity costs has impacted margins adversely mainly in the cable segment. Also rupee depreciation led to volatility in the earnings as significant portion of its AC components are imported. However management expects that f</a:t>
            </a:r>
            <a:r>
              <a:rPr lang="en-US" sz="1100" dirty="0" smtClean="0">
                <a:solidFill>
                  <a:srgbClr val="008000"/>
                </a:solidFill>
                <a:ea typeface="Batang"/>
                <a:cs typeface="Times New Roman"/>
              </a:rPr>
              <a:t>rom FY20, 60-70% of the sourcing for AC components would be domestic,  thereby reducing the exposure to INR fluctuations.</a:t>
            </a:r>
          </a:p>
          <a:p>
            <a:pPr algn="just">
              <a:lnSpc>
                <a:spcPct val="115000"/>
              </a:lnSpc>
              <a:spcBef>
                <a:spcPts val="0"/>
              </a:spcBef>
              <a:spcAft>
                <a:spcPts val="1000"/>
              </a:spcAft>
            </a:pPr>
            <a:r>
              <a:rPr lang="en-US" sz="1100" b="1" dirty="0" smtClean="0">
                <a:solidFill>
                  <a:srgbClr val="008000"/>
                </a:solidFill>
                <a:ea typeface="Batang"/>
                <a:cs typeface="Times New Roman"/>
              </a:rPr>
              <a:t>Investment Rationale</a:t>
            </a:r>
          </a:p>
          <a:p>
            <a:pPr algn="just">
              <a:lnSpc>
                <a:spcPct val="115000"/>
              </a:lnSpc>
              <a:spcBef>
                <a:spcPts val="0"/>
              </a:spcBef>
              <a:spcAft>
                <a:spcPts val="1000"/>
              </a:spcAft>
            </a:pPr>
            <a:r>
              <a:rPr lang="en-US" sz="1100" b="1" dirty="0" smtClean="0">
                <a:solidFill>
                  <a:srgbClr val="008000"/>
                </a:solidFill>
                <a:ea typeface="Batang"/>
                <a:cs typeface="Times New Roman"/>
              </a:rPr>
              <a:t>Segment performance: </a:t>
            </a:r>
            <a:r>
              <a:rPr lang="en-US" sz="1100" dirty="0" smtClean="0">
                <a:solidFill>
                  <a:srgbClr val="008000"/>
                </a:solidFill>
              </a:rPr>
              <a:t>25% volume growth in Q2FY19 in </a:t>
            </a:r>
            <a:r>
              <a:rPr lang="en-US" sz="1100" b="1" dirty="0" smtClean="0">
                <a:solidFill>
                  <a:srgbClr val="008000"/>
                </a:solidFill>
              </a:rPr>
              <a:t>cables &amp; wires</a:t>
            </a:r>
            <a:r>
              <a:rPr lang="en-US" sz="1100" dirty="0" smtClean="0">
                <a:solidFill>
                  <a:srgbClr val="008000"/>
                </a:solidFill>
              </a:rPr>
              <a:t> ,led by industrial demand and real estate projects. </a:t>
            </a:r>
            <a:r>
              <a:rPr lang="en-US" sz="1100" b="1" dirty="0" smtClean="0">
                <a:solidFill>
                  <a:srgbClr val="008000"/>
                </a:solidFill>
              </a:rPr>
              <a:t>10% volume growth  and 28% revenue growth in Switchgear </a:t>
            </a:r>
            <a:r>
              <a:rPr lang="en-US" sz="1100" dirty="0" smtClean="0">
                <a:solidFill>
                  <a:srgbClr val="008000"/>
                </a:solidFill>
              </a:rPr>
              <a:t>which has majorly come from increased government demand from electrification projects. </a:t>
            </a:r>
            <a:r>
              <a:rPr lang="en-US" sz="1100" b="1" dirty="0" smtClean="0">
                <a:solidFill>
                  <a:srgbClr val="008000"/>
                </a:solidFill>
              </a:rPr>
              <a:t>Electrical Consumer Durables</a:t>
            </a:r>
            <a:r>
              <a:rPr lang="en-US" sz="1100" dirty="0" smtClean="0">
                <a:solidFill>
                  <a:srgbClr val="008000"/>
                </a:solidFill>
              </a:rPr>
              <a:t> witnessed growth of 42.4% </a:t>
            </a:r>
            <a:r>
              <a:rPr lang="en-US" sz="1100" dirty="0" err="1" smtClean="0">
                <a:solidFill>
                  <a:srgbClr val="008000"/>
                </a:solidFill>
              </a:rPr>
              <a:t>yoy</a:t>
            </a:r>
            <a:r>
              <a:rPr lang="en-US" sz="1100" dirty="0" smtClean="0">
                <a:solidFill>
                  <a:srgbClr val="008000"/>
                </a:solidFill>
              </a:rPr>
              <a:t> with base effect and on a new product launches (water purifiers and personal grooming products). </a:t>
            </a:r>
          </a:p>
          <a:p>
            <a:pPr algn="just">
              <a:lnSpc>
                <a:spcPct val="115000"/>
              </a:lnSpc>
              <a:spcBef>
                <a:spcPts val="0"/>
              </a:spcBef>
              <a:spcAft>
                <a:spcPts val="1000"/>
              </a:spcAft>
            </a:pPr>
            <a:r>
              <a:rPr lang="en-US" sz="1100" b="1" dirty="0" smtClean="0">
                <a:solidFill>
                  <a:srgbClr val="008000"/>
                </a:solidFill>
                <a:ea typeface="Batang"/>
                <a:cs typeface="Times New Roman"/>
              </a:rPr>
              <a:t>Manufacturing facilities: </a:t>
            </a:r>
            <a:r>
              <a:rPr lang="en-US" sz="1100" dirty="0" smtClean="0">
                <a:solidFill>
                  <a:srgbClr val="008000"/>
                </a:solidFill>
                <a:ea typeface="Batang"/>
                <a:cs typeface="Times New Roman"/>
              </a:rPr>
              <a:t>Company did </a:t>
            </a:r>
            <a:r>
              <a:rPr lang="en-US" sz="1100" dirty="0" err="1" smtClean="0">
                <a:solidFill>
                  <a:srgbClr val="008000"/>
                </a:solidFill>
                <a:ea typeface="Batang"/>
                <a:cs typeface="Times New Roman"/>
              </a:rPr>
              <a:t>Capex</a:t>
            </a:r>
            <a:r>
              <a:rPr lang="en-US" sz="1100" dirty="0" smtClean="0">
                <a:solidFill>
                  <a:srgbClr val="008000"/>
                </a:solidFill>
                <a:ea typeface="Batang"/>
                <a:cs typeface="Times New Roman"/>
              </a:rPr>
              <a:t> of Rs 5bn (Rs 3bn for the Lloyd plant) in FY19 and company plans to continue to make investments  in the segment in the coming years of Rs2–2.5bn. From FY20, 60-70% of the sourcing for AC components would be domestic, reducing the exposure to INR fluctuations.</a:t>
            </a:r>
          </a:p>
          <a:p>
            <a:pPr algn="just">
              <a:lnSpc>
                <a:spcPct val="115000"/>
              </a:lnSpc>
              <a:spcBef>
                <a:spcPts val="0"/>
              </a:spcBef>
              <a:spcAft>
                <a:spcPts val="1000"/>
              </a:spcAft>
            </a:pPr>
            <a:r>
              <a:rPr lang="en-US" sz="1100" b="1" dirty="0" smtClean="0">
                <a:solidFill>
                  <a:srgbClr val="008000"/>
                </a:solidFill>
              </a:rPr>
              <a:t>New source of growth: </a:t>
            </a:r>
            <a:r>
              <a:rPr lang="en-US" sz="1100" dirty="0" smtClean="0">
                <a:solidFill>
                  <a:srgbClr val="008000"/>
                </a:solidFill>
              </a:rPr>
              <a:t>Over recent years </a:t>
            </a:r>
            <a:r>
              <a:rPr lang="en-US" sz="1100" dirty="0" err="1" smtClean="0">
                <a:solidFill>
                  <a:srgbClr val="008000"/>
                </a:solidFill>
              </a:rPr>
              <a:t>Havells</a:t>
            </a:r>
            <a:r>
              <a:rPr lang="en-US" sz="1100" dirty="0" smtClean="0">
                <a:solidFill>
                  <a:srgbClr val="008000"/>
                </a:solidFill>
              </a:rPr>
              <a:t> has forayed into new categories like air coolers ,personal grooming (targeting 25% market share in three years, market size Rs20bn), water purifiers and niche segments like air purification and home automation.</a:t>
            </a:r>
            <a:r>
              <a:rPr lang="en-US" sz="1100" b="1" dirty="0" smtClean="0">
                <a:solidFill>
                  <a:srgbClr val="008000"/>
                </a:solidFill>
              </a:rPr>
              <a:t> </a:t>
            </a:r>
            <a:r>
              <a:rPr lang="en-US" sz="1100" dirty="0" smtClean="0">
                <a:solidFill>
                  <a:srgbClr val="008000"/>
                </a:solidFill>
              </a:rPr>
              <a:t>After the successful integration of </a:t>
            </a:r>
            <a:r>
              <a:rPr lang="en-US" sz="1100" dirty="0" err="1" smtClean="0">
                <a:solidFill>
                  <a:srgbClr val="008000"/>
                </a:solidFill>
              </a:rPr>
              <a:t>Loyds</a:t>
            </a:r>
            <a:r>
              <a:rPr lang="en-US" sz="1100" dirty="0" smtClean="0">
                <a:solidFill>
                  <a:srgbClr val="008000"/>
                </a:solidFill>
              </a:rPr>
              <a:t> by company, </a:t>
            </a:r>
            <a:r>
              <a:rPr lang="en-US" sz="1100" b="1" dirty="0" smtClean="0">
                <a:solidFill>
                  <a:srgbClr val="008000"/>
                </a:solidFill>
              </a:rPr>
              <a:t>the new launches in consumer durable business in addition to the electrical business offers new sources of growth.</a:t>
            </a:r>
          </a:p>
          <a:p>
            <a:pPr algn="just">
              <a:lnSpc>
                <a:spcPct val="115000"/>
              </a:lnSpc>
              <a:spcBef>
                <a:spcPts val="0"/>
              </a:spcBef>
              <a:spcAft>
                <a:spcPts val="1000"/>
              </a:spcAft>
            </a:pPr>
            <a:r>
              <a:rPr lang="en-US" sz="1100" b="1" dirty="0" smtClean="0">
                <a:solidFill>
                  <a:srgbClr val="008000"/>
                </a:solidFill>
                <a:ea typeface="Batang"/>
                <a:cs typeface="Times New Roman"/>
              </a:rPr>
              <a:t>Valuation:  </a:t>
            </a:r>
            <a:r>
              <a:rPr lang="en-US" sz="1100" dirty="0" smtClean="0">
                <a:solidFill>
                  <a:srgbClr val="008000"/>
                </a:solidFill>
              </a:rPr>
              <a:t>At CMP of Rs 600, </a:t>
            </a:r>
            <a:r>
              <a:rPr lang="en-US" sz="1100" dirty="0" err="1" smtClean="0">
                <a:solidFill>
                  <a:srgbClr val="008000"/>
                </a:solidFill>
              </a:rPr>
              <a:t>Havells</a:t>
            </a:r>
            <a:r>
              <a:rPr lang="en-US" sz="1100" dirty="0" smtClean="0">
                <a:solidFill>
                  <a:srgbClr val="008000"/>
                </a:solidFill>
              </a:rPr>
              <a:t> India is trading at FY19E and FY20E, P/E multiples of 46x and 37x respectively. We value the stock at a FY20E target P/E multiple of 45x, which yields a target price of Rs 732 per share, which gives an upside potential of 22%. </a:t>
            </a:r>
            <a:endParaRPr lang="en-US" sz="1100" b="1" dirty="0" smtClean="0">
              <a:solidFill>
                <a:srgbClr val="008000"/>
              </a:solidFill>
              <a:ea typeface="Batang"/>
              <a:cs typeface="Times New Roman"/>
            </a:endParaRPr>
          </a:p>
          <a:p>
            <a:pPr algn="l">
              <a:lnSpc>
                <a:spcPct val="115000"/>
              </a:lnSpc>
              <a:spcBef>
                <a:spcPts val="0"/>
              </a:spcBef>
              <a:spcAft>
                <a:spcPts val="1000"/>
              </a:spcAft>
            </a:pPr>
            <a:endParaRPr lang="en-US" sz="1100" dirty="0" smtClean="0">
              <a:solidFill>
                <a:srgbClr val="008000"/>
              </a:solidFill>
              <a:ea typeface="Batang"/>
              <a:cs typeface="Times New Roman"/>
            </a:endParaRPr>
          </a:p>
          <a:p>
            <a:endParaRPr lang="en-US" sz="1100" dirty="0"/>
          </a:p>
        </p:txBody>
      </p:sp>
      <p:graphicFrame>
        <p:nvGraphicFramePr>
          <p:cNvPr id="6" name="Table 5"/>
          <p:cNvGraphicFramePr>
            <a:graphicFrameLocks noGrp="1"/>
          </p:cNvGraphicFramePr>
          <p:nvPr>
            <p:extLst>
              <p:ext uri="{D42A27DB-BD31-4B8C-83A1-F6EECF244321}">
                <p14:modId xmlns="" xmlns:p14="http://schemas.microsoft.com/office/powerpoint/2010/main" val="998633020"/>
              </p:ext>
            </p:extLst>
          </p:nvPr>
        </p:nvGraphicFramePr>
        <p:xfrm>
          <a:off x="228600" y="5257800"/>
          <a:ext cx="8458200" cy="1295401"/>
        </p:xfrm>
        <a:graphic>
          <a:graphicData uri="http://schemas.openxmlformats.org/drawingml/2006/table">
            <a:tbl>
              <a:tblPr firstRow="1" bandRow="1">
                <a:tableStyleId>{93296810-A885-4BE3-A3E7-6D5BEEA58F35}</a:tableStyleId>
              </a:tblPr>
              <a:tblGrid>
                <a:gridCol w="1065352"/>
                <a:gridCol w="1065352"/>
                <a:gridCol w="1065352"/>
                <a:gridCol w="1119352"/>
                <a:gridCol w="863082"/>
                <a:gridCol w="1294622"/>
                <a:gridCol w="1035698"/>
                <a:gridCol w="949390"/>
              </a:tblGrid>
              <a:tr h="209056">
                <a:tc>
                  <a:txBody>
                    <a:bodyPr/>
                    <a:lstStyle/>
                    <a:p>
                      <a:pPr algn="l" fontAlgn="auto"/>
                      <a:r>
                        <a:rPr lang="en-US" sz="1000" u="none" strike="noStrike" dirty="0">
                          <a:solidFill>
                            <a:srgbClr val="008000"/>
                          </a:solidFill>
                          <a:effectLst/>
                        </a:rPr>
                        <a:t>Rs </a:t>
                      </a:r>
                      <a:r>
                        <a:rPr lang="en-US" sz="1000" u="none" strike="noStrike" dirty="0" err="1" smtClean="0">
                          <a:solidFill>
                            <a:srgbClr val="008000"/>
                          </a:solidFill>
                          <a:effectLst/>
                        </a:rPr>
                        <a:t>mn</a:t>
                      </a:r>
                      <a:endParaRPr lang="en-US" sz="1000" b="1" i="0" u="none" strike="noStrike" dirty="0">
                        <a:solidFill>
                          <a:srgbClr val="008000"/>
                        </a:solidFill>
                        <a:effectLst/>
                        <a:latin typeface="Calibri"/>
                      </a:endParaRPr>
                    </a:p>
                  </a:txBody>
                  <a:tcPr marR="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US" sz="1000" u="none" strike="noStrike" dirty="0" smtClean="0">
                          <a:solidFill>
                            <a:srgbClr val="008000"/>
                          </a:solidFill>
                          <a:effectLst/>
                        </a:rPr>
                        <a:t>Net</a:t>
                      </a:r>
                      <a:r>
                        <a:rPr lang="en-US" sz="1000" u="none" strike="noStrike" baseline="0" dirty="0" smtClean="0">
                          <a:solidFill>
                            <a:srgbClr val="008000"/>
                          </a:solidFill>
                          <a:effectLst/>
                        </a:rPr>
                        <a:t> </a:t>
                      </a:r>
                      <a:r>
                        <a:rPr lang="en-US" sz="1000" u="none" strike="noStrike" dirty="0" smtClean="0">
                          <a:solidFill>
                            <a:srgbClr val="008000"/>
                          </a:solidFill>
                          <a:effectLst/>
                        </a:rPr>
                        <a:t>Sales</a:t>
                      </a:r>
                      <a:endParaRPr lang="en-US" sz="1000" b="1" i="0" u="none" strike="noStrike" dirty="0">
                        <a:solidFill>
                          <a:srgbClr val="008000"/>
                        </a:solidFill>
                        <a:effectLst/>
                        <a:latin typeface="Calibri"/>
                      </a:endParaRPr>
                    </a:p>
                  </a:txBody>
                  <a:tcPr marL="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US" sz="1000" u="none" strike="noStrike" dirty="0">
                          <a:solidFill>
                            <a:srgbClr val="008000"/>
                          </a:solidFill>
                          <a:effectLst/>
                        </a:rPr>
                        <a:t>EBITDA </a:t>
                      </a:r>
                      <a:endParaRPr lang="en-US" sz="1000" b="1" i="0" u="none" strike="noStrike" dirty="0">
                        <a:solidFill>
                          <a:srgbClr val="008000"/>
                        </a:solidFill>
                        <a:effectLst/>
                        <a:latin typeface="Calibri"/>
                      </a:endParaRPr>
                    </a:p>
                  </a:txBody>
                  <a:tcPr marL="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IN" sz="1000" b="1" i="0" u="none" strike="noStrike" dirty="0" smtClean="0">
                          <a:solidFill>
                            <a:srgbClr val="008000"/>
                          </a:solidFill>
                          <a:effectLst/>
                          <a:latin typeface="Calibri"/>
                        </a:rPr>
                        <a:t>PAT</a:t>
                      </a:r>
                      <a:endParaRPr lang="en-US" sz="1000" b="1" i="0" u="none" strike="noStrike" dirty="0">
                        <a:solidFill>
                          <a:srgbClr val="008000"/>
                        </a:solidFill>
                        <a:effectLst/>
                        <a:latin typeface="Calibri"/>
                      </a:endParaRPr>
                    </a:p>
                  </a:txBody>
                  <a:tcPr marL="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US" sz="1000" u="none" strike="noStrike" dirty="0" smtClean="0">
                          <a:solidFill>
                            <a:srgbClr val="008000"/>
                          </a:solidFill>
                          <a:effectLst/>
                        </a:rPr>
                        <a:t>EPS</a:t>
                      </a:r>
                      <a:endParaRPr lang="en-US" sz="1000" b="1" i="0" u="none" strike="noStrike" dirty="0">
                        <a:solidFill>
                          <a:srgbClr val="008000"/>
                        </a:solidFill>
                        <a:effectLst/>
                        <a:latin typeface="Calibri"/>
                      </a:endParaRPr>
                    </a:p>
                  </a:txBody>
                  <a:tcPr marL="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US" sz="1000" u="none" strike="noStrike" dirty="0">
                          <a:solidFill>
                            <a:srgbClr val="008000"/>
                          </a:solidFill>
                          <a:effectLst/>
                        </a:rPr>
                        <a:t> </a:t>
                      </a:r>
                      <a:r>
                        <a:rPr lang="en-US" sz="1000" u="none" strike="noStrike" dirty="0" smtClean="0">
                          <a:solidFill>
                            <a:srgbClr val="008000"/>
                          </a:solidFill>
                          <a:effectLst/>
                        </a:rPr>
                        <a:t>EBITDA Margin %</a:t>
                      </a:r>
                      <a:endParaRPr lang="en-US" sz="1000" b="1" i="0" u="none" strike="noStrike" dirty="0">
                        <a:solidFill>
                          <a:srgbClr val="008000"/>
                        </a:solidFill>
                        <a:effectLst/>
                        <a:latin typeface="Calibri"/>
                      </a:endParaRPr>
                    </a:p>
                  </a:txBody>
                  <a:tcPr marL="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US" sz="1000" u="none" strike="noStrike" dirty="0">
                          <a:solidFill>
                            <a:srgbClr val="008000"/>
                          </a:solidFill>
                          <a:effectLst/>
                        </a:rPr>
                        <a:t>ROE </a:t>
                      </a:r>
                      <a:r>
                        <a:rPr lang="en-US" sz="1000" u="none" strike="noStrike" dirty="0" smtClean="0">
                          <a:solidFill>
                            <a:srgbClr val="008000"/>
                          </a:solidFill>
                          <a:effectLst/>
                        </a:rPr>
                        <a:t> (%)</a:t>
                      </a:r>
                      <a:endParaRPr lang="en-US" sz="1000" b="1" i="0" u="none" strike="noStrike" dirty="0">
                        <a:solidFill>
                          <a:srgbClr val="008000"/>
                        </a:solidFill>
                        <a:effectLst/>
                        <a:latin typeface="Calibri"/>
                      </a:endParaRPr>
                    </a:p>
                  </a:txBody>
                  <a:tcPr marL="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US" sz="1000" u="none" strike="noStrike" dirty="0">
                          <a:solidFill>
                            <a:srgbClr val="008000"/>
                          </a:solidFill>
                          <a:effectLst/>
                        </a:rPr>
                        <a:t>P/E (x)</a:t>
                      </a:r>
                      <a:endParaRPr lang="en-US" sz="1000" b="1" i="0" u="none" strike="noStrike" dirty="0">
                        <a:solidFill>
                          <a:srgbClr val="008000"/>
                        </a:solidFill>
                        <a:effectLst/>
                        <a:latin typeface="Calibri"/>
                      </a:endParaRPr>
                    </a:p>
                  </a:txBody>
                  <a:tcPr marL="0" marT="0" marB="0" anchor="b">
                    <a:lnT w="12700" cap="flat" cmpd="sng" algn="ctr">
                      <a:solidFill>
                        <a:schemeClr val="tx1"/>
                      </a:solidFill>
                      <a:prstDash val="solid"/>
                      <a:round/>
                      <a:headEnd type="none" w="med" len="med"/>
                      <a:tailEnd type="none" w="med" len="med"/>
                    </a:lnT>
                    <a:solidFill>
                      <a:srgbClr val="FFCC99"/>
                    </a:solidFill>
                  </a:tcPr>
                </a:tc>
              </a:tr>
              <a:tr h="217269">
                <a:tc>
                  <a:txBody>
                    <a:bodyPr/>
                    <a:lstStyle/>
                    <a:p>
                      <a:pPr algn="l" fontAlgn="b"/>
                      <a:r>
                        <a:rPr lang="en-US" sz="1000" u="none" strike="noStrike" dirty="0" smtClean="0">
                          <a:solidFill>
                            <a:schemeClr val="tx1"/>
                          </a:solidFill>
                          <a:effectLst/>
                        </a:rPr>
                        <a:t>FY16</a:t>
                      </a:r>
                      <a:endParaRPr lang="en-US" sz="1000" b="1" i="0" u="none" strike="noStrike" dirty="0">
                        <a:solidFill>
                          <a:schemeClr val="tx1"/>
                        </a:solidFill>
                        <a:effectLst/>
                        <a:latin typeface="Calibri"/>
                      </a:endParaRPr>
                    </a:p>
                  </a:txBody>
                  <a:tcPr marR="0" marT="0" marB="0" anchor="b">
                    <a:noFill/>
                  </a:tcPr>
                </a:tc>
                <a:tc>
                  <a:txBody>
                    <a:bodyPr/>
                    <a:lstStyle/>
                    <a:p>
                      <a:pPr algn="r" fontAlgn="ctr"/>
                      <a:r>
                        <a:rPr lang="en-US" sz="1000" b="0" i="0" u="none" strike="noStrike" dirty="0" smtClean="0">
                          <a:solidFill>
                            <a:srgbClr val="000000"/>
                          </a:solidFill>
                          <a:latin typeface="Calibri"/>
                        </a:rPr>
                        <a:t>75700</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US" sz="1000" b="0" i="0" u="none" strike="noStrike" dirty="0" smtClean="0">
                          <a:solidFill>
                            <a:srgbClr val="000000"/>
                          </a:solidFill>
                          <a:latin typeface="Calibri"/>
                        </a:rPr>
                        <a:t>7590</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6970</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US" sz="1000" b="0" i="0" u="none" strike="noStrike" dirty="0" smtClean="0">
                          <a:solidFill>
                            <a:srgbClr val="000000"/>
                          </a:solidFill>
                          <a:latin typeface="Calibri"/>
                        </a:rPr>
                        <a:t>11.17</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10.2</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US" sz="1000" b="0" i="0" u="none" strike="noStrike" dirty="0" smtClean="0">
                          <a:solidFill>
                            <a:srgbClr val="000000"/>
                          </a:solidFill>
                          <a:latin typeface="Calibri"/>
                        </a:rPr>
                        <a:t>53</a:t>
                      </a:r>
                      <a:endParaRPr lang="en-US" sz="1000" b="0" i="0" u="none" strike="noStrike" dirty="0">
                        <a:solidFill>
                          <a:srgbClr val="000000"/>
                        </a:solidFill>
                        <a:latin typeface="Calibri"/>
                      </a:endParaRPr>
                    </a:p>
                  </a:txBody>
                  <a:tcPr marL="0" marR="0" marT="0" marB="0" anchor="ctr">
                    <a:noFill/>
                  </a:tcPr>
                </a:tc>
                <a:tc>
                  <a:txBody>
                    <a:bodyPr/>
                    <a:lstStyle/>
                    <a:p>
                      <a:pPr marL="0" marR="0" algn="r" fontAlgn="ctr">
                        <a:lnSpc>
                          <a:spcPct val="115000"/>
                        </a:lnSpc>
                        <a:spcBef>
                          <a:spcPts val="0"/>
                        </a:spcBef>
                        <a:spcAft>
                          <a:spcPts val="0"/>
                        </a:spcAft>
                      </a:pPr>
                      <a:r>
                        <a:rPr lang="en-US" sz="1000" kern="1200" dirty="0">
                          <a:solidFill>
                            <a:srgbClr val="000000"/>
                          </a:solidFill>
                          <a:latin typeface="Calibri"/>
                          <a:ea typeface="Times New Roman"/>
                          <a:cs typeface="Arial"/>
                        </a:rPr>
                        <a:t>53 </a:t>
                      </a:r>
                      <a:endParaRPr lang="en-US" sz="1100" dirty="0">
                        <a:latin typeface="Calibri"/>
                        <a:ea typeface="Batang"/>
                        <a:cs typeface="Times New Roman"/>
                      </a:endParaRPr>
                    </a:p>
                  </a:txBody>
                  <a:tcPr marL="9525" marR="9525" marT="9525" marB="0" anchor="ctr">
                    <a:noFill/>
                  </a:tcPr>
                </a:tc>
              </a:tr>
              <a:tr h="217269">
                <a:tc>
                  <a:txBody>
                    <a:bodyPr/>
                    <a:lstStyle/>
                    <a:p>
                      <a:pPr algn="l" fontAlgn="b"/>
                      <a:r>
                        <a:rPr lang="en-US" sz="1000" u="none" strike="noStrike" dirty="0" smtClean="0">
                          <a:solidFill>
                            <a:schemeClr val="tx1"/>
                          </a:solidFill>
                          <a:effectLst/>
                        </a:rPr>
                        <a:t>FY17</a:t>
                      </a:r>
                      <a:endParaRPr lang="en-US" sz="1000" b="1" i="0" u="none" strike="noStrike" dirty="0">
                        <a:solidFill>
                          <a:schemeClr val="tx1"/>
                        </a:solidFill>
                        <a:effectLst/>
                        <a:latin typeface="Calibri"/>
                      </a:endParaRPr>
                    </a:p>
                  </a:txBody>
                  <a:tcPr marR="0" marT="0" marB="0" anchor="b">
                    <a:noFill/>
                  </a:tcPr>
                </a:tc>
                <a:tc>
                  <a:txBody>
                    <a:bodyPr/>
                    <a:lstStyle/>
                    <a:p>
                      <a:pPr algn="r" fontAlgn="ctr"/>
                      <a:r>
                        <a:rPr lang="en-US" sz="1000" b="0" i="0" u="none" strike="noStrike" dirty="0" smtClean="0">
                          <a:solidFill>
                            <a:srgbClr val="000000"/>
                          </a:solidFill>
                          <a:latin typeface="Calibri"/>
                        </a:rPr>
                        <a:t>61070</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US" sz="1000" b="0" i="0" u="none" strike="noStrike" dirty="0" smtClean="0">
                          <a:solidFill>
                            <a:srgbClr val="000000"/>
                          </a:solidFill>
                          <a:latin typeface="Calibri"/>
                        </a:rPr>
                        <a:t>8200</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5580</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US" sz="1000" b="0" i="0" u="none" strike="noStrike" dirty="0" smtClean="0">
                          <a:solidFill>
                            <a:srgbClr val="000000"/>
                          </a:solidFill>
                          <a:latin typeface="Calibri"/>
                        </a:rPr>
                        <a:t>8.94</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US" sz="1000" b="0" i="0" u="none" strike="noStrike" dirty="0" smtClean="0">
                          <a:solidFill>
                            <a:srgbClr val="000000"/>
                          </a:solidFill>
                          <a:latin typeface="Calibri"/>
                        </a:rPr>
                        <a:t>13.4</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15</a:t>
                      </a:r>
                      <a:endParaRPr lang="en-US" sz="1000" b="0" i="0" u="none" strike="noStrike" dirty="0">
                        <a:solidFill>
                          <a:srgbClr val="000000"/>
                        </a:solidFill>
                        <a:latin typeface="Calibri"/>
                      </a:endParaRPr>
                    </a:p>
                  </a:txBody>
                  <a:tcPr marL="0" marR="0" marT="0" marB="0" anchor="ctr">
                    <a:noFill/>
                  </a:tcPr>
                </a:tc>
                <a:tc>
                  <a:txBody>
                    <a:bodyPr/>
                    <a:lstStyle/>
                    <a:p>
                      <a:pPr marL="0" marR="0" algn="r" fontAlgn="ctr">
                        <a:lnSpc>
                          <a:spcPct val="115000"/>
                        </a:lnSpc>
                        <a:spcBef>
                          <a:spcPts val="0"/>
                        </a:spcBef>
                        <a:spcAft>
                          <a:spcPts val="0"/>
                        </a:spcAft>
                      </a:pPr>
                      <a:r>
                        <a:rPr lang="en-US" sz="1000" kern="1200" dirty="0">
                          <a:solidFill>
                            <a:srgbClr val="000000"/>
                          </a:solidFill>
                          <a:latin typeface="Calibri"/>
                          <a:ea typeface="Times New Roman"/>
                          <a:cs typeface="Arial"/>
                        </a:rPr>
                        <a:t>67 </a:t>
                      </a:r>
                      <a:endParaRPr lang="en-US" sz="1100" dirty="0">
                        <a:latin typeface="Calibri"/>
                        <a:ea typeface="Batang"/>
                        <a:cs typeface="Times New Roman"/>
                      </a:endParaRPr>
                    </a:p>
                  </a:txBody>
                  <a:tcPr marL="9525" marR="9525" marT="9525" marB="0" anchor="ctr">
                    <a:noFill/>
                  </a:tcPr>
                </a:tc>
              </a:tr>
              <a:tr h="217269">
                <a:tc>
                  <a:txBody>
                    <a:bodyPr/>
                    <a:lstStyle/>
                    <a:p>
                      <a:pPr algn="l" fontAlgn="b"/>
                      <a:r>
                        <a:rPr lang="en-US" sz="1000" u="none" strike="noStrike" dirty="0" smtClean="0">
                          <a:solidFill>
                            <a:schemeClr val="tx1"/>
                          </a:solidFill>
                          <a:effectLst/>
                        </a:rPr>
                        <a:t>FY18</a:t>
                      </a:r>
                      <a:endParaRPr lang="en-US" sz="1000" b="1" i="0" u="none" strike="noStrike" dirty="0">
                        <a:solidFill>
                          <a:schemeClr val="tx1"/>
                        </a:solidFill>
                        <a:effectLst/>
                        <a:latin typeface="Calibri"/>
                      </a:endParaRPr>
                    </a:p>
                  </a:txBody>
                  <a:tcPr marR="0" marT="0" marB="0" anchor="b">
                    <a:noFill/>
                  </a:tcPr>
                </a:tc>
                <a:tc>
                  <a:txBody>
                    <a:bodyPr/>
                    <a:lstStyle/>
                    <a:p>
                      <a:pPr algn="r" fontAlgn="ctr"/>
                      <a:r>
                        <a:rPr lang="en-US" sz="1000" b="0" i="0" u="none" strike="noStrike" dirty="0" smtClean="0">
                          <a:solidFill>
                            <a:srgbClr val="000000"/>
                          </a:solidFill>
                          <a:latin typeface="Calibri"/>
                        </a:rPr>
                        <a:t>80990</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US" sz="1000" b="0" i="0" u="none" strike="noStrike" dirty="0" smtClean="0">
                          <a:solidFill>
                            <a:srgbClr val="000000"/>
                          </a:solidFill>
                          <a:latin typeface="Calibri"/>
                        </a:rPr>
                        <a:t>10450</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US" sz="1000" b="0" i="0" u="none" strike="noStrike" dirty="0" smtClean="0">
                          <a:solidFill>
                            <a:srgbClr val="000000"/>
                          </a:solidFill>
                          <a:latin typeface="Calibri"/>
                        </a:rPr>
                        <a:t>6280</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US" sz="1000" b="0" i="0" u="none" strike="noStrike" dirty="0" smtClean="0">
                          <a:solidFill>
                            <a:srgbClr val="000000"/>
                          </a:solidFill>
                          <a:latin typeface="Calibri"/>
                        </a:rPr>
                        <a:t>10.05</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US" sz="1000" b="0" i="0" u="none" strike="noStrike" dirty="0" smtClean="0">
                          <a:solidFill>
                            <a:srgbClr val="000000"/>
                          </a:solidFill>
                          <a:latin typeface="Calibri"/>
                        </a:rPr>
                        <a:t>12.9</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18</a:t>
                      </a:r>
                      <a:endParaRPr lang="en-US" sz="1000" b="0" i="0" u="none" strike="noStrike" dirty="0">
                        <a:solidFill>
                          <a:srgbClr val="000000"/>
                        </a:solidFill>
                        <a:latin typeface="Calibri"/>
                      </a:endParaRPr>
                    </a:p>
                  </a:txBody>
                  <a:tcPr marL="0" marR="0" marT="0" marB="0" anchor="ctr">
                    <a:noFill/>
                  </a:tcPr>
                </a:tc>
                <a:tc>
                  <a:txBody>
                    <a:bodyPr/>
                    <a:lstStyle/>
                    <a:p>
                      <a:pPr marL="0" marR="0" algn="r" fontAlgn="ctr">
                        <a:lnSpc>
                          <a:spcPct val="115000"/>
                        </a:lnSpc>
                        <a:spcBef>
                          <a:spcPts val="0"/>
                        </a:spcBef>
                        <a:spcAft>
                          <a:spcPts val="0"/>
                        </a:spcAft>
                      </a:pPr>
                      <a:r>
                        <a:rPr lang="en-US" sz="1000" kern="1200">
                          <a:solidFill>
                            <a:srgbClr val="000000"/>
                          </a:solidFill>
                          <a:latin typeface="Calibri"/>
                          <a:ea typeface="Times New Roman"/>
                          <a:cs typeface="Arial"/>
                        </a:rPr>
                        <a:t>59 </a:t>
                      </a:r>
                      <a:endParaRPr lang="en-US" sz="1100">
                        <a:latin typeface="Calibri"/>
                        <a:ea typeface="Batang"/>
                        <a:cs typeface="Times New Roman"/>
                      </a:endParaRPr>
                    </a:p>
                  </a:txBody>
                  <a:tcPr marL="9525" marR="9525" marT="9525" marB="0" anchor="ctr">
                    <a:noFill/>
                  </a:tcPr>
                </a:tc>
              </a:tr>
              <a:tr h="217269">
                <a:tc>
                  <a:txBody>
                    <a:bodyPr/>
                    <a:lstStyle/>
                    <a:p>
                      <a:pPr algn="l" fontAlgn="b"/>
                      <a:r>
                        <a:rPr lang="en-US" sz="1000" u="none" strike="noStrike" dirty="0" smtClean="0">
                          <a:solidFill>
                            <a:schemeClr val="tx1"/>
                          </a:solidFill>
                          <a:effectLst/>
                        </a:rPr>
                        <a:t>FY19E</a:t>
                      </a:r>
                      <a:endParaRPr lang="en-US" sz="1000" b="1" i="0" u="none" strike="noStrike" dirty="0">
                        <a:solidFill>
                          <a:schemeClr val="tx1"/>
                        </a:solidFill>
                        <a:effectLst/>
                        <a:latin typeface="Calibri"/>
                      </a:endParaRPr>
                    </a:p>
                  </a:txBody>
                  <a:tcPr marR="0" marT="0" marB="0" anchor="b">
                    <a:noFill/>
                  </a:tcPr>
                </a:tc>
                <a:tc>
                  <a:txBody>
                    <a:bodyPr/>
                    <a:lstStyle/>
                    <a:p>
                      <a:pPr algn="r" fontAlgn="ctr"/>
                      <a:r>
                        <a:rPr lang="en-US" sz="1000" b="0" i="0" u="none" strike="noStrike" dirty="0" smtClean="0">
                          <a:solidFill>
                            <a:srgbClr val="000000"/>
                          </a:solidFill>
                          <a:latin typeface="Calibri"/>
                        </a:rPr>
                        <a:t>96880</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US" sz="1000" b="0" i="0" u="none" strike="noStrike" dirty="0" smtClean="0">
                          <a:solidFill>
                            <a:srgbClr val="000000"/>
                          </a:solidFill>
                          <a:latin typeface="Calibri"/>
                        </a:rPr>
                        <a:t>12540</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US" sz="1000" b="0" i="0" u="none" strike="noStrike" dirty="0" smtClean="0">
                          <a:solidFill>
                            <a:srgbClr val="000000"/>
                          </a:solidFill>
                          <a:latin typeface="Calibri"/>
                        </a:rPr>
                        <a:t>8440</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US" sz="1000" b="0" i="0" u="none" strike="noStrike" dirty="0" smtClean="0">
                          <a:solidFill>
                            <a:srgbClr val="000000"/>
                          </a:solidFill>
                          <a:latin typeface="Calibri"/>
                        </a:rPr>
                        <a:t>13.58</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US" sz="1000" b="0" i="0" u="none" strike="noStrike" dirty="0" smtClean="0">
                          <a:solidFill>
                            <a:srgbClr val="000000"/>
                          </a:solidFill>
                          <a:latin typeface="Calibri"/>
                        </a:rPr>
                        <a:t>12.9</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US" sz="1000" b="0" i="0" u="none" strike="noStrike" dirty="0" smtClean="0">
                          <a:solidFill>
                            <a:srgbClr val="000000"/>
                          </a:solidFill>
                          <a:latin typeface="Calibri"/>
                        </a:rPr>
                        <a:t>21</a:t>
                      </a:r>
                      <a:endParaRPr lang="en-US" sz="1000" b="0" i="0" u="none" strike="noStrike" dirty="0">
                        <a:solidFill>
                          <a:srgbClr val="000000"/>
                        </a:solidFill>
                        <a:latin typeface="Calibri"/>
                      </a:endParaRPr>
                    </a:p>
                  </a:txBody>
                  <a:tcPr marL="0" marR="0" marT="0" marB="0" anchor="ctr">
                    <a:noFill/>
                  </a:tcPr>
                </a:tc>
                <a:tc>
                  <a:txBody>
                    <a:bodyPr/>
                    <a:lstStyle/>
                    <a:p>
                      <a:pPr marL="0" marR="0" algn="r" fontAlgn="ctr">
                        <a:lnSpc>
                          <a:spcPct val="115000"/>
                        </a:lnSpc>
                        <a:spcBef>
                          <a:spcPts val="0"/>
                        </a:spcBef>
                        <a:spcAft>
                          <a:spcPts val="0"/>
                        </a:spcAft>
                      </a:pPr>
                      <a:r>
                        <a:rPr lang="en-US" sz="1000" kern="1200">
                          <a:solidFill>
                            <a:srgbClr val="000000"/>
                          </a:solidFill>
                          <a:latin typeface="Calibri"/>
                          <a:ea typeface="Times New Roman"/>
                          <a:cs typeface="Arial"/>
                        </a:rPr>
                        <a:t>46 </a:t>
                      </a:r>
                      <a:endParaRPr lang="en-US" sz="1100">
                        <a:latin typeface="Calibri"/>
                        <a:ea typeface="Batang"/>
                        <a:cs typeface="Times New Roman"/>
                      </a:endParaRPr>
                    </a:p>
                  </a:txBody>
                  <a:tcPr marL="9525" marR="9525" marT="9525" marB="0" anchor="ctr">
                    <a:noFill/>
                  </a:tcPr>
                </a:tc>
              </a:tr>
              <a:tr h="217269">
                <a:tc>
                  <a:txBody>
                    <a:bodyPr/>
                    <a:lstStyle/>
                    <a:p>
                      <a:pPr algn="l" fontAlgn="b"/>
                      <a:r>
                        <a:rPr lang="en-US" sz="1000" u="none" strike="noStrike" dirty="0" smtClean="0">
                          <a:solidFill>
                            <a:schemeClr val="tx1"/>
                          </a:solidFill>
                          <a:effectLst/>
                        </a:rPr>
                        <a:t>FY20E</a:t>
                      </a:r>
                      <a:endParaRPr lang="en-US" sz="1000" b="1" i="0" u="none" strike="noStrike" dirty="0">
                        <a:solidFill>
                          <a:schemeClr val="tx1"/>
                        </a:solidFill>
                        <a:effectLst/>
                        <a:latin typeface="Calibri"/>
                      </a:endParaRPr>
                    </a:p>
                  </a:txBody>
                  <a:tcPr marR="0" marT="0" marB="0" anchor="b">
                    <a:lnB w="12700" cap="flat" cmpd="sng" algn="ctr">
                      <a:solidFill>
                        <a:schemeClr val="tx1"/>
                      </a:solidFill>
                      <a:prstDash val="solid"/>
                      <a:round/>
                      <a:headEnd type="none" w="med" len="med"/>
                      <a:tailEnd type="none" w="med" len="med"/>
                    </a:lnB>
                    <a:noFill/>
                  </a:tcPr>
                </a:tc>
                <a:tc>
                  <a:txBody>
                    <a:bodyPr/>
                    <a:lstStyle/>
                    <a:p>
                      <a:pPr algn="r" fontAlgn="ctr"/>
                      <a:r>
                        <a:rPr lang="en-US" sz="1000" b="0" i="0" u="none" strike="noStrike" dirty="0" smtClean="0">
                          <a:solidFill>
                            <a:srgbClr val="000000"/>
                          </a:solidFill>
                          <a:latin typeface="Calibri"/>
                        </a:rPr>
                        <a:t>111180</a:t>
                      </a:r>
                      <a:endParaRPr lang="en-US" sz="1000" b="0" i="0" u="none" strike="noStrike" dirty="0">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tc>
                  <a:txBody>
                    <a:bodyPr/>
                    <a:lstStyle/>
                    <a:p>
                      <a:pPr algn="r" fontAlgn="ctr"/>
                      <a:r>
                        <a:rPr lang="en-US" sz="1000" b="0" i="0" u="none" strike="noStrike" dirty="0" smtClean="0">
                          <a:solidFill>
                            <a:srgbClr val="000000"/>
                          </a:solidFill>
                          <a:latin typeface="Calibri"/>
                        </a:rPr>
                        <a:t>14810</a:t>
                      </a:r>
                      <a:endParaRPr lang="en-US" sz="1000" b="0" i="0" u="none" strike="noStrike" dirty="0">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tc>
                  <a:txBody>
                    <a:bodyPr/>
                    <a:lstStyle/>
                    <a:p>
                      <a:pPr algn="r" fontAlgn="ctr"/>
                      <a:r>
                        <a:rPr lang="en-US" sz="1000" b="0" i="0" u="none" strike="noStrike" dirty="0" smtClean="0">
                          <a:solidFill>
                            <a:srgbClr val="000000"/>
                          </a:solidFill>
                          <a:latin typeface="Calibri"/>
                        </a:rPr>
                        <a:t>10120</a:t>
                      </a:r>
                      <a:endParaRPr lang="en-US" sz="1000" b="0" i="0" u="none" strike="noStrike" dirty="0">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tc>
                  <a:txBody>
                    <a:bodyPr/>
                    <a:lstStyle/>
                    <a:p>
                      <a:pPr algn="r" fontAlgn="ctr"/>
                      <a:r>
                        <a:rPr lang="en-US" sz="1000" b="0" i="0" u="none" strike="noStrike" dirty="0" smtClean="0">
                          <a:solidFill>
                            <a:srgbClr val="000000"/>
                          </a:solidFill>
                          <a:latin typeface="Calibri"/>
                        </a:rPr>
                        <a:t>16.28</a:t>
                      </a:r>
                      <a:endParaRPr lang="en-US" sz="1000" b="0" i="0" u="none" strike="noStrike" dirty="0">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tc>
                  <a:txBody>
                    <a:bodyPr/>
                    <a:lstStyle/>
                    <a:p>
                      <a:pPr algn="r" fontAlgn="ctr"/>
                      <a:r>
                        <a:rPr lang="en-US" sz="1000" b="0" i="0" u="none" strike="noStrike" dirty="0" smtClean="0">
                          <a:solidFill>
                            <a:srgbClr val="000000"/>
                          </a:solidFill>
                          <a:latin typeface="Calibri"/>
                        </a:rPr>
                        <a:t>13.3</a:t>
                      </a:r>
                      <a:endParaRPr lang="en-US" sz="1000" b="0" i="0" u="none" strike="noStrike" dirty="0">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tc>
                  <a:txBody>
                    <a:bodyPr/>
                    <a:lstStyle/>
                    <a:p>
                      <a:pPr algn="r" fontAlgn="ctr"/>
                      <a:r>
                        <a:rPr lang="en-US" sz="1000" b="0" i="0" u="none" strike="noStrike" dirty="0" smtClean="0">
                          <a:solidFill>
                            <a:srgbClr val="000000"/>
                          </a:solidFill>
                          <a:latin typeface="Calibri"/>
                        </a:rPr>
                        <a:t>23</a:t>
                      </a:r>
                      <a:endParaRPr lang="en-US" sz="1000" b="0" i="0" u="none" strike="noStrike" dirty="0">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tc>
                  <a:txBody>
                    <a:bodyPr/>
                    <a:lstStyle/>
                    <a:p>
                      <a:pPr marL="0" marR="0" algn="r" fontAlgn="ctr">
                        <a:lnSpc>
                          <a:spcPct val="115000"/>
                        </a:lnSpc>
                        <a:spcBef>
                          <a:spcPts val="0"/>
                        </a:spcBef>
                        <a:spcAft>
                          <a:spcPts val="0"/>
                        </a:spcAft>
                      </a:pPr>
                      <a:r>
                        <a:rPr lang="en-US" sz="1000" kern="1200" dirty="0">
                          <a:solidFill>
                            <a:srgbClr val="000000"/>
                          </a:solidFill>
                          <a:latin typeface="Calibri"/>
                          <a:ea typeface="Times New Roman"/>
                          <a:cs typeface="Arial"/>
                        </a:rPr>
                        <a:t>37 </a:t>
                      </a:r>
                      <a:endParaRPr lang="en-US" sz="1100" dirty="0">
                        <a:latin typeface="Calibri"/>
                        <a:ea typeface="Batang"/>
                        <a:cs typeface="Times New Roman"/>
                      </a:endParaRPr>
                    </a:p>
                  </a:txBody>
                  <a:tcPr marL="9525" marR="9525" marT="9525" marB="0" anchor="ctr">
                    <a:lnB w="12700" cap="flat" cmpd="sng" algn="ctr">
                      <a:solidFill>
                        <a:schemeClr val="tx1"/>
                      </a:solidFill>
                      <a:prstDash val="solid"/>
                      <a:round/>
                      <a:headEnd type="none" w="med" len="med"/>
                      <a:tailEnd type="none" w="med" len="med"/>
                    </a:lnB>
                    <a:noFill/>
                  </a:tcPr>
                </a:tc>
              </a:tr>
            </a:tbl>
          </a:graphicData>
        </a:graphic>
      </p:graphicFrame>
      <p:sp>
        <p:nvSpPr>
          <p:cNvPr id="5" name="TextBox 4"/>
          <p:cNvSpPr txBox="1"/>
          <p:nvPr/>
        </p:nvSpPr>
        <p:spPr>
          <a:xfrm>
            <a:off x="7467600" y="6553200"/>
            <a:ext cx="1295400" cy="215444"/>
          </a:xfrm>
          <a:prstGeom prst="rect">
            <a:avLst/>
          </a:prstGeom>
          <a:noFill/>
        </p:spPr>
        <p:txBody>
          <a:bodyPr wrap="square" rtlCol="0">
            <a:spAutoFit/>
          </a:bodyPr>
          <a:lstStyle/>
          <a:p>
            <a:r>
              <a:rPr lang="en-IN" sz="800" dirty="0" smtClean="0"/>
              <a:t>          Bloomberg Estimates</a:t>
            </a:r>
            <a:endParaRPr lang="en-US" sz="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7696200" cy="761999"/>
          </a:xfrm>
        </p:spPr>
        <p:txBody>
          <a:bodyPr>
            <a:noAutofit/>
          </a:bodyPr>
          <a:lstStyle/>
          <a:p>
            <a:pPr>
              <a:tabLst>
                <a:tab pos="3432175" algn="l"/>
              </a:tabLst>
            </a:pPr>
            <a:r>
              <a:rPr lang="en-IN" sz="1600" b="1" dirty="0" smtClean="0"/>
              <a:t/>
            </a:r>
            <a:br>
              <a:rPr lang="en-IN" sz="1600" b="1" dirty="0" smtClean="0"/>
            </a:br>
            <a:r>
              <a:rPr lang="en-IN" sz="1600" b="1" dirty="0" smtClean="0"/>
              <a:t/>
            </a:r>
            <a:br>
              <a:rPr lang="en-IN" sz="1600" b="1" dirty="0" smtClean="0"/>
            </a:br>
            <a:r>
              <a:rPr lang="en-IN" sz="2000" b="1" dirty="0" smtClean="0"/>
              <a:t>NTPC Limited</a:t>
            </a:r>
            <a:br>
              <a:rPr lang="en-IN" sz="2000" b="1" dirty="0" smtClean="0"/>
            </a:br>
            <a:r>
              <a:rPr lang="en-IN" sz="2000" b="1" dirty="0" smtClean="0"/>
              <a:t>       </a:t>
            </a:r>
            <a:r>
              <a:rPr lang="en-US" sz="1800" b="1" dirty="0" smtClean="0">
                <a:solidFill>
                  <a:srgbClr val="008000"/>
                </a:solidFill>
                <a:latin typeface="Calibri" pitchFamily="34" charset="0"/>
              </a:rPr>
              <a:t> CMP Rs 159| Target Rs 213 (1.4x FY20E  book value)</a:t>
            </a:r>
            <a:r>
              <a:rPr lang="en-US" sz="2000" b="1" dirty="0" smtClean="0">
                <a:solidFill>
                  <a:srgbClr val="008000"/>
                </a:solidFill>
                <a:latin typeface="Calibri" pitchFamily="34" charset="0"/>
              </a:rPr>
              <a:t/>
            </a:r>
            <a:br>
              <a:rPr lang="en-US" sz="2000" b="1" dirty="0" smtClean="0">
                <a:solidFill>
                  <a:srgbClr val="008000"/>
                </a:solidFill>
                <a:latin typeface="Calibri" pitchFamily="34" charset="0"/>
              </a:rPr>
            </a:br>
            <a:r>
              <a:rPr lang="en-IN" sz="1600" b="1" dirty="0" smtClean="0">
                <a:latin typeface="+mn-lt"/>
              </a:rPr>
              <a:t/>
            </a:r>
            <a:br>
              <a:rPr lang="en-IN" sz="1600" b="1" dirty="0" smtClean="0">
                <a:latin typeface="+mn-lt"/>
              </a:rPr>
            </a:br>
            <a:endParaRPr lang="en-US" sz="1050" b="1" dirty="0">
              <a:latin typeface="+mn-lt"/>
            </a:endParaRPr>
          </a:p>
        </p:txBody>
      </p:sp>
      <p:sp>
        <p:nvSpPr>
          <p:cNvPr id="3" name="Subtitle 2"/>
          <p:cNvSpPr>
            <a:spLocks noGrp="1"/>
          </p:cNvSpPr>
          <p:nvPr>
            <p:ph type="subTitle" idx="1"/>
          </p:nvPr>
        </p:nvSpPr>
        <p:spPr>
          <a:xfrm>
            <a:off x="152400" y="838200"/>
            <a:ext cx="8686800" cy="4343400"/>
          </a:xfrm>
        </p:spPr>
        <p:txBody>
          <a:bodyPr>
            <a:noAutofit/>
          </a:bodyPr>
          <a:lstStyle/>
          <a:p>
            <a:pPr algn="just">
              <a:lnSpc>
                <a:spcPct val="107000"/>
              </a:lnSpc>
              <a:spcBef>
                <a:spcPts val="0"/>
              </a:spcBef>
            </a:pPr>
            <a:r>
              <a:rPr lang="en-IN" sz="1100" b="1" dirty="0" smtClean="0">
                <a:solidFill>
                  <a:srgbClr val="008000"/>
                </a:solidFill>
                <a:ea typeface="Calibri"/>
                <a:cs typeface="Arial"/>
              </a:rPr>
              <a:t>We recently interacted with the management of NTPC to understand the way forward for the company. NTPC’s present installed capacity stood at 53.7GW at the end of Q1FY19 and the company aims to increase its installed capacity to 130GW by 2032. At present NTPC has 21GW of projects under construction of which it plans to capitalize 4-5GW each year between FY19 to FY22E. NTPC’s capitalisation exceeded its </a:t>
            </a:r>
            <a:r>
              <a:rPr lang="en-IN" sz="1100" b="1" dirty="0" err="1" smtClean="0">
                <a:solidFill>
                  <a:srgbClr val="008000"/>
                </a:solidFill>
                <a:ea typeface="Calibri"/>
                <a:cs typeface="Arial"/>
              </a:rPr>
              <a:t>capex</a:t>
            </a:r>
            <a:r>
              <a:rPr lang="en-IN" sz="1100" b="1" dirty="0" smtClean="0">
                <a:solidFill>
                  <a:srgbClr val="008000"/>
                </a:solidFill>
                <a:ea typeface="Calibri"/>
                <a:cs typeface="Arial"/>
              </a:rPr>
              <a:t> for the first time in FY18 and we expect this strong capitalisation trend to continue over next 5 years, which in turn will boost its ROE from 9.8% in FY18 to 12% in FY20E. We remain bullish on NTPC from a longer term perspective and have a ‘Buy’ rating with a target price of Rs 213 per share, which gives an upside potential of 34%. </a:t>
            </a:r>
            <a:endParaRPr lang="en-US" sz="1100" b="1" dirty="0" smtClean="0">
              <a:solidFill>
                <a:srgbClr val="008000"/>
              </a:solidFill>
              <a:ea typeface="Calibri"/>
              <a:cs typeface="Times New Roman"/>
            </a:endParaRPr>
          </a:p>
          <a:p>
            <a:pPr algn="just">
              <a:lnSpc>
                <a:spcPct val="107000"/>
              </a:lnSpc>
              <a:spcBef>
                <a:spcPts val="0"/>
              </a:spcBef>
              <a:buFont typeface="Arial" pitchFamily="34" charset="0"/>
              <a:buChar char="•"/>
            </a:pPr>
            <a:endParaRPr lang="en-IN" sz="1100" b="1" dirty="0" smtClean="0">
              <a:solidFill>
                <a:srgbClr val="008000"/>
              </a:solidFill>
              <a:ea typeface="Calibri"/>
              <a:cs typeface="Times New Roman"/>
            </a:endParaRPr>
          </a:p>
          <a:p>
            <a:pPr algn="just">
              <a:lnSpc>
                <a:spcPct val="107000"/>
              </a:lnSpc>
              <a:spcBef>
                <a:spcPts val="0"/>
              </a:spcBef>
            </a:pPr>
            <a:r>
              <a:rPr lang="en-IN" sz="1100" b="1" dirty="0" smtClean="0">
                <a:solidFill>
                  <a:srgbClr val="008000"/>
                </a:solidFill>
                <a:ea typeface="Calibri"/>
                <a:cs typeface="Times New Roman"/>
              </a:rPr>
              <a:t>Favourable industry demand supply dynamics conducive for future growth</a:t>
            </a:r>
            <a:r>
              <a:rPr lang="en-US" sz="1100" b="1" dirty="0" smtClean="0">
                <a:solidFill>
                  <a:srgbClr val="008000"/>
                </a:solidFill>
                <a:ea typeface="Calibri"/>
                <a:cs typeface="Times New Roman"/>
              </a:rPr>
              <a:t>: </a:t>
            </a:r>
            <a:r>
              <a:rPr lang="en-IN" sz="1100" dirty="0" smtClean="0">
                <a:solidFill>
                  <a:srgbClr val="008000"/>
                </a:solidFill>
                <a:ea typeface="Calibri"/>
                <a:cs typeface="Times New Roman"/>
              </a:rPr>
              <a:t>Electricity demand in India is expected to grow at a CAGR of ~7%. At 1122kWh, India’s per capita consumption of power is one of the lowest and expected to rise substantially going forward as growing population coupled with rapid urbanisation will boost growth of power consumption, thus making the environment conducive for NTPC to sustain its steady growth.  </a:t>
            </a:r>
          </a:p>
          <a:p>
            <a:pPr algn="just">
              <a:lnSpc>
                <a:spcPct val="107000"/>
              </a:lnSpc>
              <a:spcBef>
                <a:spcPts val="0"/>
              </a:spcBef>
            </a:pPr>
            <a:endParaRPr lang="en-US" sz="1100" dirty="0" smtClean="0">
              <a:solidFill>
                <a:srgbClr val="008000"/>
              </a:solidFill>
              <a:ea typeface="Calibri"/>
              <a:cs typeface="Times New Roman"/>
            </a:endParaRPr>
          </a:p>
          <a:p>
            <a:pPr algn="just">
              <a:lnSpc>
                <a:spcPct val="107000"/>
              </a:lnSpc>
              <a:spcBef>
                <a:spcPts val="0"/>
              </a:spcBef>
            </a:pPr>
            <a:r>
              <a:rPr lang="en-IN" sz="1100" b="1" dirty="0" smtClean="0">
                <a:solidFill>
                  <a:srgbClr val="008000"/>
                </a:solidFill>
                <a:ea typeface="Calibri"/>
                <a:cs typeface="Times New Roman"/>
              </a:rPr>
              <a:t>Clear growth visibility to make the investment case stronger for NTPC: </a:t>
            </a:r>
            <a:r>
              <a:rPr lang="en-IN" sz="1100" dirty="0" smtClean="0">
                <a:solidFill>
                  <a:srgbClr val="008000"/>
                </a:solidFill>
                <a:ea typeface="Calibri"/>
                <a:cs typeface="Times New Roman"/>
              </a:rPr>
              <a:t>From 53.7GW of current installed capacity, NTPC aims to increase its capacity to 130GW by 2032. With fall in CWIP ratio and increased capitalisation, NTPC’s regulated equity base would increase. This will boost its ROE from 9.8% in FY18 to 12% in FY20E, thereby making the investment case stronger for NTPC.</a:t>
            </a:r>
            <a:endParaRPr lang="en-US" sz="1100" dirty="0" smtClean="0">
              <a:solidFill>
                <a:srgbClr val="008000"/>
              </a:solidFill>
              <a:ea typeface="Calibri"/>
              <a:cs typeface="Times New Roman"/>
            </a:endParaRPr>
          </a:p>
          <a:p>
            <a:pPr algn="just">
              <a:lnSpc>
                <a:spcPct val="107000"/>
              </a:lnSpc>
              <a:spcBef>
                <a:spcPts val="0"/>
              </a:spcBef>
            </a:pPr>
            <a:endParaRPr lang="en-IN" sz="1100" b="1" dirty="0" smtClean="0">
              <a:solidFill>
                <a:srgbClr val="008000"/>
              </a:solidFill>
              <a:ea typeface="Calibri"/>
              <a:cs typeface="Times New Roman"/>
            </a:endParaRPr>
          </a:p>
          <a:p>
            <a:pPr algn="just">
              <a:lnSpc>
                <a:spcPct val="107000"/>
              </a:lnSpc>
              <a:spcBef>
                <a:spcPts val="0"/>
              </a:spcBef>
            </a:pPr>
            <a:r>
              <a:rPr lang="en-IN" sz="1100" b="1" dirty="0" smtClean="0">
                <a:solidFill>
                  <a:srgbClr val="008000"/>
                </a:solidFill>
                <a:ea typeface="Calibri"/>
                <a:cs typeface="Times New Roman"/>
              </a:rPr>
              <a:t>Strong coal mining portfolio – will address fuel shortage issue: </a:t>
            </a:r>
            <a:r>
              <a:rPr lang="en-IN" sz="1100" dirty="0" smtClean="0">
                <a:solidFill>
                  <a:srgbClr val="008000"/>
                </a:solidFill>
                <a:ea typeface="Calibri"/>
                <a:cs typeface="Times New Roman"/>
              </a:rPr>
              <a:t>NTPC’s total mining capacity stands at ~56 </a:t>
            </a:r>
            <a:r>
              <a:rPr lang="en-IN" sz="1100" dirty="0" err="1" smtClean="0">
                <a:solidFill>
                  <a:srgbClr val="008000"/>
                </a:solidFill>
                <a:ea typeface="Calibri"/>
                <a:cs typeface="Times New Roman"/>
              </a:rPr>
              <a:t>mtpaand</a:t>
            </a:r>
            <a:r>
              <a:rPr lang="en-IN" sz="1100" dirty="0" smtClean="0">
                <a:solidFill>
                  <a:srgbClr val="008000"/>
                </a:solidFill>
                <a:ea typeface="Calibri"/>
                <a:cs typeface="Times New Roman"/>
              </a:rPr>
              <a:t> it plans  to  develop all of its allocated captive coal  blocks  (</a:t>
            </a:r>
            <a:r>
              <a:rPr lang="en-IN" sz="1100" dirty="0" err="1" smtClean="0">
                <a:solidFill>
                  <a:srgbClr val="008000"/>
                </a:solidFill>
                <a:ea typeface="Calibri"/>
                <a:cs typeface="Times New Roman"/>
              </a:rPr>
              <a:t>Pakri</a:t>
            </a:r>
            <a:r>
              <a:rPr lang="en-IN" sz="1100" dirty="0" smtClean="0">
                <a:solidFill>
                  <a:srgbClr val="008000"/>
                </a:solidFill>
                <a:ea typeface="Calibri"/>
                <a:cs typeface="Times New Roman"/>
              </a:rPr>
              <a:t> </a:t>
            </a:r>
            <a:r>
              <a:rPr lang="en-IN" sz="1100" dirty="0" err="1" smtClean="0">
                <a:solidFill>
                  <a:srgbClr val="008000"/>
                </a:solidFill>
                <a:ea typeface="Calibri"/>
                <a:cs typeface="Times New Roman"/>
              </a:rPr>
              <a:t>Barwadih</a:t>
            </a:r>
            <a:r>
              <a:rPr lang="en-IN" sz="1100" dirty="0" smtClean="0">
                <a:solidFill>
                  <a:srgbClr val="008000"/>
                </a:solidFill>
                <a:ea typeface="Calibri"/>
                <a:cs typeface="Times New Roman"/>
              </a:rPr>
              <a:t> already producing coal) in due course to  tide  over  recurring coal  shortage faced by its power plants. Apart from these, NTPC’s other 5 mines with mining capacity of ~51 </a:t>
            </a:r>
            <a:r>
              <a:rPr lang="en-IN" sz="1100" dirty="0" err="1" smtClean="0">
                <a:solidFill>
                  <a:srgbClr val="008000"/>
                </a:solidFill>
                <a:ea typeface="Calibri"/>
                <a:cs typeface="Times New Roman"/>
              </a:rPr>
              <a:t>mtpa</a:t>
            </a:r>
            <a:r>
              <a:rPr lang="en-IN" sz="1100" dirty="0" smtClean="0">
                <a:solidFill>
                  <a:srgbClr val="008000"/>
                </a:solidFill>
                <a:ea typeface="Calibri"/>
                <a:cs typeface="Times New Roman"/>
              </a:rPr>
              <a:t> and an estimated gross reserve of ~3.42BT are under various stages of development. </a:t>
            </a:r>
            <a:endParaRPr lang="en-US" sz="1100" dirty="0" smtClean="0">
              <a:solidFill>
                <a:srgbClr val="008000"/>
              </a:solidFill>
              <a:ea typeface="Calibri"/>
              <a:cs typeface="Times New Roman"/>
            </a:endParaRPr>
          </a:p>
          <a:p>
            <a:pPr algn="just">
              <a:lnSpc>
                <a:spcPct val="107000"/>
              </a:lnSpc>
              <a:spcBef>
                <a:spcPts val="0"/>
              </a:spcBef>
            </a:pPr>
            <a:endParaRPr lang="en-US" sz="1100" b="1" dirty="0" smtClean="0">
              <a:solidFill>
                <a:srgbClr val="008000"/>
              </a:solidFill>
              <a:ea typeface="Calibri"/>
              <a:cs typeface="Times New Roman"/>
            </a:endParaRPr>
          </a:p>
          <a:p>
            <a:pPr algn="just">
              <a:lnSpc>
                <a:spcPct val="107000"/>
              </a:lnSpc>
              <a:spcBef>
                <a:spcPts val="0"/>
              </a:spcBef>
            </a:pPr>
            <a:r>
              <a:rPr lang="en-IN" sz="1100" b="1" dirty="0" smtClean="0">
                <a:solidFill>
                  <a:srgbClr val="008000"/>
                </a:solidFill>
                <a:ea typeface="Calibri"/>
                <a:cs typeface="Times New Roman"/>
              </a:rPr>
              <a:t>Valuation</a:t>
            </a:r>
            <a:r>
              <a:rPr lang="en-US" sz="1100" b="1" dirty="0" smtClean="0">
                <a:solidFill>
                  <a:srgbClr val="008000"/>
                </a:solidFill>
                <a:ea typeface="Calibri"/>
                <a:cs typeface="Times New Roman"/>
              </a:rPr>
              <a:t>: </a:t>
            </a:r>
            <a:r>
              <a:rPr lang="en-IN" sz="1100" dirty="0" smtClean="0">
                <a:solidFill>
                  <a:srgbClr val="008000"/>
                </a:solidFill>
                <a:ea typeface="Calibri"/>
                <a:cs typeface="Times New Roman"/>
              </a:rPr>
              <a:t>At CMP of Rs 159, NTPC is trading at 1.2xFY19E and 1.0xFY20E BV. We value the stock at a target P/BV multiple of 1.4x of FY20E to arrive at a target price of Rs 213. We Have a BUY rating on the stock and a target price of  Rs 213, which gives an upside potential of 34%.  </a:t>
            </a:r>
            <a:endParaRPr lang="en-US" sz="1100" dirty="0" smtClean="0">
              <a:solidFill>
                <a:srgbClr val="008000"/>
              </a:solidFill>
              <a:ea typeface="Calibri"/>
              <a:cs typeface="Times New Roman"/>
            </a:endParaRPr>
          </a:p>
          <a:p>
            <a:pPr algn="l">
              <a:lnSpc>
                <a:spcPct val="115000"/>
              </a:lnSpc>
              <a:spcBef>
                <a:spcPts val="0"/>
              </a:spcBef>
              <a:spcAft>
                <a:spcPts val="1000"/>
              </a:spcAft>
            </a:pPr>
            <a:endParaRPr lang="en-US" sz="1100" dirty="0" smtClean="0">
              <a:solidFill>
                <a:srgbClr val="008000"/>
              </a:solidFill>
              <a:ea typeface="Batang"/>
              <a:cs typeface="Times New Roman"/>
            </a:endParaRPr>
          </a:p>
          <a:p>
            <a:endParaRPr lang="en-US" sz="1100" dirty="0">
              <a:solidFill>
                <a:srgbClr val="008000"/>
              </a:solidFill>
            </a:endParaRPr>
          </a:p>
        </p:txBody>
      </p:sp>
      <p:graphicFrame>
        <p:nvGraphicFramePr>
          <p:cNvPr id="11" name="Table 10"/>
          <p:cNvGraphicFramePr>
            <a:graphicFrameLocks noGrp="1"/>
          </p:cNvGraphicFramePr>
          <p:nvPr>
            <p:extLst>
              <p:ext uri="{D42A27DB-BD31-4B8C-83A1-F6EECF244321}">
                <p14:modId xmlns="" xmlns:p14="http://schemas.microsoft.com/office/powerpoint/2010/main" val="998633020"/>
              </p:ext>
            </p:extLst>
          </p:nvPr>
        </p:nvGraphicFramePr>
        <p:xfrm>
          <a:off x="152400" y="5181600"/>
          <a:ext cx="8458202" cy="1295401"/>
        </p:xfrm>
        <a:graphic>
          <a:graphicData uri="http://schemas.openxmlformats.org/drawingml/2006/table">
            <a:tbl>
              <a:tblPr firstRow="1" bandRow="1">
                <a:tableStyleId>{93296810-A885-4BE3-A3E7-6D5BEEA58F35}</a:tableStyleId>
              </a:tblPr>
              <a:tblGrid>
                <a:gridCol w="923934"/>
                <a:gridCol w="923934"/>
                <a:gridCol w="923934"/>
                <a:gridCol w="970765"/>
                <a:gridCol w="748514"/>
                <a:gridCol w="1122770"/>
                <a:gridCol w="1122770"/>
                <a:gridCol w="898216"/>
                <a:gridCol w="823365"/>
              </a:tblGrid>
              <a:tr h="209056">
                <a:tc>
                  <a:txBody>
                    <a:bodyPr/>
                    <a:lstStyle/>
                    <a:p>
                      <a:pPr algn="l" fontAlgn="auto"/>
                      <a:r>
                        <a:rPr lang="en-US" sz="1000" u="none" strike="noStrike" dirty="0">
                          <a:solidFill>
                            <a:srgbClr val="008000"/>
                          </a:solidFill>
                          <a:effectLst/>
                        </a:rPr>
                        <a:t>Rs </a:t>
                      </a:r>
                      <a:r>
                        <a:rPr lang="en-US" sz="1000" u="none" strike="noStrike" dirty="0" err="1" smtClean="0">
                          <a:solidFill>
                            <a:srgbClr val="008000"/>
                          </a:solidFill>
                          <a:effectLst/>
                        </a:rPr>
                        <a:t>mn</a:t>
                      </a:r>
                      <a:endParaRPr lang="en-US" sz="1000" b="1" i="0" u="none" strike="noStrike" dirty="0">
                        <a:solidFill>
                          <a:srgbClr val="008000"/>
                        </a:solidFill>
                        <a:effectLst/>
                        <a:latin typeface="Calibri"/>
                      </a:endParaRPr>
                    </a:p>
                  </a:txBody>
                  <a:tcPr marR="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US" sz="1000" u="none" strike="noStrike" dirty="0" smtClean="0">
                          <a:solidFill>
                            <a:srgbClr val="008000"/>
                          </a:solidFill>
                          <a:effectLst/>
                        </a:rPr>
                        <a:t>Net</a:t>
                      </a:r>
                      <a:r>
                        <a:rPr lang="en-US" sz="1000" u="none" strike="noStrike" baseline="0" dirty="0" smtClean="0">
                          <a:solidFill>
                            <a:srgbClr val="008000"/>
                          </a:solidFill>
                          <a:effectLst/>
                        </a:rPr>
                        <a:t> </a:t>
                      </a:r>
                      <a:r>
                        <a:rPr lang="en-US" sz="1000" u="none" strike="noStrike" dirty="0" smtClean="0">
                          <a:solidFill>
                            <a:srgbClr val="008000"/>
                          </a:solidFill>
                          <a:effectLst/>
                        </a:rPr>
                        <a:t>Sales</a:t>
                      </a:r>
                      <a:endParaRPr lang="en-US" sz="1000" b="1" i="0" u="none" strike="noStrike" dirty="0">
                        <a:solidFill>
                          <a:srgbClr val="008000"/>
                        </a:solidFill>
                        <a:effectLst/>
                        <a:latin typeface="Calibri"/>
                      </a:endParaRPr>
                    </a:p>
                  </a:txBody>
                  <a:tcPr marL="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US" sz="1000" u="none" strike="noStrike" dirty="0">
                          <a:solidFill>
                            <a:srgbClr val="008000"/>
                          </a:solidFill>
                          <a:effectLst/>
                        </a:rPr>
                        <a:t>EBITDA </a:t>
                      </a:r>
                      <a:endParaRPr lang="en-US" sz="1000" b="1" i="0" u="none" strike="noStrike" dirty="0">
                        <a:solidFill>
                          <a:srgbClr val="008000"/>
                        </a:solidFill>
                        <a:effectLst/>
                        <a:latin typeface="Calibri"/>
                      </a:endParaRPr>
                    </a:p>
                  </a:txBody>
                  <a:tcPr marL="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IN" sz="1000" b="1" i="0" u="none" strike="noStrike" dirty="0" smtClean="0">
                          <a:solidFill>
                            <a:srgbClr val="008000"/>
                          </a:solidFill>
                          <a:effectLst/>
                          <a:latin typeface="Calibri"/>
                        </a:rPr>
                        <a:t>PAT</a:t>
                      </a:r>
                      <a:endParaRPr lang="en-US" sz="1000" b="1" i="0" u="none" strike="noStrike" dirty="0">
                        <a:solidFill>
                          <a:srgbClr val="008000"/>
                        </a:solidFill>
                        <a:effectLst/>
                        <a:latin typeface="Calibri"/>
                      </a:endParaRPr>
                    </a:p>
                  </a:txBody>
                  <a:tcPr marL="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US" sz="1000" u="none" strike="noStrike" dirty="0" smtClean="0">
                          <a:solidFill>
                            <a:srgbClr val="008000"/>
                          </a:solidFill>
                          <a:effectLst/>
                        </a:rPr>
                        <a:t>EPS</a:t>
                      </a:r>
                      <a:endParaRPr lang="en-US" sz="1000" b="1" i="0" u="none" strike="noStrike" dirty="0">
                        <a:solidFill>
                          <a:srgbClr val="008000"/>
                        </a:solidFill>
                        <a:effectLst/>
                        <a:latin typeface="Calibri"/>
                      </a:endParaRPr>
                    </a:p>
                  </a:txBody>
                  <a:tcPr marL="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US" sz="1000" b="1" i="0" u="none" strike="noStrike" dirty="0" smtClean="0">
                          <a:solidFill>
                            <a:srgbClr val="008000"/>
                          </a:solidFill>
                          <a:effectLst/>
                          <a:latin typeface="Calibri"/>
                        </a:rPr>
                        <a:t>BVPS</a:t>
                      </a:r>
                      <a:endParaRPr lang="en-US" sz="1000" b="1" i="0" u="none" strike="noStrike" dirty="0">
                        <a:solidFill>
                          <a:srgbClr val="008000"/>
                        </a:solidFill>
                        <a:effectLst/>
                        <a:latin typeface="Calibri"/>
                      </a:endParaRPr>
                    </a:p>
                  </a:txBody>
                  <a:tcPr marL="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US" sz="1000" u="none" strike="noStrike" dirty="0">
                          <a:solidFill>
                            <a:srgbClr val="008000"/>
                          </a:solidFill>
                          <a:effectLst/>
                        </a:rPr>
                        <a:t> </a:t>
                      </a:r>
                      <a:r>
                        <a:rPr lang="en-US" sz="1000" u="none" strike="noStrike" dirty="0" smtClean="0">
                          <a:solidFill>
                            <a:srgbClr val="008000"/>
                          </a:solidFill>
                          <a:effectLst/>
                        </a:rPr>
                        <a:t>EBITDA Margin %</a:t>
                      </a:r>
                      <a:endParaRPr lang="en-US" sz="1000" b="1" i="0" u="none" strike="noStrike" dirty="0">
                        <a:solidFill>
                          <a:srgbClr val="008000"/>
                        </a:solidFill>
                        <a:effectLst/>
                        <a:latin typeface="Calibri"/>
                      </a:endParaRPr>
                    </a:p>
                  </a:txBody>
                  <a:tcPr marL="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US" sz="1000" u="none" strike="noStrike" dirty="0">
                          <a:solidFill>
                            <a:srgbClr val="008000"/>
                          </a:solidFill>
                          <a:effectLst/>
                        </a:rPr>
                        <a:t>ROE </a:t>
                      </a:r>
                      <a:r>
                        <a:rPr lang="en-US" sz="1000" u="none" strike="noStrike" dirty="0" smtClean="0">
                          <a:solidFill>
                            <a:srgbClr val="008000"/>
                          </a:solidFill>
                          <a:effectLst/>
                        </a:rPr>
                        <a:t> (%)</a:t>
                      </a:r>
                      <a:endParaRPr lang="en-US" sz="1000" b="1" i="0" u="none" strike="noStrike" dirty="0">
                        <a:solidFill>
                          <a:srgbClr val="008000"/>
                        </a:solidFill>
                        <a:effectLst/>
                        <a:latin typeface="Calibri"/>
                      </a:endParaRPr>
                    </a:p>
                  </a:txBody>
                  <a:tcPr marL="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US" sz="1000" u="none" strike="noStrike" dirty="0" smtClean="0">
                          <a:solidFill>
                            <a:srgbClr val="008000"/>
                          </a:solidFill>
                          <a:effectLst/>
                        </a:rPr>
                        <a:t>P/B(x</a:t>
                      </a:r>
                      <a:r>
                        <a:rPr lang="en-US" sz="1000" u="none" strike="noStrike" dirty="0">
                          <a:solidFill>
                            <a:srgbClr val="008000"/>
                          </a:solidFill>
                          <a:effectLst/>
                        </a:rPr>
                        <a:t>)</a:t>
                      </a:r>
                      <a:endParaRPr lang="en-US" sz="1000" b="1" i="0" u="none" strike="noStrike" dirty="0">
                        <a:solidFill>
                          <a:srgbClr val="008000"/>
                        </a:solidFill>
                        <a:effectLst/>
                        <a:latin typeface="Calibri"/>
                      </a:endParaRPr>
                    </a:p>
                  </a:txBody>
                  <a:tcPr marL="0" marT="0" marB="0" anchor="b">
                    <a:lnT w="12700" cap="flat" cmpd="sng" algn="ctr">
                      <a:solidFill>
                        <a:schemeClr val="tx1"/>
                      </a:solidFill>
                      <a:prstDash val="solid"/>
                      <a:round/>
                      <a:headEnd type="none" w="med" len="med"/>
                      <a:tailEnd type="none" w="med" len="med"/>
                    </a:lnT>
                    <a:solidFill>
                      <a:srgbClr val="FFCC99"/>
                    </a:solidFill>
                  </a:tcPr>
                </a:tc>
              </a:tr>
              <a:tr h="217269">
                <a:tc>
                  <a:txBody>
                    <a:bodyPr/>
                    <a:lstStyle/>
                    <a:p>
                      <a:pPr algn="l" fontAlgn="b"/>
                      <a:r>
                        <a:rPr lang="en-US" sz="1000" u="none" strike="noStrike" dirty="0" smtClean="0">
                          <a:solidFill>
                            <a:schemeClr val="tx1"/>
                          </a:solidFill>
                          <a:effectLst/>
                        </a:rPr>
                        <a:t>FY16</a:t>
                      </a:r>
                      <a:endParaRPr lang="en-US" sz="1000" b="1" i="0" u="none" strike="noStrike" dirty="0">
                        <a:solidFill>
                          <a:schemeClr val="tx1"/>
                        </a:solidFill>
                        <a:effectLst/>
                        <a:latin typeface="Calibri"/>
                      </a:endParaRPr>
                    </a:p>
                  </a:txBody>
                  <a:tcPr marR="0" marT="0" marB="0" anchor="b">
                    <a:noFill/>
                  </a:tcPr>
                </a:tc>
                <a:tc>
                  <a:txBody>
                    <a:bodyPr/>
                    <a:lstStyle/>
                    <a:p>
                      <a:pPr algn="r" fontAlgn="ctr"/>
                      <a:r>
                        <a:rPr lang="en-US" sz="1000" b="0" i="0" u="none" strike="noStrike" dirty="0" smtClean="0">
                          <a:solidFill>
                            <a:srgbClr val="000000"/>
                          </a:solidFill>
                          <a:latin typeface="Calibri"/>
                        </a:rPr>
                        <a:t>787055</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US" sz="1000" b="0" i="0" u="none" strike="noStrike" dirty="0" smtClean="0">
                          <a:solidFill>
                            <a:srgbClr val="000000"/>
                          </a:solidFill>
                          <a:latin typeface="Calibri"/>
                        </a:rPr>
                        <a:t>191631</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US" sz="1000" b="0" i="0" u="none" strike="noStrike" dirty="0" smtClean="0">
                          <a:solidFill>
                            <a:srgbClr val="000000"/>
                          </a:solidFill>
                          <a:latin typeface="Calibri"/>
                        </a:rPr>
                        <a:t>101514</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US" sz="1000" b="0" i="0" u="none" strike="noStrike" dirty="0" smtClean="0">
                          <a:solidFill>
                            <a:srgbClr val="000000"/>
                          </a:solidFill>
                          <a:latin typeface="Calibri"/>
                        </a:rPr>
                        <a:t>12.3</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US" sz="1000" b="0" i="0" u="none" strike="noStrike" dirty="0" smtClean="0">
                          <a:solidFill>
                            <a:srgbClr val="000000"/>
                          </a:solidFill>
                          <a:latin typeface="Calibri"/>
                        </a:rPr>
                        <a:t>110.5</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US" sz="1000" b="0" i="0" u="none" strike="noStrike" dirty="0" smtClean="0">
                          <a:solidFill>
                            <a:srgbClr val="000000"/>
                          </a:solidFill>
                          <a:latin typeface="Calibri"/>
                        </a:rPr>
                        <a:t>24.3</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US" sz="1000" b="0" i="0" u="none" strike="noStrike" dirty="0" smtClean="0">
                          <a:solidFill>
                            <a:srgbClr val="000000"/>
                          </a:solidFill>
                          <a:latin typeface="Calibri"/>
                        </a:rPr>
                        <a:t>11.1</a:t>
                      </a:r>
                      <a:endParaRPr lang="en-US" sz="1000" b="0" i="0" u="none" strike="noStrike" dirty="0">
                        <a:solidFill>
                          <a:srgbClr val="000000"/>
                        </a:solidFill>
                        <a:latin typeface="Calibri"/>
                      </a:endParaRPr>
                    </a:p>
                  </a:txBody>
                  <a:tcPr marL="0" marR="0" marT="0" marB="0" anchor="ctr">
                    <a:noFill/>
                  </a:tcPr>
                </a:tc>
                <a:tc>
                  <a:txBody>
                    <a:bodyPr/>
                    <a:lstStyle/>
                    <a:p>
                      <a:pPr marL="0" marR="0" algn="r" fontAlgn="ctr">
                        <a:lnSpc>
                          <a:spcPct val="115000"/>
                        </a:lnSpc>
                        <a:spcBef>
                          <a:spcPts val="0"/>
                        </a:spcBef>
                        <a:spcAft>
                          <a:spcPts val="0"/>
                        </a:spcAft>
                      </a:pPr>
                      <a:r>
                        <a:rPr lang="en-US" sz="1100" dirty="0" smtClean="0">
                          <a:latin typeface="Calibri"/>
                          <a:ea typeface="Batang"/>
                          <a:cs typeface="Times New Roman"/>
                        </a:rPr>
                        <a:t>1.4</a:t>
                      </a:r>
                      <a:endParaRPr lang="en-US" sz="1100" dirty="0">
                        <a:latin typeface="Calibri"/>
                        <a:ea typeface="Batang"/>
                        <a:cs typeface="Times New Roman"/>
                      </a:endParaRPr>
                    </a:p>
                  </a:txBody>
                  <a:tcPr marL="9525" marR="9525" marT="9525" marB="0" anchor="ctr">
                    <a:noFill/>
                  </a:tcPr>
                </a:tc>
              </a:tr>
              <a:tr h="217269">
                <a:tc>
                  <a:txBody>
                    <a:bodyPr/>
                    <a:lstStyle/>
                    <a:p>
                      <a:pPr algn="l" fontAlgn="b"/>
                      <a:r>
                        <a:rPr lang="en-US" sz="1000" u="none" strike="noStrike" dirty="0" smtClean="0">
                          <a:solidFill>
                            <a:schemeClr val="tx1"/>
                          </a:solidFill>
                          <a:effectLst/>
                        </a:rPr>
                        <a:t>FY17</a:t>
                      </a:r>
                      <a:endParaRPr lang="en-US" sz="1000" b="1" i="0" u="none" strike="noStrike" dirty="0">
                        <a:solidFill>
                          <a:schemeClr val="tx1"/>
                        </a:solidFill>
                        <a:effectLst/>
                        <a:latin typeface="Calibri"/>
                      </a:endParaRPr>
                    </a:p>
                  </a:txBody>
                  <a:tcPr marR="0" marT="0" marB="0" anchor="b">
                    <a:noFill/>
                  </a:tcPr>
                </a:tc>
                <a:tc>
                  <a:txBody>
                    <a:bodyPr/>
                    <a:lstStyle/>
                    <a:p>
                      <a:pPr algn="r" fontAlgn="ctr"/>
                      <a:r>
                        <a:rPr lang="en-US" sz="1000" b="0" i="0" u="none" strike="noStrike" dirty="0" smtClean="0">
                          <a:solidFill>
                            <a:srgbClr val="000000"/>
                          </a:solidFill>
                          <a:latin typeface="Calibri"/>
                        </a:rPr>
                        <a:t>820808</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US" sz="1000" b="0" i="0" u="none" strike="noStrike" dirty="0" smtClean="0">
                          <a:solidFill>
                            <a:srgbClr val="000000"/>
                          </a:solidFill>
                          <a:latin typeface="Calibri"/>
                        </a:rPr>
                        <a:t>214958</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101517</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US" sz="1000" b="0" i="0" u="none" strike="noStrike" dirty="0" smtClean="0">
                          <a:solidFill>
                            <a:srgbClr val="000000"/>
                          </a:solidFill>
                          <a:latin typeface="Calibri"/>
                        </a:rPr>
                        <a:t>13.0</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US" sz="1000" b="0" i="0" u="none" strike="noStrike" dirty="0" smtClean="0">
                          <a:solidFill>
                            <a:srgbClr val="000000"/>
                          </a:solidFill>
                          <a:latin typeface="Calibri"/>
                        </a:rPr>
                        <a:t>118.7</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US" sz="1000" b="0" i="0" u="none" strike="noStrike" dirty="0" smtClean="0">
                          <a:solidFill>
                            <a:srgbClr val="000000"/>
                          </a:solidFill>
                          <a:latin typeface="Calibri"/>
                        </a:rPr>
                        <a:t>26.2</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10.4</a:t>
                      </a:r>
                      <a:endParaRPr lang="en-US" sz="1000" b="0" i="0" u="none" strike="noStrike" dirty="0">
                        <a:solidFill>
                          <a:srgbClr val="000000"/>
                        </a:solidFill>
                        <a:latin typeface="Calibri"/>
                      </a:endParaRPr>
                    </a:p>
                  </a:txBody>
                  <a:tcPr marL="0" marR="0" marT="0" marB="0" anchor="ctr">
                    <a:noFill/>
                  </a:tcPr>
                </a:tc>
                <a:tc>
                  <a:txBody>
                    <a:bodyPr/>
                    <a:lstStyle/>
                    <a:p>
                      <a:pPr marL="0" marR="0" algn="r" fontAlgn="ctr">
                        <a:lnSpc>
                          <a:spcPct val="115000"/>
                        </a:lnSpc>
                        <a:spcBef>
                          <a:spcPts val="0"/>
                        </a:spcBef>
                        <a:spcAft>
                          <a:spcPts val="0"/>
                        </a:spcAft>
                      </a:pPr>
                      <a:r>
                        <a:rPr lang="en-US" sz="1100" dirty="0" smtClean="0">
                          <a:latin typeface="Calibri"/>
                          <a:ea typeface="Batang"/>
                          <a:cs typeface="Times New Roman"/>
                        </a:rPr>
                        <a:t>1.3</a:t>
                      </a:r>
                      <a:endParaRPr lang="en-US" sz="1100" dirty="0">
                        <a:latin typeface="Calibri"/>
                        <a:ea typeface="Batang"/>
                        <a:cs typeface="Times New Roman"/>
                      </a:endParaRPr>
                    </a:p>
                  </a:txBody>
                  <a:tcPr marL="9525" marR="9525" marT="9525" marB="0" anchor="ctr">
                    <a:noFill/>
                  </a:tcPr>
                </a:tc>
              </a:tr>
              <a:tr h="217269">
                <a:tc>
                  <a:txBody>
                    <a:bodyPr/>
                    <a:lstStyle/>
                    <a:p>
                      <a:pPr algn="l" fontAlgn="b"/>
                      <a:r>
                        <a:rPr lang="en-US" sz="1000" u="none" strike="noStrike" dirty="0" smtClean="0">
                          <a:solidFill>
                            <a:schemeClr val="tx1"/>
                          </a:solidFill>
                          <a:effectLst/>
                        </a:rPr>
                        <a:t>FY18</a:t>
                      </a:r>
                      <a:endParaRPr lang="en-US" sz="1000" b="1" i="0" u="none" strike="noStrike" dirty="0">
                        <a:solidFill>
                          <a:schemeClr val="tx1"/>
                        </a:solidFill>
                        <a:effectLst/>
                        <a:latin typeface="Calibri"/>
                      </a:endParaRPr>
                    </a:p>
                  </a:txBody>
                  <a:tcPr marR="0" marT="0" marB="0" anchor="b">
                    <a:noFill/>
                  </a:tcPr>
                </a:tc>
                <a:tc>
                  <a:txBody>
                    <a:bodyPr/>
                    <a:lstStyle/>
                    <a:p>
                      <a:pPr algn="r" fontAlgn="ctr"/>
                      <a:r>
                        <a:rPr lang="en-US" sz="1000" b="0" i="0" u="none" strike="noStrike" dirty="0" smtClean="0">
                          <a:solidFill>
                            <a:srgbClr val="000000"/>
                          </a:solidFill>
                          <a:latin typeface="Calibri"/>
                        </a:rPr>
                        <a:t>880833</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US" sz="1000" b="0" i="0" u="none" strike="noStrike" dirty="0" smtClean="0">
                          <a:solidFill>
                            <a:srgbClr val="000000"/>
                          </a:solidFill>
                          <a:latin typeface="Calibri"/>
                        </a:rPr>
                        <a:t>224205</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US" sz="1000" b="0" i="0" u="none" strike="noStrike" dirty="0" smtClean="0">
                          <a:solidFill>
                            <a:srgbClr val="000000"/>
                          </a:solidFill>
                          <a:latin typeface="Calibri"/>
                        </a:rPr>
                        <a:t>101010</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US" sz="1000" b="0" i="0" u="none" strike="noStrike" dirty="0" smtClean="0">
                          <a:solidFill>
                            <a:srgbClr val="000000"/>
                          </a:solidFill>
                          <a:latin typeface="Calibri"/>
                        </a:rPr>
                        <a:t>12.7</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US" sz="1000" b="0" i="0" u="none" strike="noStrike" dirty="0" smtClean="0">
                          <a:solidFill>
                            <a:srgbClr val="000000"/>
                          </a:solidFill>
                          <a:latin typeface="Calibri"/>
                        </a:rPr>
                        <a:t>125.6</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US" sz="1000" b="0" i="0" u="none" strike="noStrike" dirty="0" smtClean="0">
                          <a:solidFill>
                            <a:srgbClr val="000000"/>
                          </a:solidFill>
                          <a:latin typeface="Calibri"/>
                        </a:rPr>
                        <a:t>25.5</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9.8</a:t>
                      </a:r>
                      <a:endParaRPr lang="en-US" sz="1000" b="0" i="0" u="none" strike="noStrike" dirty="0">
                        <a:solidFill>
                          <a:srgbClr val="000000"/>
                        </a:solidFill>
                        <a:latin typeface="Calibri"/>
                      </a:endParaRPr>
                    </a:p>
                  </a:txBody>
                  <a:tcPr marL="0" marR="0" marT="0" marB="0" anchor="ctr">
                    <a:noFill/>
                  </a:tcPr>
                </a:tc>
                <a:tc>
                  <a:txBody>
                    <a:bodyPr/>
                    <a:lstStyle/>
                    <a:p>
                      <a:pPr marL="0" marR="0" algn="r" fontAlgn="ctr">
                        <a:lnSpc>
                          <a:spcPct val="115000"/>
                        </a:lnSpc>
                        <a:spcBef>
                          <a:spcPts val="0"/>
                        </a:spcBef>
                        <a:spcAft>
                          <a:spcPts val="0"/>
                        </a:spcAft>
                      </a:pPr>
                      <a:r>
                        <a:rPr lang="en-US" sz="1100" dirty="0" smtClean="0">
                          <a:latin typeface="Calibri"/>
                          <a:ea typeface="Batang"/>
                          <a:cs typeface="Times New Roman"/>
                        </a:rPr>
                        <a:t>1.3</a:t>
                      </a:r>
                      <a:endParaRPr lang="en-US" sz="1100" dirty="0">
                        <a:latin typeface="Calibri"/>
                        <a:ea typeface="Batang"/>
                        <a:cs typeface="Times New Roman"/>
                      </a:endParaRPr>
                    </a:p>
                  </a:txBody>
                  <a:tcPr marL="9525" marR="9525" marT="9525" marB="0" anchor="ctr">
                    <a:noFill/>
                  </a:tcPr>
                </a:tc>
              </a:tr>
              <a:tr h="217269">
                <a:tc>
                  <a:txBody>
                    <a:bodyPr/>
                    <a:lstStyle/>
                    <a:p>
                      <a:pPr algn="l" fontAlgn="b"/>
                      <a:r>
                        <a:rPr lang="en-US" sz="1000" u="none" strike="noStrike" dirty="0" smtClean="0">
                          <a:solidFill>
                            <a:schemeClr val="tx1"/>
                          </a:solidFill>
                          <a:effectLst/>
                        </a:rPr>
                        <a:t>FY19E</a:t>
                      </a:r>
                      <a:endParaRPr lang="en-US" sz="1000" b="1" i="0" u="none" strike="noStrike" dirty="0">
                        <a:solidFill>
                          <a:schemeClr val="tx1"/>
                        </a:solidFill>
                        <a:effectLst/>
                        <a:latin typeface="Calibri"/>
                      </a:endParaRPr>
                    </a:p>
                  </a:txBody>
                  <a:tcPr marR="0" marT="0" marB="0" anchor="b">
                    <a:noFill/>
                  </a:tcPr>
                </a:tc>
                <a:tc>
                  <a:txBody>
                    <a:bodyPr/>
                    <a:lstStyle/>
                    <a:p>
                      <a:pPr algn="r" fontAlgn="ctr"/>
                      <a:r>
                        <a:rPr lang="en-US" sz="1000" b="0" i="0" u="none" strike="noStrike" dirty="0" smtClean="0">
                          <a:solidFill>
                            <a:srgbClr val="000000"/>
                          </a:solidFill>
                          <a:latin typeface="Calibri"/>
                        </a:rPr>
                        <a:t>973033</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US" sz="1000" b="0" i="0" u="none" strike="noStrike" dirty="0" smtClean="0">
                          <a:solidFill>
                            <a:srgbClr val="000000"/>
                          </a:solidFill>
                          <a:latin typeface="Calibri"/>
                        </a:rPr>
                        <a:t>265638</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US" sz="1000" b="0" i="0" u="none" strike="noStrike" dirty="0" smtClean="0">
                          <a:solidFill>
                            <a:srgbClr val="000000"/>
                          </a:solidFill>
                          <a:latin typeface="Calibri"/>
                        </a:rPr>
                        <a:t>131270</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US" sz="1000" b="0" i="0" u="none" strike="noStrike" dirty="0" smtClean="0">
                          <a:solidFill>
                            <a:srgbClr val="000000"/>
                          </a:solidFill>
                          <a:latin typeface="Calibri"/>
                        </a:rPr>
                        <a:t>16.4</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US" sz="1000" b="0" i="0" u="none" strike="noStrike" dirty="0" smtClean="0">
                          <a:solidFill>
                            <a:srgbClr val="000000"/>
                          </a:solidFill>
                          <a:latin typeface="Calibri"/>
                        </a:rPr>
                        <a:t>137.8</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US" sz="1000" b="0" i="0" u="none" strike="noStrike" dirty="0" smtClean="0">
                          <a:solidFill>
                            <a:srgbClr val="000000"/>
                          </a:solidFill>
                          <a:latin typeface="Calibri"/>
                        </a:rPr>
                        <a:t>27.3</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US" sz="1000" b="0" i="0" u="none" strike="noStrike" dirty="0" smtClean="0">
                          <a:solidFill>
                            <a:srgbClr val="000000"/>
                          </a:solidFill>
                          <a:latin typeface="Calibri"/>
                        </a:rPr>
                        <a:t>11.6</a:t>
                      </a:r>
                      <a:endParaRPr lang="en-US" sz="1000" b="0" i="0" u="none" strike="noStrike" dirty="0">
                        <a:solidFill>
                          <a:srgbClr val="000000"/>
                        </a:solidFill>
                        <a:latin typeface="Calibri"/>
                      </a:endParaRPr>
                    </a:p>
                  </a:txBody>
                  <a:tcPr marL="0" marR="0" marT="0" marB="0" anchor="ctr">
                    <a:noFill/>
                  </a:tcPr>
                </a:tc>
                <a:tc>
                  <a:txBody>
                    <a:bodyPr/>
                    <a:lstStyle/>
                    <a:p>
                      <a:pPr marL="0" marR="0" algn="r" fontAlgn="ctr">
                        <a:lnSpc>
                          <a:spcPct val="115000"/>
                        </a:lnSpc>
                        <a:spcBef>
                          <a:spcPts val="0"/>
                        </a:spcBef>
                        <a:spcAft>
                          <a:spcPts val="0"/>
                        </a:spcAft>
                      </a:pPr>
                      <a:r>
                        <a:rPr lang="en-US" sz="1100" dirty="0" smtClean="0">
                          <a:latin typeface="Calibri"/>
                          <a:ea typeface="Batang"/>
                          <a:cs typeface="Times New Roman"/>
                        </a:rPr>
                        <a:t>1.2</a:t>
                      </a:r>
                      <a:endParaRPr lang="en-US" sz="1100" dirty="0">
                        <a:latin typeface="Calibri"/>
                        <a:ea typeface="Batang"/>
                        <a:cs typeface="Times New Roman"/>
                      </a:endParaRPr>
                    </a:p>
                  </a:txBody>
                  <a:tcPr marL="9525" marR="9525" marT="9525" marB="0" anchor="ctr">
                    <a:noFill/>
                  </a:tcPr>
                </a:tc>
              </a:tr>
              <a:tr h="217269">
                <a:tc>
                  <a:txBody>
                    <a:bodyPr/>
                    <a:lstStyle/>
                    <a:p>
                      <a:pPr algn="l" fontAlgn="b"/>
                      <a:r>
                        <a:rPr lang="en-US" sz="1000" u="none" strike="noStrike" dirty="0" smtClean="0">
                          <a:solidFill>
                            <a:schemeClr val="tx1"/>
                          </a:solidFill>
                          <a:effectLst/>
                        </a:rPr>
                        <a:t>FY20E</a:t>
                      </a:r>
                      <a:endParaRPr lang="en-US" sz="1000" b="1" i="0" u="none" strike="noStrike" dirty="0">
                        <a:solidFill>
                          <a:schemeClr val="tx1"/>
                        </a:solidFill>
                        <a:effectLst/>
                        <a:latin typeface="Calibri"/>
                      </a:endParaRPr>
                    </a:p>
                  </a:txBody>
                  <a:tcPr marR="0" marT="0" marB="0" anchor="b">
                    <a:lnB w="12700" cap="flat" cmpd="sng" algn="ctr">
                      <a:solidFill>
                        <a:schemeClr val="tx1"/>
                      </a:solidFill>
                      <a:prstDash val="solid"/>
                      <a:round/>
                      <a:headEnd type="none" w="med" len="med"/>
                      <a:tailEnd type="none" w="med" len="med"/>
                    </a:lnB>
                    <a:noFill/>
                  </a:tcPr>
                </a:tc>
                <a:tc>
                  <a:txBody>
                    <a:bodyPr/>
                    <a:lstStyle/>
                    <a:p>
                      <a:pPr algn="r" fontAlgn="ctr"/>
                      <a:r>
                        <a:rPr lang="en-US" sz="1000" b="0" i="0" u="none" strike="noStrike" dirty="0" smtClean="0">
                          <a:solidFill>
                            <a:srgbClr val="000000"/>
                          </a:solidFill>
                          <a:latin typeface="Calibri"/>
                        </a:rPr>
                        <a:t>1088268</a:t>
                      </a:r>
                      <a:endParaRPr lang="en-US" sz="1000" b="0" i="0" u="none" strike="noStrike" dirty="0">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tc>
                  <a:txBody>
                    <a:bodyPr/>
                    <a:lstStyle/>
                    <a:p>
                      <a:pPr algn="r" fontAlgn="ctr"/>
                      <a:r>
                        <a:rPr lang="en-US" sz="1000" b="0" i="0" u="none" strike="noStrike" dirty="0" smtClean="0">
                          <a:solidFill>
                            <a:srgbClr val="000000"/>
                          </a:solidFill>
                          <a:latin typeface="Calibri"/>
                        </a:rPr>
                        <a:t>299274</a:t>
                      </a:r>
                      <a:endParaRPr lang="en-US" sz="1000" b="0" i="0" u="none" strike="noStrike" dirty="0">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tc>
                  <a:txBody>
                    <a:bodyPr/>
                    <a:lstStyle/>
                    <a:p>
                      <a:pPr algn="r" fontAlgn="ctr"/>
                      <a:r>
                        <a:rPr lang="en-US" sz="1000" b="0" i="0" u="none" strike="noStrike" dirty="0" smtClean="0">
                          <a:solidFill>
                            <a:srgbClr val="000000"/>
                          </a:solidFill>
                          <a:latin typeface="Calibri"/>
                        </a:rPr>
                        <a:t>151052</a:t>
                      </a:r>
                      <a:endParaRPr lang="en-US" sz="1000" b="0" i="0" u="none" strike="noStrike" dirty="0">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tc>
                  <a:txBody>
                    <a:bodyPr/>
                    <a:lstStyle/>
                    <a:p>
                      <a:pPr algn="r" fontAlgn="ctr"/>
                      <a:r>
                        <a:rPr lang="en-US" sz="1000" b="0" i="0" u="none" strike="noStrike" dirty="0" smtClean="0">
                          <a:solidFill>
                            <a:srgbClr val="000000"/>
                          </a:solidFill>
                          <a:latin typeface="Calibri"/>
                        </a:rPr>
                        <a:t>18.9</a:t>
                      </a:r>
                      <a:endParaRPr lang="en-US" sz="1000" b="0" i="0" u="none" strike="noStrike" dirty="0">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tc>
                  <a:txBody>
                    <a:bodyPr/>
                    <a:lstStyle/>
                    <a:p>
                      <a:pPr algn="r" fontAlgn="ctr"/>
                      <a:r>
                        <a:rPr lang="en-US" sz="1000" b="0" i="0" u="none" strike="noStrike" dirty="0" smtClean="0">
                          <a:solidFill>
                            <a:srgbClr val="000000"/>
                          </a:solidFill>
                          <a:latin typeface="Calibri"/>
                        </a:rPr>
                        <a:t>152.5</a:t>
                      </a:r>
                      <a:endParaRPr lang="en-US" sz="1000" b="0" i="0" u="none" strike="noStrike" dirty="0">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tc>
                  <a:txBody>
                    <a:bodyPr/>
                    <a:lstStyle/>
                    <a:p>
                      <a:pPr algn="r" fontAlgn="ctr"/>
                      <a:r>
                        <a:rPr lang="en-US" sz="1000" b="0" i="0" u="none" strike="noStrike" dirty="0" smtClean="0">
                          <a:solidFill>
                            <a:srgbClr val="000000"/>
                          </a:solidFill>
                          <a:latin typeface="Calibri"/>
                        </a:rPr>
                        <a:t>27.5</a:t>
                      </a:r>
                      <a:endParaRPr lang="en-US" sz="1000" b="0" i="0" u="none" strike="noStrike" dirty="0">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tc>
                  <a:txBody>
                    <a:bodyPr/>
                    <a:lstStyle/>
                    <a:p>
                      <a:pPr algn="r" fontAlgn="ctr"/>
                      <a:r>
                        <a:rPr lang="en-US" sz="1000" b="0" i="0" u="none" strike="noStrike" dirty="0" smtClean="0">
                          <a:solidFill>
                            <a:srgbClr val="000000"/>
                          </a:solidFill>
                          <a:latin typeface="Calibri"/>
                        </a:rPr>
                        <a:t>12.0</a:t>
                      </a:r>
                      <a:endParaRPr lang="en-US" sz="1000" b="0" i="0" u="none" strike="noStrike" dirty="0">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tc>
                  <a:txBody>
                    <a:bodyPr/>
                    <a:lstStyle/>
                    <a:p>
                      <a:pPr marL="0" marR="0" algn="r" fontAlgn="ctr">
                        <a:lnSpc>
                          <a:spcPct val="115000"/>
                        </a:lnSpc>
                        <a:spcBef>
                          <a:spcPts val="0"/>
                        </a:spcBef>
                        <a:spcAft>
                          <a:spcPts val="0"/>
                        </a:spcAft>
                      </a:pPr>
                      <a:r>
                        <a:rPr lang="en-US" sz="1100" dirty="0" smtClean="0">
                          <a:latin typeface="Calibri"/>
                          <a:ea typeface="Batang"/>
                          <a:cs typeface="Times New Roman"/>
                        </a:rPr>
                        <a:t>1.0</a:t>
                      </a:r>
                      <a:endParaRPr lang="en-US" sz="1100" dirty="0">
                        <a:latin typeface="Calibri"/>
                        <a:ea typeface="Batang"/>
                        <a:cs typeface="Times New Roman"/>
                      </a:endParaRPr>
                    </a:p>
                  </a:txBody>
                  <a:tcPr marL="9525" marR="9525" marT="9525" marB="0" anchor="ctr">
                    <a:lnB w="12700" cap="flat" cmpd="sng" algn="ctr">
                      <a:solidFill>
                        <a:schemeClr val="tx1"/>
                      </a:solidFill>
                      <a:prstDash val="solid"/>
                      <a:round/>
                      <a:headEnd type="none" w="med" len="med"/>
                      <a:tailEnd type="none" w="med" len="med"/>
                    </a:lnB>
                    <a:noFill/>
                  </a:tcPr>
                </a:tc>
              </a:tr>
            </a:tbl>
          </a:graphicData>
        </a:graphic>
      </p:graphicFrame>
      <p:sp>
        <p:nvSpPr>
          <p:cNvPr id="5" name="TextBox 4"/>
          <p:cNvSpPr txBox="1"/>
          <p:nvPr/>
        </p:nvSpPr>
        <p:spPr>
          <a:xfrm>
            <a:off x="7315200" y="6477000"/>
            <a:ext cx="1447800" cy="230832"/>
          </a:xfrm>
          <a:prstGeom prst="rect">
            <a:avLst/>
          </a:prstGeom>
          <a:noFill/>
        </p:spPr>
        <p:txBody>
          <a:bodyPr wrap="square" rtlCol="0">
            <a:spAutoFit/>
          </a:bodyPr>
          <a:lstStyle/>
          <a:p>
            <a:r>
              <a:rPr lang="en-US" sz="900" dirty="0" smtClean="0"/>
              <a:t>                 </a:t>
            </a:r>
            <a:r>
              <a:rPr lang="en-US" sz="900" dirty="0" err="1" smtClean="0"/>
              <a:t>Arihant</a:t>
            </a:r>
            <a:r>
              <a:rPr lang="en-US" sz="900" dirty="0" smtClean="0"/>
              <a:t> Research</a:t>
            </a:r>
            <a:endParaRPr lang="en-US" sz="9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7696200" cy="761999"/>
          </a:xfrm>
        </p:spPr>
        <p:txBody>
          <a:bodyPr>
            <a:noAutofit/>
          </a:bodyPr>
          <a:lstStyle/>
          <a:p>
            <a:pPr>
              <a:tabLst>
                <a:tab pos="3432175" algn="l"/>
              </a:tabLst>
            </a:pPr>
            <a:r>
              <a:rPr lang="en-IN" sz="1200" b="1" dirty="0" smtClean="0"/>
              <a:t/>
            </a:r>
            <a:br>
              <a:rPr lang="en-IN" sz="1200" b="1" dirty="0" smtClean="0"/>
            </a:br>
            <a:r>
              <a:rPr lang="en-IN" sz="1200" b="1" dirty="0" smtClean="0"/>
              <a:t/>
            </a:r>
            <a:br>
              <a:rPr lang="en-IN" sz="1200" b="1" dirty="0" smtClean="0"/>
            </a:br>
            <a:r>
              <a:rPr lang="en-IN" sz="2400" b="1" dirty="0" err="1" smtClean="0"/>
              <a:t>Aurobindo</a:t>
            </a:r>
            <a:r>
              <a:rPr lang="en-IN" sz="2400" b="1" dirty="0" smtClean="0"/>
              <a:t> </a:t>
            </a:r>
            <a:r>
              <a:rPr lang="en-IN" sz="2400" b="1" dirty="0" err="1" smtClean="0"/>
              <a:t>Pharma</a:t>
            </a:r>
            <a:r>
              <a:rPr lang="en-IN" sz="2400" b="1" dirty="0" smtClean="0"/>
              <a:t/>
            </a:r>
            <a:br>
              <a:rPr lang="en-IN" sz="2400" b="1" dirty="0" smtClean="0"/>
            </a:br>
            <a:r>
              <a:rPr lang="en-US" sz="1600" b="1" dirty="0" smtClean="0">
                <a:solidFill>
                  <a:srgbClr val="008000"/>
                </a:solidFill>
                <a:latin typeface="Calibri" pitchFamily="34" charset="0"/>
              </a:rPr>
              <a:t> CMP Rs 719|  Target Rs 910 (14x FY20E  Earnings)</a:t>
            </a:r>
            <a:br>
              <a:rPr lang="en-US" sz="1600" b="1" dirty="0" smtClean="0">
                <a:solidFill>
                  <a:srgbClr val="008000"/>
                </a:solidFill>
                <a:latin typeface="Calibri" pitchFamily="34" charset="0"/>
              </a:rPr>
            </a:br>
            <a:r>
              <a:rPr lang="en-IN" sz="1200" b="1" dirty="0" smtClean="0">
                <a:latin typeface="+mn-lt"/>
              </a:rPr>
              <a:t/>
            </a:r>
            <a:br>
              <a:rPr lang="en-IN" sz="1200" b="1" dirty="0" smtClean="0">
                <a:latin typeface="+mn-lt"/>
              </a:rPr>
            </a:br>
            <a:endParaRPr lang="en-US" sz="900" b="1" dirty="0">
              <a:latin typeface="+mn-lt"/>
            </a:endParaRPr>
          </a:p>
        </p:txBody>
      </p:sp>
      <p:sp>
        <p:nvSpPr>
          <p:cNvPr id="3" name="Subtitle 2"/>
          <p:cNvSpPr>
            <a:spLocks noGrp="1"/>
          </p:cNvSpPr>
          <p:nvPr>
            <p:ph type="subTitle" idx="1"/>
          </p:nvPr>
        </p:nvSpPr>
        <p:spPr>
          <a:xfrm>
            <a:off x="152400" y="838200"/>
            <a:ext cx="8686800" cy="3962400"/>
          </a:xfrm>
        </p:spPr>
        <p:txBody>
          <a:bodyPr>
            <a:noAutofit/>
          </a:bodyPr>
          <a:lstStyle/>
          <a:p>
            <a:pPr algn="just" fontAlgn="auto">
              <a:lnSpc>
                <a:spcPts val="1500"/>
              </a:lnSpc>
              <a:spcBef>
                <a:spcPts val="1200"/>
              </a:spcBef>
              <a:spcAft>
                <a:spcPts val="300"/>
              </a:spcAft>
              <a:defRPr/>
            </a:pPr>
            <a:r>
              <a:rPr lang="en-US" sz="1100" dirty="0" err="1" smtClean="0">
                <a:solidFill>
                  <a:srgbClr val="008000"/>
                </a:solidFill>
              </a:rPr>
              <a:t>Aurobindo</a:t>
            </a:r>
            <a:r>
              <a:rPr lang="en-US" sz="1100" dirty="0" smtClean="0">
                <a:solidFill>
                  <a:srgbClr val="008000"/>
                </a:solidFill>
              </a:rPr>
              <a:t> is a leading global pharmaceutical company producing oral and </a:t>
            </a:r>
            <a:r>
              <a:rPr lang="en-US" sz="1100" dirty="0" err="1" smtClean="0">
                <a:solidFill>
                  <a:srgbClr val="008000"/>
                </a:solidFill>
              </a:rPr>
              <a:t>injectable</a:t>
            </a:r>
            <a:r>
              <a:rPr lang="en-US" sz="1100" dirty="0" smtClean="0">
                <a:solidFill>
                  <a:srgbClr val="008000"/>
                </a:solidFill>
              </a:rPr>
              <a:t> generic formulations and active pharmaceutical ingredients (APIs). Strengthened by several large manufacturing facilities approved by US FDA, UK MHRA, MCC-SA, ANVISA Brazil for both APIs &amp; formulations and with strategic alliances with 46 subsidiaries &amp; joint ventures, </a:t>
            </a:r>
            <a:r>
              <a:rPr lang="en-US" sz="1100" dirty="0" err="1" smtClean="0">
                <a:solidFill>
                  <a:srgbClr val="008000"/>
                </a:solidFill>
              </a:rPr>
              <a:t>Aurobindo</a:t>
            </a:r>
            <a:r>
              <a:rPr lang="en-US" sz="1100" dirty="0" smtClean="0">
                <a:solidFill>
                  <a:srgbClr val="008000"/>
                </a:solidFill>
              </a:rPr>
              <a:t> features among the top 5 companies from India in terms of con-</a:t>
            </a:r>
            <a:r>
              <a:rPr lang="en-US" sz="1100" dirty="0" err="1" smtClean="0">
                <a:solidFill>
                  <a:srgbClr val="008000"/>
                </a:solidFill>
              </a:rPr>
              <a:t>solidated</a:t>
            </a:r>
            <a:r>
              <a:rPr lang="en-US" sz="1100" dirty="0" smtClean="0">
                <a:solidFill>
                  <a:srgbClr val="008000"/>
                </a:solidFill>
              </a:rPr>
              <a:t> revenues. </a:t>
            </a:r>
            <a:r>
              <a:rPr lang="en-US" sz="1100" dirty="0" err="1" smtClean="0">
                <a:solidFill>
                  <a:srgbClr val="008000"/>
                </a:solidFill>
              </a:rPr>
              <a:t>Aurobindo</a:t>
            </a:r>
            <a:r>
              <a:rPr lang="en-US" sz="1100" dirty="0" smtClean="0">
                <a:solidFill>
                  <a:srgbClr val="008000"/>
                </a:solidFill>
              </a:rPr>
              <a:t> has been ranked as #7 prescription supplier in the US as per IMS total prescriptions. The Company is among the top 15 generics companies by sales in Europe.</a:t>
            </a:r>
          </a:p>
          <a:p>
            <a:pPr algn="just" fontAlgn="auto">
              <a:lnSpc>
                <a:spcPts val="1500"/>
              </a:lnSpc>
              <a:spcBef>
                <a:spcPts val="1200"/>
              </a:spcBef>
              <a:spcAft>
                <a:spcPts val="300"/>
              </a:spcAft>
              <a:defRPr/>
            </a:pPr>
            <a:r>
              <a:rPr lang="en-US" sz="1100" dirty="0" smtClean="0"/>
              <a:t> </a:t>
            </a:r>
            <a:r>
              <a:rPr lang="en-US" sz="1100" b="1" u="sng" dirty="0" smtClean="0">
                <a:solidFill>
                  <a:srgbClr val="008000"/>
                </a:solidFill>
              </a:rPr>
              <a:t>Investment Rationale</a:t>
            </a:r>
          </a:p>
          <a:p>
            <a:endParaRPr lang="en-US" sz="1100" dirty="0" smtClean="0"/>
          </a:p>
          <a:p>
            <a:pPr marL="339725" indent="-339725" algn="just">
              <a:lnSpc>
                <a:spcPts val="1500"/>
              </a:lnSpc>
              <a:spcAft>
                <a:spcPts val="300"/>
              </a:spcAft>
              <a:buClr>
                <a:srgbClr val="008000"/>
              </a:buClr>
              <a:buSzPct val="100000"/>
              <a:buFont typeface="Webdings" pitchFamily="18" charset="2"/>
              <a:buChar char="&lt;"/>
            </a:pPr>
            <a:r>
              <a:rPr lang="en-US" sz="1100" dirty="0" smtClean="0">
                <a:solidFill>
                  <a:srgbClr val="008000"/>
                </a:solidFill>
              </a:rPr>
              <a:t>With </a:t>
            </a:r>
            <a:r>
              <a:rPr lang="en-US" sz="1100" dirty="0" err="1" smtClean="0">
                <a:solidFill>
                  <a:srgbClr val="008000"/>
                </a:solidFill>
              </a:rPr>
              <a:t>Pharma</a:t>
            </a:r>
            <a:r>
              <a:rPr lang="en-US" sz="1100" dirty="0" smtClean="0">
                <a:solidFill>
                  <a:srgbClr val="008000"/>
                </a:solidFill>
              </a:rPr>
              <a:t> industry facing a lot of head winds and price erosion hitting the margins of many US focused </a:t>
            </a:r>
            <a:r>
              <a:rPr lang="en-US" sz="1100" dirty="0" err="1" smtClean="0">
                <a:solidFill>
                  <a:srgbClr val="008000"/>
                </a:solidFill>
              </a:rPr>
              <a:t>pharma</a:t>
            </a:r>
            <a:r>
              <a:rPr lang="en-US" sz="1100" dirty="0" smtClean="0">
                <a:solidFill>
                  <a:srgbClr val="008000"/>
                </a:solidFill>
              </a:rPr>
              <a:t> companies, </a:t>
            </a:r>
            <a:r>
              <a:rPr lang="en-US" sz="1100" dirty="0" err="1" smtClean="0">
                <a:solidFill>
                  <a:srgbClr val="008000"/>
                </a:solidFill>
              </a:rPr>
              <a:t>Aurobindo</a:t>
            </a:r>
            <a:r>
              <a:rPr lang="en-US" sz="1100" dirty="0" smtClean="0">
                <a:solidFill>
                  <a:srgbClr val="008000"/>
                </a:solidFill>
              </a:rPr>
              <a:t> </a:t>
            </a:r>
            <a:r>
              <a:rPr lang="en-US" sz="1100" dirty="0" err="1" smtClean="0">
                <a:solidFill>
                  <a:srgbClr val="008000"/>
                </a:solidFill>
              </a:rPr>
              <a:t>Pharma</a:t>
            </a:r>
            <a:r>
              <a:rPr lang="en-US" sz="1100" dirty="0" smtClean="0">
                <a:solidFill>
                  <a:srgbClr val="008000"/>
                </a:solidFill>
              </a:rPr>
              <a:t> (APL) is able to maintain its EBITDA margins in the range of 22-25% from FY15-FY17.  FY19 growth should be driven by </a:t>
            </a:r>
            <a:r>
              <a:rPr lang="en-US" sz="1100" dirty="0" err="1" smtClean="0">
                <a:solidFill>
                  <a:srgbClr val="008000"/>
                </a:solidFill>
              </a:rPr>
              <a:t>injectable</a:t>
            </a:r>
            <a:r>
              <a:rPr lang="en-US" sz="1100" dirty="0" smtClean="0">
                <a:solidFill>
                  <a:srgbClr val="008000"/>
                </a:solidFill>
              </a:rPr>
              <a:t> launches as well as ramp-up in the OTC business.  The EU business now operates at low double-digit margins but can continue to improve on the back of India site transfers. The company has implemented a fairly comprehensive de-risking strategy in manufacturing, which will limit downside in the event of a negative compliance event.</a:t>
            </a:r>
          </a:p>
          <a:p>
            <a:pPr marL="339725" indent="-339725" algn="just">
              <a:lnSpc>
                <a:spcPts val="1500"/>
              </a:lnSpc>
              <a:spcAft>
                <a:spcPts val="300"/>
              </a:spcAft>
              <a:buClr>
                <a:srgbClr val="008000"/>
              </a:buClr>
              <a:buSzPct val="100000"/>
              <a:buFont typeface="Webdings" pitchFamily="18" charset="2"/>
              <a:buChar char="&lt;"/>
            </a:pPr>
            <a:r>
              <a:rPr lang="en-US" sz="1100" b="1" dirty="0" smtClean="0">
                <a:solidFill>
                  <a:srgbClr val="008000"/>
                </a:solidFill>
              </a:rPr>
              <a:t>Key Growth drivers for the next 4-5 Years</a:t>
            </a:r>
            <a:r>
              <a:rPr lang="en-US" sz="1100" dirty="0" smtClean="0">
                <a:solidFill>
                  <a:srgbClr val="008000"/>
                </a:solidFill>
              </a:rPr>
              <a:t>: APL is working on specialized segments such as </a:t>
            </a:r>
            <a:r>
              <a:rPr lang="en-US" sz="1100" dirty="0" err="1" smtClean="0">
                <a:solidFill>
                  <a:srgbClr val="008000"/>
                </a:solidFill>
              </a:rPr>
              <a:t>Injectables</a:t>
            </a:r>
            <a:r>
              <a:rPr lang="en-US" sz="1100" dirty="0" smtClean="0">
                <a:solidFill>
                  <a:srgbClr val="008000"/>
                </a:solidFill>
              </a:rPr>
              <a:t> including </a:t>
            </a:r>
            <a:r>
              <a:rPr lang="en-US" sz="1100" dirty="0" err="1" smtClean="0">
                <a:solidFill>
                  <a:srgbClr val="008000"/>
                </a:solidFill>
              </a:rPr>
              <a:t>Penam</a:t>
            </a:r>
            <a:r>
              <a:rPr lang="en-US" sz="1100" dirty="0" smtClean="0">
                <a:solidFill>
                  <a:srgbClr val="008000"/>
                </a:solidFill>
              </a:rPr>
              <a:t> &amp; Microspheres, Hormones, Oncology, Vaccines, </a:t>
            </a:r>
            <a:r>
              <a:rPr lang="en-US" sz="1100" dirty="0" err="1" smtClean="0">
                <a:solidFill>
                  <a:srgbClr val="008000"/>
                </a:solidFill>
              </a:rPr>
              <a:t>Neutraceutical</a:t>
            </a:r>
            <a:r>
              <a:rPr lang="en-US" sz="1100" dirty="0" smtClean="0">
                <a:solidFill>
                  <a:srgbClr val="008000"/>
                </a:solidFill>
              </a:rPr>
              <a:t>, Depot injections and Peptides which would improve margins due to complexity in the manufacturing &amp; better pricing.</a:t>
            </a:r>
          </a:p>
          <a:p>
            <a:pPr algn="just">
              <a:lnSpc>
                <a:spcPts val="1500"/>
              </a:lnSpc>
              <a:spcAft>
                <a:spcPts val="300"/>
              </a:spcAft>
              <a:buClr>
                <a:srgbClr val="008000"/>
              </a:buClr>
              <a:buSzPct val="100000"/>
            </a:pPr>
            <a:r>
              <a:rPr lang="en-IN" sz="1100" b="1" u="sng" dirty="0" smtClean="0">
                <a:solidFill>
                  <a:srgbClr val="008000"/>
                </a:solidFill>
              </a:rPr>
              <a:t>Valuations: </a:t>
            </a:r>
            <a:r>
              <a:rPr lang="en-US" sz="1100" b="1" dirty="0" smtClean="0">
                <a:solidFill>
                  <a:srgbClr val="008000"/>
                </a:solidFill>
              </a:rPr>
              <a:t>  </a:t>
            </a:r>
            <a:r>
              <a:rPr lang="en-US" sz="1100" dirty="0" smtClean="0">
                <a:solidFill>
                  <a:srgbClr val="008000"/>
                </a:solidFill>
              </a:rPr>
              <a:t>At CMP of Rs 719, APL is trading at FY19E and FY20E, P/E multiples of 18.4x and 11x respectively. We have a Buy  rating on the stock with a target price of Rs 910, valuing the stock at 14x PE of FY20E EPS of Rs 65.</a:t>
            </a:r>
          </a:p>
          <a:p>
            <a:pPr algn="just">
              <a:lnSpc>
                <a:spcPct val="107000"/>
              </a:lnSpc>
              <a:spcBef>
                <a:spcPts val="0"/>
              </a:spcBef>
            </a:pPr>
            <a:r>
              <a:rPr lang="en-IN" sz="1100" dirty="0" smtClean="0">
                <a:solidFill>
                  <a:srgbClr val="008000"/>
                </a:solidFill>
                <a:ea typeface="Calibri"/>
                <a:cs typeface="Times New Roman"/>
              </a:rPr>
              <a:t> </a:t>
            </a:r>
            <a:endParaRPr lang="en-US" sz="1100" dirty="0" smtClean="0">
              <a:solidFill>
                <a:srgbClr val="008000"/>
              </a:solidFill>
              <a:ea typeface="Calibri"/>
              <a:cs typeface="Times New Roman"/>
            </a:endParaRPr>
          </a:p>
          <a:p>
            <a:pPr algn="l">
              <a:lnSpc>
                <a:spcPct val="115000"/>
              </a:lnSpc>
              <a:spcBef>
                <a:spcPts val="0"/>
              </a:spcBef>
              <a:spcAft>
                <a:spcPts val="1000"/>
              </a:spcAft>
            </a:pPr>
            <a:endParaRPr lang="en-US" sz="1100" dirty="0" smtClean="0">
              <a:solidFill>
                <a:srgbClr val="008000"/>
              </a:solidFill>
              <a:ea typeface="Batang"/>
              <a:cs typeface="Times New Roman"/>
            </a:endParaRPr>
          </a:p>
          <a:p>
            <a:endParaRPr lang="en-US" sz="1100" dirty="0">
              <a:solidFill>
                <a:srgbClr val="008000"/>
              </a:solidFill>
            </a:endParaRPr>
          </a:p>
        </p:txBody>
      </p:sp>
      <p:graphicFrame>
        <p:nvGraphicFramePr>
          <p:cNvPr id="6" name="Table 5"/>
          <p:cNvGraphicFramePr>
            <a:graphicFrameLocks noGrp="1"/>
          </p:cNvGraphicFramePr>
          <p:nvPr>
            <p:extLst>
              <p:ext uri="{D42A27DB-BD31-4B8C-83A1-F6EECF244321}">
                <p14:modId xmlns:p14="http://schemas.microsoft.com/office/powerpoint/2010/main" xmlns="" val="3454096709"/>
              </p:ext>
            </p:extLst>
          </p:nvPr>
        </p:nvGraphicFramePr>
        <p:xfrm>
          <a:off x="304799" y="4800600"/>
          <a:ext cx="8305801" cy="1447800"/>
        </p:xfrm>
        <a:graphic>
          <a:graphicData uri="http://schemas.openxmlformats.org/drawingml/2006/table">
            <a:tbl>
              <a:tblPr firstRow="1" bandRow="1">
                <a:tableStyleId>{93296810-A885-4BE3-A3E7-6D5BEEA58F35}</a:tableStyleId>
              </a:tblPr>
              <a:tblGrid>
                <a:gridCol w="923634">
                  <a:extLst>
                    <a:ext uri="{9D8B030D-6E8A-4147-A177-3AD203B41FA5}">
                      <a16:colId xmlns:a16="http://schemas.microsoft.com/office/drawing/2014/main" xmlns="" val="20000"/>
                    </a:ext>
                  </a:extLst>
                </a:gridCol>
                <a:gridCol w="923634">
                  <a:extLst>
                    <a:ext uri="{9D8B030D-6E8A-4147-A177-3AD203B41FA5}">
                      <a16:colId xmlns:a16="http://schemas.microsoft.com/office/drawing/2014/main" xmlns="" val="20001"/>
                    </a:ext>
                  </a:extLst>
                </a:gridCol>
                <a:gridCol w="923634">
                  <a:extLst>
                    <a:ext uri="{9D8B030D-6E8A-4147-A177-3AD203B41FA5}">
                      <a16:colId xmlns:a16="http://schemas.microsoft.com/office/drawing/2014/main" xmlns="" val="20002"/>
                    </a:ext>
                  </a:extLst>
                </a:gridCol>
                <a:gridCol w="970450">
                  <a:extLst>
                    <a:ext uri="{9D8B030D-6E8A-4147-A177-3AD203B41FA5}">
                      <a16:colId xmlns:a16="http://schemas.microsoft.com/office/drawing/2014/main" xmlns="" val="20003"/>
                    </a:ext>
                  </a:extLst>
                </a:gridCol>
                <a:gridCol w="748270">
                  <a:extLst>
                    <a:ext uri="{9D8B030D-6E8A-4147-A177-3AD203B41FA5}">
                      <a16:colId xmlns:a16="http://schemas.microsoft.com/office/drawing/2014/main" xmlns="" val="20004"/>
                    </a:ext>
                  </a:extLst>
                </a:gridCol>
                <a:gridCol w="1122406">
                  <a:extLst>
                    <a:ext uri="{9D8B030D-6E8A-4147-A177-3AD203B41FA5}">
                      <a16:colId xmlns:a16="http://schemas.microsoft.com/office/drawing/2014/main" xmlns="" val="20005"/>
                    </a:ext>
                  </a:extLst>
                </a:gridCol>
                <a:gridCol w="897925">
                  <a:extLst>
                    <a:ext uri="{9D8B030D-6E8A-4147-A177-3AD203B41FA5}">
                      <a16:colId xmlns:a16="http://schemas.microsoft.com/office/drawing/2014/main" xmlns="" val="20006"/>
                    </a:ext>
                  </a:extLst>
                </a:gridCol>
                <a:gridCol w="823097">
                  <a:extLst>
                    <a:ext uri="{9D8B030D-6E8A-4147-A177-3AD203B41FA5}">
                      <a16:colId xmlns:a16="http://schemas.microsoft.com/office/drawing/2014/main" xmlns="" val="20007"/>
                    </a:ext>
                  </a:extLst>
                </a:gridCol>
                <a:gridCol w="972751">
                  <a:extLst>
                    <a:ext uri="{9D8B030D-6E8A-4147-A177-3AD203B41FA5}">
                      <a16:colId xmlns:a16="http://schemas.microsoft.com/office/drawing/2014/main" xmlns="" val="20008"/>
                    </a:ext>
                  </a:extLst>
                </a:gridCol>
              </a:tblGrid>
              <a:tr h="241300">
                <a:tc>
                  <a:txBody>
                    <a:bodyPr/>
                    <a:lstStyle/>
                    <a:p>
                      <a:pPr algn="l" fontAlgn="auto"/>
                      <a:r>
                        <a:rPr lang="en-US" sz="1000" u="none" strike="noStrike" dirty="0" err="1">
                          <a:solidFill>
                            <a:srgbClr val="008000"/>
                          </a:solidFill>
                          <a:effectLst/>
                        </a:rPr>
                        <a:t>Rs</a:t>
                      </a:r>
                      <a:r>
                        <a:rPr lang="en-US" sz="1000" u="none" strike="noStrike" dirty="0">
                          <a:solidFill>
                            <a:srgbClr val="008000"/>
                          </a:solidFill>
                          <a:effectLst/>
                        </a:rPr>
                        <a:t> </a:t>
                      </a:r>
                      <a:r>
                        <a:rPr lang="en-US" sz="1000" u="none" strike="noStrike" dirty="0" err="1">
                          <a:solidFill>
                            <a:srgbClr val="008000"/>
                          </a:solidFill>
                          <a:effectLst/>
                        </a:rPr>
                        <a:t>mn</a:t>
                      </a:r>
                      <a:endParaRPr lang="en-US" sz="1000" b="1" i="0" u="none" strike="noStrike" dirty="0">
                        <a:solidFill>
                          <a:srgbClr val="008000"/>
                        </a:solidFill>
                        <a:effectLst/>
                        <a:latin typeface="Calibri"/>
                      </a:endParaRPr>
                    </a:p>
                  </a:txBody>
                  <a:tcPr marR="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US" sz="1000" u="none" strike="noStrike" dirty="0" smtClean="0">
                          <a:solidFill>
                            <a:srgbClr val="008000"/>
                          </a:solidFill>
                          <a:effectLst/>
                        </a:rPr>
                        <a:t>Net</a:t>
                      </a:r>
                      <a:r>
                        <a:rPr lang="en-US" sz="1000" u="none" strike="noStrike" baseline="0" dirty="0" smtClean="0">
                          <a:solidFill>
                            <a:srgbClr val="008000"/>
                          </a:solidFill>
                          <a:effectLst/>
                        </a:rPr>
                        <a:t> </a:t>
                      </a:r>
                      <a:r>
                        <a:rPr lang="en-US" sz="1000" u="none" strike="noStrike" dirty="0" smtClean="0">
                          <a:solidFill>
                            <a:srgbClr val="008000"/>
                          </a:solidFill>
                          <a:effectLst/>
                        </a:rPr>
                        <a:t>Sales</a:t>
                      </a:r>
                      <a:endParaRPr lang="en-US" sz="1000" b="1" i="0" u="none" strike="noStrike" dirty="0">
                        <a:solidFill>
                          <a:srgbClr val="008000"/>
                        </a:solidFill>
                        <a:effectLst/>
                        <a:latin typeface="Calibri"/>
                      </a:endParaRPr>
                    </a:p>
                  </a:txBody>
                  <a:tcPr marL="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US" sz="1000" u="none" strike="noStrike" dirty="0">
                          <a:solidFill>
                            <a:srgbClr val="008000"/>
                          </a:solidFill>
                          <a:effectLst/>
                        </a:rPr>
                        <a:t>EBITDA </a:t>
                      </a:r>
                      <a:endParaRPr lang="en-US" sz="1000" b="1" i="0" u="none" strike="noStrike" dirty="0">
                        <a:solidFill>
                          <a:srgbClr val="008000"/>
                        </a:solidFill>
                        <a:effectLst/>
                        <a:latin typeface="Calibri"/>
                      </a:endParaRPr>
                    </a:p>
                  </a:txBody>
                  <a:tcPr marL="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IN" sz="1000" b="1" i="0" u="none" strike="noStrike" dirty="0" smtClean="0">
                          <a:solidFill>
                            <a:srgbClr val="008000"/>
                          </a:solidFill>
                          <a:effectLst/>
                          <a:latin typeface="Calibri"/>
                        </a:rPr>
                        <a:t>PAT</a:t>
                      </a:r>
                      <a:endParaRPr lang="en-US" sz="1000" b="1" i="0" u="none" strike="noStrike" dirty="0">
                        <a:solidFill>
                          <a:srgbClr val="008000"/>
                        </a:solidFill>
                        <a:effectLst/>
                        <a:latin typeface="Calibri"/>
                      </a:endParaRPr>
                    </a:p>
                  </a:txBody>
                  <a:tcPr marL="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US" sz="1000" u="none" strike="noStrike" dirty="0" smtClean="0">
                          <a:solidFill>
                            <a:srgbClr val="008000"/>
                          </a:solidFill>
                          <a:effectLst/>
                        </a:rPr>
                        <a:t>EPS</a:t>
                      </a:r>
                      <a:endParaRPr lang="en-US" sz="1000" b="1" i="0" u="none" strike="noStrike" dirty="0">
                        <a:solidFill>
                          <a:srgbClr val="008000"/>
                        </a:solidFill>
                        <a:effectLst/>
                        <a:latin typeface="Calibri"/>
                      </a:endParaRPr>
                    </a:p>
                  </a:txBody>
                  <a:tcPr marL="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US" sz="1000" u="none" strike="noStrike" dirty="0">
                          <a:solidFill>
                            <a:srgbClr val="008000"/>
                          </a:solidFill>
                          <a:effectLst/>
                        </a:rPr>
                        <a:t> </a:t>
                      </a:r>
                      <a:r>
                        <a:rPr lang="en-US" sz="1000" u="none" strike="noStrike" dirty="0" smtClean="0">
                          <a:solidFill>
                            <a:srgbClr val="008000"/>
                          </a:solidFill>
                          <a:effectLst/>
                        </a:rPr>
                        <a:t>EBITDA Margin %</a:t>
                      </a:r>
                      <a:endParaRPr lang="en-US" sz="1000" b="1" i="0" u="none" strike="noStrike" dirty="0">
                        <a:solidFill>
                          <a:srgbClr val="008000"/>
                        </a:solidFill>
                        <a:effectLst/>
                        <a:latin typeface="Calibri"/>
                      </a:endParaRPr>
                    </a:p>
                  </a:txBody>
                  <a:tcPr marL="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US" sz="1000" u="none" strike="noStrike" dirty="0">
                          <a:solidFill>
                            <a:srgbClr val="008000"/>
                          </a:solidFill>
                          <a:effectLst/>
                        </a:rPr>
                        <a:t>ROE </a:t>
                      </a:r>
                      <a:r>
                        <a:rPr lang="en-US" sz="1000" u="none" strike="noStrike" dirty="0" smtClean="0">
                          <a:solidFill>
                            <a:srgbClr val="008000"/>
                          </a:solidFill>
                          <a:effectLst/>
                        </a:rPr>
                        <a:t> (%)</a:t>
                      </a:r>
                      <a:endParaRPr lang="en-US" sz="1000" b="1" i="0" u="none" strike="noStrike" dirty="0">
                        <a:solidFill>
                          <a:srgbClr val="008000"/>
                        </a:solidFill>
                        <a:effectLst/>
                        <a:latin typeface="Calibri"/>
                      </a:endParaRPr>
                    </a:p>
                  </a:txBody>
                  <a:tcPr marL="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US" sz="1000" u="none" strike="noStrike" dirty="0">
                          <a:solidFill>
                            <a:srgbClr val="008000"/>
                          </a:solidFill>
                          <a:effectLst/>
                        </a:rPr>
                        <a:t>P/E (x)</a:t>
                      </a:r>
                      <a:endParaRPr lang="en-US" sz="1000" b="1" i="0" u="none" strike="noStrike" dirty="0">
                        <a:solidFill>
                          <a:srgbClr val="008000"/>
                        </a:solidFill>
                        <a:effectLst/>
                        <a:latin typeface="Calibri"/>
                      </a:endParaRPr>
                    </a:p>
                  </a:txBody>
                  <a:tcPr marL="0" marT="0" marB="0" anchor="b">
                    <a:lnT w="12700" cap="flat" cmpd="sng" algn="ctr">
                      <a:solidFill>
                        <a:schemeClr val="tx1"/>
                      </a:solidFill>
                      <a:prstDash val="solid"/>
                      <a:round/>
                      <a:headEnd type="none" w="med" len="med"/>
                      <a:tailEnd type="none" w="med" len="med"/>
                    </a:lnT>
                    <a:solidFill>
                      <a:srgbClr val="FFCC99"/>
                    </a:solidFill>
                  </a:tcPr>
                </a:tc>
                <a:tc>
                  <a:txBody>
                    <a:bodyPr/>
                    <a:lstStyle/>
                    <a:p>
                      <a:pPr algn="r" fontAlgn="auto"/>
                      <a:r>
                        <a:rPr lang="en-US" sz="1000" u="none" strike="noStrike" dirty="0" smtClean="0">
                          <a:solidFill>
                            <a:srgbClr val="008000"/>
                          </a:solidFill>
                          <a:effectLst/>
                        </a:rPr>
                        <a:t>EV/EBITDA (x)</a:t>
                      </a:r>
                      <a:endParaRPr lang="en-US" sz="1000" b="1" i="0" u="none" strike="noStrike" dirty="0">
                        <a:solidFill>
                          <a:srgbClr val="008000"/>
                        </a:solidFill>
                        <a:effectLst/>
                        <a:latin typeface="+mn-lt"/>
                      </a:endParaRPr>
                    </a:p>
                  </a:txBody>
                  <a:tcPr marL="0" marT="0" marB="0" anchor="b">
                    <a:lnT w="12700" cap="flat" cmpd="sng" algn="ctr">
                      <a:solidFill>
                        <a:schemeClr val="tx1"/>
                      </a:solidFill>
                      <a:prstDash val="solid"/>
                      <a:round/>
                      <a:headEnd type="none" w="med" len="med"/>
                      <a:tailEnd type="none" w="med" len="med"/>
                    </a:lnT>
                    <a:solidFill>
                      <a:srgbClr val="FFCC99"/>
                    </a:solidFill>
                  </a:tcPr>
                </a:tc>
                <a:extLst>
                  <a:ext uri="{0D108BD9-81ED-4DB2-BD59-A6C34878D82A}">
                    <a16:rowId xmlns:a16="http://schemas.microsoft.com/office/drawing/2014/main" xmlns="" val="10000"/>
                  </a:ext>
                </a:extLst>
              </a:tr>
              <a:tr h="241300">
                <a:tc>
                  <a:txBody>
                    <a:bodyPr/>
                    <a:lstStyle/>
                    <a:p>
                      <a:pPr algn="l" fontAlgn="b"/>
                      <a:r>
                        <a:rPr lang="en-US" sz="1000" u="none" strike="noStrike" dirty="0" smtClean="0">
                          <a:solidFill>
                            <a:schemeClr val="tx1"/>
                          </a:solidFill>
                          <a:effectLst/>
                        </a:rPr>
                        <a:t>FY16</a:t>
                      </a:r>
                      <a:endParaRPr lang="en-US" sz="1000" b="1" i="0" u="none" strike="noStrike" dirty="0">
                        <a:solidFill>
                          <a:schemeClr val="tx1"/>
                        </a:solidFill>
                        <a:effectLst/>
                        <a:latin typeface="Calibri"/>
                      </a:endParaRPr>
                    </a:p>
                  </a:txBody>
                  <a:tcPr marR="0" marT="0" marB="0" anchor="b">
                    <a:noFill/>
                  </a:tcPr>
                </a:tc>
                <a:tc>
                  <a:txBody>
                    <a:bodyPr/>
                    <a:lstStyle/>
                    <a:p>
                      <a:pPr algn="r" fontAlgn="ctr"/>
                      <a:r>
                        <a:rPr lang="en-IN" sz="1000" b="0" i="0" u="none" strike="noStrike" dirty="0" smtClean="0">
                          <a:solidFill>
                            <a:srgbClr val="000000"/>
                          </a:solidFill>
                          <a:latin typeface="Calibri"/>
                        </a:rPr>
                        <a:t>137720</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31880</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20250</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34</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23.0</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32.5</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21.3</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14.1</a:t>
                      </a:r>
                      <a:endParaRPr lang="en-US" sz="1000" b="0" i="0" u="none" strike="noStrike" dirty="0">
                        <a:solidFill>
                          <a:srgbClr val="000000"/>
                        </a:solidFill>
                        <a:latin typeface="Calibri"/>
                      </a:endParaRPr>
                    </a:p>
                  </a:txBody>
                  <a:tcPr marL="0" marR="0" marT="0" marB="0" anchor="ctr">
                    <a:noFill/>
                  </a:tcPr>
                </a:tc>
                <a:extLst>
                  <a:ext uri="{0D108BD9-81ED-4DB2-BD59-A6C34878D82A}">
                    <a16:rowId xmlns:a16="http://schemas.microsoft.com/office/drawing/2014/main" xmlns="" val="10001"/>
                  </a:ext>
                </a:extLst>
              </a:tr>
              <a:tr h="241300">
                <a:tc>
                  <a:txBody>
                    <a:bodyPr/>
                    <a:lstStyle/>
                    <a:p>
                      <a:pPr algn="l" fontAlgn="b"/>
                      <a:r>
                        <a:rPr lang="en-US" sz="1000" u="none" strike="noStrike" dirty="0" smtClean="0">
                          <a:solidFill>
                            <a:schemeClr val="tx1"/>
                          </a:solidFill>
                          <a:effectLst/>
                        </a:rPr>
                        <a:t>FY17</a:t>
                      </a:r>
                      <a:endParaRPr lang="en-US" sz="1000" b="1" i="0" u="none" strike="noStrike" dirty="0">
                        <a:solidFill>
                          <a:schemeClr val="tx1"/>
                        </a:solidFill>
                        <a:effectLst/>
                        <a:latin typeface="Calibri"/>
                      </a:endParaRPr>
                    </a:p>
                  </a:txBody>
                  <a:tcPr marR="0" marT="0" marB="0" anchor="b">
                    <a:noFill/>
                  </a:tcPr>
                </a:tc>
                <a:tc>
                  <a:txBody>
                    <a:bodyPr/>
                    <a:lstStyle/>
                    <a:p>
                      <a:pPr algn="r" fontAlgn="ctr"/>
                      <a:r>
                        <a:rPr lang="en-IN" sz="1000" b="0" i="0" u="none" strike="noStrike" dirty="0" smtClean="0">
                          <a:solidFill>
                            <a:srgbClr val="000000"/>
                          </a:solidFill>
                          <a:latin typeface="Calibri"/>
                        </a:rPr>
                        <a:t>150900</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34340</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US" sz="1000" b="0" i="0" u="none" strike="noStrike" dirty="0" smtClean="0">
                          <a:solidFill>
                            <a:srgbClr val="000000"/>
                          </a:solidFill>
                          <a:latin typeface="Calibri"/>
                        </a:rPr>
                        <a:t>23010</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39</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22.8</a:t>
                      </a:r>
                    </a:p>
                  </a:txBody>
                  <a:tcPr marL="0" marR="0" marT="0" marB="0" anchor="ctr">
                    <a:noFill/>
                  </a:tcPr>
                </a:tc>
                <a:tc>
                  <a:txBody>
                    <a:bodyPr/>
                    <a:lstStyle/>
                    <a:p>
                      <a:pPr algn="r" fontAlgn="ctr"/>
                      <a:r>
                        <a:rPr lang="en-US" sz="1000" b="0" i="0" u="none" strike="noStrike" dirty="0" smtClean="0">
                          <a:solidFill>
                            <a:srgbClr val="000000"/>
                          </a:solidFill>
                          <a:latin typeface="Calibri"/>
                        </a:rPr>
                        <a:t>24.5</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18.3</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12.2</a:t>
                      </a:r>
                      <a:endParaRPr lang="en-US" sz="1000" b="0" i="0" u="none" strike="noStrike" dirty="0">
                        <a:solidFill>
                          <a:srgbClr val="000000"/>
                        </a:solidFill>
                        <a:latin typeface="Calibri"/>
                      </a:endParaRPr>
                    </a:p>
                  </a:txBody>
                  <a:tcPr marL="0" marR="0" marT="0" marB="0" anchor="ctr">
                    <a:noFill/>
                  </a:tcPr>
                </a:tc>
                <a:extLst>
                  <a:ext uri="{0D108BD9-81ED-4DB2-BD59-A6C34878D82A}">
                    <a16:rowId xmlns:a16="http://schemas.microsoft.com/office/drawing/2014/main" xmlns="" val="10002"/>
                  </a:ext>
                </a:extLst>
              </a:tr>
              <a:tr h="241300">
                <a:tc>
                  <a:txBody>
                    <a:bodyPr/>
                    <a:lstStyle/>
                    <a:p>
                      <a:pPr algn="l" fontAlgn="b"/>
                      <a:r>
                        <a:rPr lang="en-US" sz="1000" u="none" strike="noStrike" dirty="0" smtClean="0">
                          <a:solidFill>
                            <a:schemeClr val="tx1"/>
                          </a:solidFill>
                          <a:effectLst/>
                        </a:rPr>
                        <a:t>FY18</a:t>
                      </a:r>
                      <a:endParaRPr lang="en-US" sz="1000" b="1" i="0" u="none" strike="noStrike" dirty="0">
                        <a:solidFill>
                          <a:schemeClr val="tx1"/>
                        </a:solidFill>
                        <a:effectLst/>
                        <a:latin typeface="Calibri"/>
                      </a:endParaRPr>
                    </a:p>
                  </a:txBody>
                  <a:tcPr marR="0" marT="0" marB="0" anchor="b">
                    <a:noFill/>
                  </a:tcPr>
                </a:tc>
                <a:tc>
                  <a:txBody>
                    <a:bodyPr/>
                    <a:lstStyle/>
                    <a:p>
                      <a:pPr algn="r" fontAlgn="ctr"/>
                      <a:r>
                        <a:rPr lang="en-IN" sz="1000" b="0" i="0" u="none" strike="noStrike" dirty="0" smtClean="0">
                          <a:solidFill>
                            <a:srgbClr val="000000"/>
                          </a:solidFill>
                          <a:latin typeface="Calibri"/>
                        </a:rPr>
                        <a:t>165000</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37890</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US" sz="1000" b="0" i="0" u="none" strike="noStrike" dirty="0" smtClean="0">
                          <a:solidFill>
                            <a:srgbClr val="000000"/>
                          </a:solidFill>
                          <a:latin typeface="Calibri"/>
                        </a:rPr>
                        <a:t>24400</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42</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23.0</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20.9</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17.3</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11.0</a:t>
                      </a:r>
                      <a:endParaRPr lang="en-US" sz="1000" b="0" i="0" u="none" strike="noStrike" dirty="0">
                        <a:solidFill>
                          <a:srgbClr val="000000"/>
                        </a:solidFill>
                        <a:latin typeface="Calibri"/>
                      </a:endParaRPr>
                    </a:p>
                  </a:txBody>
                  <a:tcPr marL="0" marR="0" marT="0" marB="0" anchor="ctr">
                    <a:noFill/>
                  </a:tcPr>
                </a:tc>
                <a:extLst>
                  <a:ext uri="{0D108BD9-81ED-4DB2-BD59-A6C34878D82A}">
                    <a16:rowId xmlns:a16="http://schemas.microsoft.com/office/drawing/2014/main" xmlns="" val="10003"/>
                  </a:ext>
                </a:extLst>
              </a:tr>
              <a:tr h="241300">
                <a:tc>
                  <a:txBody>
                    <a:bodyPr/>
                    <a:lstStyle/>
                    <a:p>
                      <a:pPr algn="l" fontAlgn="b"/>
                      <a:r>
                        <a:rPr lang="en-US" sz="1000" u="none" strike="noStrike" dirty="0" smtClean="0">
                          <a:solidFill>
                            <a:schemeClr val="tx1"/>
                          </a:solidFill>
                          <a:effectLst/>
                        </a:rPr>
                        <a:t>FY19E</a:t>
                      </a:r>
                      <a:endParaRPr lang="en-US" sz="1000" b="1" i="0" u="none" strike="noStrike" dirty="0">
                        <a:solidFill>
                          <a:schemeClr val="tx1"/>
                        </a:solidFill>
                        <a:effectLst/>
                        <a:latin typeface="Calibri"/>
                      </a:endParaRPr>
                    </a:p>
                  </a:txBody>
                  <a:tcPr marR="0" marT="0" marB="0" anchor="b">
                    <a:noFill/>
                  </a:tcPr>
                </a:tc>
                <a:tc>
                  <a:txBody>
                    <a:bodyPr/>
                    <a:lstStyle/>
                    <a:p>
                      <a:pPr algn="r" fontAlgn="ctr"/>
                      <a:r>
                        <a:rPr lang="en-IN" sz="1000" b="0" i="0" u="none" strike="noStrike" dirty="0" smtClean="0">
                          <a:solidFill>
                            <a:srgbClr val="000000"/>
                          </a:solidFill>
                          <a:latin typeface="Calibri"/>
                        </a:rPr>
                        <a:t>175850</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35520</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22930</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39</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20.2</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US" sz="1000" b="0" i="0" u="none" strike="noStrike" dirty="0" smtClean="0">
                          <a:solidFill>
                            <a:srgbClr val="000000"/>
                          </a:solidFill>
                          <a:latin typeface="Calibri"/>
                        </a:rPr>
                        <a:t>16.7</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18.4</a:t>
                      </a:r>
                      <a:endParaRPr lang="en-US" sz="1000" b="0" i="0" u="none" strike="noStrike" dirty="0">
                        <a:solidFill>
                          <a:srgbClr val="000000"/>
                        </a:solidFill>
                        <a:latin typeface="Calibri"/>
                      </a:endParaRPr>
                    </a:p>
                  </a:txBody>
                  <a:tcPr marL="0" marR="0" marT="0" marB="0" anchor="ctr">
                    <a:noFill/>
                  </a:tcPr>
                </a:tc>
                <a:tc>
                  <a:txBody>
                    <a:bodyPr/>
                    <a:lstStyle/>
                    <a:p>
                      <a:pPr algn="r" fontAlgn="ctr"/>
                      <a:r>
                        <a:rPr lang="en-IN" sz="1000" b="0" i="0" u="none" strike="noStrike" dirty="0" smtClean="0">
                          <a:solidFill>
                            <a:srgbClr val="000000"/>
                          </a:solidFill>
                          <a:latin typeface="Calibri"/>
                        </a:rPr>
                        <a:t>11.7</a:t>
                      </a:r>
                      <a:endParaRPr lang="en-US" sz="1000" b="0" i="0" u="none" strike="noStrike" dirty="0">
                        <a:solidFill>
                          <a:srgbClr val="000000"/>
                        </a:solidFill>
                        <a:latin typeface="Calibri"/>
                      </a:endParaRPr>
                    </a:p>
                  </a:txBody>
                  <a:tcPr marL="0" marR="0" marT="0" marB="0" anchor="ctr">
                    <a:noFill/>
                  </a:tcPr>
                </a:tc>
                <a:extLst>
                  <a:ext uri="{0D108BD9-81ED-4DB2-BD59-A6C34878D82A}">
                    <a16:rowId xmlns:a16="http://schemas.microsoft.com/office/drawing/2014/main" xmlns="" val="10004"/>
                  </a:ext>
                </a:extLst>
              </a:tr>
              <a:tr h="241300">
                <a:tc>
                  <a:txBody>
                    <a:bodyPr/>
                    <a:lstStyle/>
                    <a:p>
                      <a:pPr algn="l" fontAlgn="b"/>
                      <a:r>
                        <a:rPr lang="en-US" sz="1000" u="none" strike="noStrike" dirty="0" smtClean="0">
                          <a:solidFill>
                            <a:schemeClr val="tx1"/>
                          </a:solidFill>
                          <a:effectLst/>
                        </a:rPr>
                        <a:t>FY20E</a:t>
                      </a:r>
                      <a:endParaRPr lang="en-US" sz="1000" b="1" i="0" u="none" strike="noStrike" dirty="0">
                        <a:solidFill>
                          <a:schemeClr val="tx1"/>
                        </a:solidFill>
                        <a:effectLst/>
                        <a:latin typeface="Calibri"/>
                      </a:endParaRPr>
                    </a:p>
                  </a:txBody>
                  <a:tcPr marR="0" marT="0" marB="0" anchor="b">
                    <a:lnB w="12700" cap="flat" cmpd="sng" algn="ctr">
                      <a:solidFill>
                        <a:schemeClr val="tx1"/>
                      </a:solidFill>
                      <a:prstDash val="solid"/>
                      <a:round/>
                      <a:headEnd type="none" w="med" len="med"/>
                      <a:tailEnd type="none" w="med" len="med"/>
                    </a:lnB>
                    <a:noFill/>
                  </a:tcPr>
                </a:tc>
                <a:tc>
                  <a:txBody>
                    <a:bodyPr/>
                    <a:lstStyle/>
                    <a:p>
                      <a:pPr algn="r" fontAlgn="ctr"/>
                      <a:r>
                        <a:rPr lang="en-IN" sz="1000" b="0" i="0" u="none" strike="noStrike" dirty="0" smtClean="0">
                          <a:solidFill>
                            <a:srgbClr val="000000"/>
                          </a:solidFill>
                          <a:latin typeface="Calibri"/>
                        </a:rPr>
                        <a:t>250430</a:t>
                      </a:r>
                      <a:endParaRPr lang="en-US" sz="1000" b="0" i="0" u="none" strike="noStrike" dirty="0">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tc>
                  <a:txBody>
                    <a:bodyPr/>
                    <a:lstStyle/>
                    <a:p>
                      <a:pPr algn="r" fontAlgn="ctr"/>
                      <a:r>
                        <a:rPr lang="en-IN" sz="1000" b="0" i="0" u="none" strike="noStrike" dirty="0" smtClean="0">
                          <a:solidFill>
                            <a:srgbClr val="000000"/>
                          </a:solidFill>
                          <a:latin typeface="Calibri"/>
                        </a:rPr>
                        <a:t>58100</a:t>
                      </a:r>
                      <a:endParaRPr lang="en-US" sz="1000" b="0" i="0" u="none" strike="noStrike" dirty="0">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tc>
                  <a:txBody>
                    <a:bodyPr/>
                    <a:lstStyle/>
                    <a:p>
                      <a:pPr algn="r" fontAlgn="ctr"/>
                      <a:r>
                        <a:rPr lang="en-IN" sz="1000" b="0" i="0" u="none" strike="noStrike" dirty="0" smtClean="0">
                          <a:solidFill>
                            <a:srgbClr val="000000"/>
                          </a:solidFill>
                          <a:latin typeface="Calibri"/>
                        </a:rPr>
                        <a:t>38190</a:t>
                      </a:r>
                      <a:endParaRPr lang="en-US" sz="1000" b="0" i="0" u="none" strike="noStrike" dirty="0">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tc>
                  <a:txBody>
                    <a:bodyPr/>
                    <a:lstStyle/>
                    <a:p>
                      <a:pPr algn="r" fontAlgn="ctr"/>
                      <a:r>
                        <a:rPr lang="en-IN" sz="1000" b="0" i="0" u="none" strike="noStrike" dirty="0" smtClean="0">
                          <a:solidFill>
                            <a:srgbClr val="000000"/>
                          </a:solidFill>
                          <a:latin typeface="Calibri"/>
                        </a:rPr>
                        <a:t>65</a:t>
                      </a:r>
                      <a:endParaRPr lang="en-US" sz="1000" b="0" i="0" u="none" strike="noStrike" dirty="0">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tc>
                  <a:txBody>
                    <a:bodyPr/>
                    <a:lstStyle/>
                    <a:p>
                      <a:pPr algn="r" fontAlgn="ctr"/>
                      <a:r>
                        <a:rPr lang="en-IN" sz="1000" b="0" i="0" u="none" strike="noStrike" dirty="0" smtClean="0">
                          <a:solidFill>
                            <a:srgbClr val="000000"/>
                          </a:solidFill>
                          <a:latin typeface="Calibri"/>
                        </a:rPr>
                        <a:t>23.2</a:t>
                      </a:r>
                      <a:endParaRPr lang="en-US" sz="1000" b="0" i="0" u="none" strike="noStrike" dirty="0">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tc>
                  <a:txBody>
                    <a:bodyPr/>
                    <a:lstStyle/>
                    <a:p>
                      <a:pPr algn="r" fontAlgn="ctr"/>
                      <a:r>
                        <a:rPr lang="en-IN" sz="1000" b="0" i="0" u="none" strike="noStrike" dirty="0" smtClean="0">
                          <a:solidFill>
                            <a:srgbClr val="000000"/>
                          </a:solidFill>
                          <a:latin typeface="Calibri"/>
                        </a:rPr>
                        <a:t>22.0</a:t>
                      </a:r>
                      <a:endParaRPr lang="en-US" sz="1000" b="0" i="0" u="none" strike="noStrike" dirty="0">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tc>
                  <a:txBody>
                    <a:bodyPr/>
                    <a:lstStyle/>
                    <a:p>
                      <a:pPr algn="r" fontAlgn="ctr"/>
                      <a:r>
                        <a:rPr lang="en-IN" sz="1000" b="0" i="0" u="none" strike="noStrike" dirty="0" smtClean="0">
                          <a:solidFill>
                            <a:srgbClr val="000000"/>
                          </a:solidFill>
                          <a:latin typeface="Calibri"/>
                        </a:rPr>
                        <a:t>11.0</a:t>
                      </a:r>
                      <a:endParaRPr lang="en-US" sz="1000" b="0" i="0" u="none" strike="noStrike" dirty="0">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tc>
                  <a:txBody>
                    <a:bodyPr/>
                    <a:lstStyle/>
                    <a:p>
                      <a:pPr algn="r" fontAlgn="ctr"/>
                      <a:r>
                        <a:rPr lang="en-IN" sz="1000" b="0" i="0" u="none" strike="noStrike" dirty="0" smtClean="0">
                          <a:solidFill>
                            <a:srgbClr val="000000"/>
                          </a:solidFill>
                          <a:latin typeface="Calibri"/>
                        </a:rPr>
                        <a:t>7.3</a:t>
                      </a:r>
                      <a:endParaRPr lang="en-US" sz="1000" b="0" i="0" u="none" strike="noStrike" dirty="0">
                        <a:solidFill>
                          <a:srgbClr val="000000"/>
                        </a:solidFill>
                        <a:latin typeface="Calibri"/>
                      </a:endParaRPr>
                    </a:p>
                  </a:txBody>
                  <a:tcPr marL="0" marR="0" marT="0" marB="0" anchor="ct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5"/>
                  </a:ext>
                </a:extLst>
              </a:tr>
            </a:tbl>
          </a:graphicData>
        </a:graphic>
      </p:graphicFrame>
      <p:sp>
        <p:nvSpPr>
          <p:cNvPr id="5" name="TextBox 4"/>
          <p:cNvSpPr txBox="1"/>
          <p:nvPr/>
        </p:nvSpPr>
        <p:spPr>
          <a:xfrm>
            <a:off x="7010400" y="6324600"/>
            <a:ext cx="1752600" cy="215444"/>
          </a:xfrm>
          <a:prstGeom prst="rect">
            <a:avLst/>
          </a:prstGeom>
          <a:noFill/>
        </p:spPr>
        <p:txBody>
          <a:bodyPr wrap="square" rtlCol="0">
            <a:spAutoFit/>
          </a:bodyPr>
          <a:lstStyle/>
          <a:p>
            <a:r>
              <a:rPr lang="en-US" sz="800" dirty="0" smtClean="0"/>
              <a:t>                                    </a:t>
            </a:r>
            <a:r>
              <a:rPr lang="en-US" sz="800" dirty="0" err="1" smtClean="0"/>
              <a:t>Arihant</a:t>
            </a:r>
            <a:r>
              <a:rPr lang="en-US" sz="800" dirty="0" smtClean="0"/>
              <a:t> Research</a:t>
            </a:r>
            <a:endParaRPr lang="en-US" sz="8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1213</TotalTime>
  <Words>2800</Words>
  <Application>Microsoft Office PowerPoint</Application>
  <PresentationFormat>On-screen Show (4:3)</PresentationFormat>
  <Paragraphs>371</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 Greaves Cotton  CMP Rs 114|  Target Rs 190 (20x FY20E  Earnings) </vt:lpstr>
      <vt:lpstr> Shakti Pumps  CMP Rs 391|  Target Rs 651 (20x FY20E  Earnings) </vt:lpstr>
      <vt:lpstr> Ador Welding  CMP Rs 359|  Target Rs 517 (25x FY20E  Earnings) </vt:lpstr>
      <vt:lpstr>  Havells India Ltd         CMP Rs 600| Target Rs 732 (45x FY20E  Earnings)  </vt:lpstr>
      <vt:lpstr>  NTPC Limited         CMP Rs 159| Target Rs 213 (1.4x FY20E  book value)  </vt:lpstr>
      <vt:lpstr>  Aurobindo Pharma  CMP Rs 719|  Target Rs 910 (14x FY20E  Earnings)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394</dc:creator>
  <cp:lastModifiedBy>7</cp:lastModifiedBy>
  <cp:revision>98</cp:revision>
  <dcterms:created xsi:type="dcterms:W3CDTF">2018-10-15T11:45:45Z</dcterms:created>
  <dcterms:modified xsi:type="dcterms:W3CDTF">2018-10-31T04:27:52Z</dcterms:modified>
</cp:coreProperties>
</file>