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70" r:id="rId5"/>
    <p:sldId id="271" r:id="rId6"/>
    <p:sldId id="266" r:id="rId7"/>
    <p:sldId id="272" r:id="rId8"/>
    <p:sldId id="273" r:id="rId9"/>
    <p:sldId id="274" r:id="rId10"/>
    <p:sldId id="267" r:id="rId11"/>
    <p:sldId id="275" r:id="rId12"/>
    <p:sldId id="276" r:id="rId13"/>
    <p:sldId id="268" r:id="rId14"/>
    <p:sldId id="269" r:id="rId15"/>
    <p:sldId id="265" r:id="rId16"/>
    <p:sldId id="277" r:id="rId17"/>
    <p:sldId id="262"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309A48-39F4-400A-815A-3EC5A2DBD94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EAD23-142D-47A6-91AC-909ED2C6A9EB}" type="slidenum">
              <a:rPr lang="en-US" smtClean="0"/>
              <a:t>‹#›</a:t>
            </a:fld>
            <a:endParaRPr lang="en-US"/>
          </a:p>
        </p:txBody>
      </p:sp>
    </p:spTree>
    <p:extLst>
      <p:ext uri="{BB962C8B-B14F-4D97-AF65-F5344CB8AC3E}">
        <p14:creationId xmlns:p14="http://schemas.microsoft.com/office/powerpoint/2010/main" val="146168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09A48-39F4-400A-815A-3EC5A2DBD94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EAD23-142D-47A6-91AC-909ED2C6A9EB}" type="slidenum">
              <a:rPr lang="en-US" smtClean="0"/>
              <a:t>‹#›</a:t>
            </a:fld>
            <a:endParaRPr lang="en-US"/>
          </a:p>
        </p:txBody>
      </p:sp>
    </p:spTree>
    <p:extLst>
      <p:ext uri="{BB962C8B-B14F-4D97-AF65-F5344CB8AC3E}">
        <p14:creationId xmlns:p14="http://schemas.microsoft.com/office/powerpoint/2010/main" val="387981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09A48-39F4-400A-815A-3EC5A2DBD94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EAD23-142D-47A6-91AC-909ED2C6A9EB}" type="slidenum">
              <a:rPr lang="en-US" smtClean="0"/>
              <a:t>‹#›</a:t>
            </a:fld>
            <a:endParaRPr lang="en-US"/>
          </a:p>
        </p:txBody>
      </p:sp>
    </p:spTree>
    <p:extLst>
      <p:ext uri="{BB962C8B-B14F-4D97-AF65-F5344CB8AC3E}">
        <p14:creationId xmlns:p14="http://schemas.microsoft.com/office/powerpoint/2010/main" val="68708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09A48-39F4-400A-815A-3EC5A2DBD94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EAD23-142D-47A6-91AC-909ED2C6A9EB}" type="slidenum">
              <a:rPr lang="en-US" smtClean="0"/>
              <a:t>‹#›</a:t>
            </a:fld>
            <a:endParaRPr lang="en-US"/>
          </a:p>
        </p:txBody>
      </p:sp>
    </p:spTree>
    <p:extLst>
      <p:ext uri="{BB962C8B-B14F-4D97-AF65-F5344CB8AC3E}">
        <p14:creationId xmlns:p14="http://schemas.microsoft.com/office/powerpoint/2010/main" val="376259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309A48-39F4-400A-815A-3EC5A2DBD94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EAD23-142D-47A6-91AC-909ED2C6A9EB}" type="slidenum">
              <a:rPr lang="en-US" smtClean="0"/>
              <a:t>‹#›</a:t>
            </a:fld>
            <a:endParaRPr lang="en-US"/>
          </a:p>
        </p:txBody>
      </p:sp>
    </p:spTree>
    <p:extLst>
      <p:ext uri="{BB962C8B-B14F-4D97-AF65-F5344CB8AC3E}">
        <p14:creationId xmlns:p14="http://schemas.microsoft.com/office/powerpoint/2010/main" val="325085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309A48-39F4-400A-815A-3EC5A2DBD94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EAD23-142D-47A6-91AC-909ED2C6A9EB}" type="slidenum">
              <a:rPr lang="en-US" smtClean="0"/>
              <a:t>‹#›</a:t>
            </a:fld>
            <a:endParaRPr lang="en-US"/>
          </a:p>
        </p:txBody>
      </p:sp>
    </p:spTree>
    <p:extLst>
      <p:ext uri="{BB962C8B-B14F-4D97-AF65-F5344CB8AC3E}">
        <p14:creationId xmlns:p14="http://schemas.microsoft.com/office/powerpoint/2010/main" val="167764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309A48-39F4-400A-815A-3EC5A2DBD94D}"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EAD23-142D-47A6-91AC-909ED2C6A9EB}" type="slidenum">
              <a:rPr lang="en-US" smtClean="0"/>
              <a:t>‹#›</a:t>
            </a:fld>
            <a:endParaRPr lang="en-US"/>
          </a:p>
        </p:txBody>
      </p:sp>
    </p:spTree>
    <p:extLst>
      <p:ext uri="{BB962C8B-B14F-4D97-AF65-F5344CB8AC3E}">
        <p14:creationId xmlns:p14="http://schemas.microsoft.com/office/powerpoint/2010/main" val="36635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309A48-39F4-400A-815A-3EC5A2DBD94D}"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EAD23-142D-47A6-91AC-909ED2C6A9EB}" type="slidenum">
              <a:rPr lang="en-US" smtClean="0"/>
              <a:t>‹#›</a:t>
            </a:fld>
            <a:endParaRPr lang="en-US"/>
          </a:p>
        </p:txBody>
      </p:sp>
    </p:spTree>
    <p:extLst>
      <p:ext uri="{BB962C8B-B14F-4D97-AF65-F5344CB8AC3E}">
        <p14:creationId xmlns:p14="http://schemas.microsoft.com/office/powerpoint/2010/main" val="2402718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48-39F4-400A-815A-3EC5A2DBD94D}"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EAD23-142D-47A6-91AC-909ED2C6A9EB}" type="slidenum">
              <a:rPr lang="en-US" smtClean="0"/>
              <a:t>‹#›</a:t>
            </a:fld>
            <a:endParaRPr lang="en-US"/>
          </a:p>
        </p:txBody>
      </p:sp>
    </p:spTree>
    <p:extLst>
      <p:ext uri="{BB962C8B-B14F-4D97-AF65-F5344CB8AC3E}">
        <p14:creationId xmlns:p14="http://schemas.microsoft.com/office/powerpoint/2010/main" val="302558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309A48-39F4-400A-815A-3EC5A2DBD94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EAD23-142D-47A6-91AC-909ED2C6A9EB}" type="slidenum">
              <a:rPr lang="en-US" smtClean="0"/>
              <a:t>‹#›</a:t>
            </a:fld>
            <a:endParaRPr lang="en-US"/>
          </a:p>
        </p:txBody>
      </p:sp>
    </p:spTree>
    <p:extLst>
      <p:ext uri="{BB962C8B-B14F-4D97-AF65-F5344CB8AC3E}">
        <p14:creationId xmlns:p14="http://schemas.microsoft.com/office/powerpoint/2010/main" val="156011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309A48-39F4-400A-815A-3EC5A2DBD94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EAD23-142D-47A6-91AC-909ED2C6A9EB}" type="slidenum">
              <a:rPr lang="en-US" smtClean="0"/>
              <a:t>‹#›</a:t>
            </a:fld>
            <a:endParaRPr lang="en-US"/>
          </a:p>
        </p:txBody>
      </p:sp>
    </p:spTree>
    <p:extLst>
      <p:ext uri="{BB962C8B-B14F-4D97-AF65-F5344CB8AC3E}">
        <p14:creationId xmlns:p14="http://schemas.microsoft.com/office/powerpoint/2010/main" val="159568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48-39F4-400A-815A-3EC5A2DBD94D}" type="datetimeFigureOut">
              <a:rPr lang="en-US" smtClean="0"/>
              <a:t>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EAD23-142D-47A6-91AC-909ED2C6A9EB}" type="slidenum">
              <a:rPr lang="en-US" smtClean="0"/>
              <a:t>‹#›</a:t>
            </a:fld>
            <a:endParaRPr lang="en-US"/>
          </a:p>
        </p:txBody>
      </p:sp>
    </p:spTree>
    <p:extLst>
      <p:ext uri="{BB962C8B-B14F-4D97-AF65-F5344CB8AC3E}">
        <p14:creationId xmlns:p14="http://schemas.microsoft.com/office/powerpoint/2010/main" val="3068862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7122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15984" y="491449"/>
            <a:ext cx="47399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Hero </a:t>
            </a:r>
            <a:r>
              <a:rPr kumimoji="0" lang="en-IN" sz="3600" i="0" u="none" strike="noStrike" kern="1200" cap="none" spc="0" normalizeH="0" baseline="0" noProof="0" dirty="0" err="1" smtClean="0">
                <a:ln>
                  <a:noFill/>
                </a:ln>
                <a:solidFill>
                  <a:prstClr val="black">
                    <a:lumMod val="85000"/>
                    <a:lumOff val="15000"/>
                  </a:prstClr>
                </a:solidFill>
                <a:effectLst/>
                <a:uLnTx/>
                <a:uFillTx/>
                <a:latin typeface="Abadi" panose="020B0604020104020204" pitchFamily="34" charset="0"/>
                <a:ea typeface="+mn-ea"/>
                <a:cs typeface="+mn-cs"/>
              </a:rPr>
              <a:t>MotorCorp</a:t>
            </a:r>
            <a:r>
              <a:rPr kumimoji="0" lang="en-IN" sz="3600" i="0" u="none" strike="noStrike" kern="1200" cap="none" spc="0" normalizeH="0" baseline="0" noProof="0" dirty="0" smtClean="0">
                <a:ln>
                  <a:noFill/>
                </a:ln>
                <a:solidFill>
                  <a:prstClr val="black">
                    <a:lumMod val="85000"/>
                    <a:lumOff val="15000"/>
                  </a:prstClr>
                </a:solidFill>
                <a:effectLst/>
                <a:uLnTx/>
                <a:uFillTx/>
                <a:latin typeface="Abadi" panose="020B0604020104020204" pitchFamily="34" charset="0"/>
                <a:ea typeface="+mn-ea"/>
                <a:cs typeface="+mn-cs"/>
              </a:rPr>
              <a:t> </a:t>
            </a:r>
            <a:r>
              <a:rPr kumimoji="0" lang="en-IN" sz="3600"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Ltd. </a:t>
            </a:r>
            <a:endParaRPr kumimoji="0" lang="en-US" sz="3600"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endParaRPr>
          </a:p>
        </p:txBody>
      </p:sp>
      <p:sp>
        <p:nvSpPr>
          <p:cNvPr id="11" name="TextBox 10"/>
          <p:cNvSpPr txBox="1"/>
          <p:nvPr/>
        </p:nvSpPr>
        <p:spPr>
          <a:xfrm>
            <a:off x="5111411" y="1137780"/>
            <a:ext cx="36130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D3791F"/>
                </a:solidFill>
                <a:effectLst/>
                <a:uLnTx/>
                <a:uFillTx/>
                <a:ea typeface="+mn-ea"/>
                <a:cs typeface="+mn-cs"/>
              </a:rPr>
              <a:t> </a:t>
            </a:r>
            <a:r>
              <a:rPr kumimoji="0" lang="en-US" sz="1400" u="none" strike="noStrike" kern="1200" cap="none" spc="0" normalizeH="0" baseline="0" noProof="0" dirty="0">
                <a:ln>
                  <a:noFill/>
                </a:ln>
                <a:solidFill>
                  <a:prstClr val="black"/>
                </a:solidFill>
                <a:effectLst/>
                <a:uLnTx/>
                <a:uFillTx/>
                <a:ea typeface="+mn-ea"/>
                <a:cs typeface="+mn-cs"/>
              </a:rPr>
              <a:t>CMP ₹2,681| Target ₹3,156 (16x FY23E EPS)</a:t>
            </a:r>
          </a:p>
        </p:txBody>
      </p:sp>
      <p:sp>
        <p:nvSpPr>
          <p:cNvPr id="12" name="TextBox 11"/>
          <p:cNvSpPr txBox="1"/>
          <p:nvPr/>
        </p:nvSpPr>
        <p:spPr>
          <a:xfrm>
            <a:off x="355600" y="1577878"/>
            <a:ext cx="11480800" cy="3154710"/>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Hero MotoCorp Limited, formerly Hero Honda, is an Indian multinational motorcycle and scooter manufacturer headquartered in New Delhi, India. The company is the largest two-wheeler manufacturer in the world, and also in India, where it has a market share of about 37.1% in the two-wheeler industry</a:t>
            </a:r>
            <a:r>
              <a:rPr kumimoji="0" lang="en-US" sz="1300" b="1" i="0" u="none" strike="noStrike" kern="1200" cap="none" spc="0" normalizeH="0" baseline="0" noProof="0" dirty="0" smtClean="0">
                <a:ln>
                  <a:noFill/>
                </a:ln>
                <a:solidFill>
                  <a:prstClr val="black">
                    <a:lumMod val="85000"/>
                    <a:lumOff val="15000"/>
                  </a:prstClr>
                </a:solidFill>
                <a:effectLst/>
                <a:uLnTx/>
                <a:uFillTx/>
                <a:latin typeface="Abadi" panose="020B0604020104020204" pitchFamily="34" charset="0"/>
                <a:ea typeface="+mn-ea"/>
                <a:cs typeface="+mn-cs"/>
              </a:rPr>
              <a:t>.</a:t>
            </a: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endParaRP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r>
              <a:rPr kumimoji="0" lang="en-IN" sz="13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EV:</a:t>
            </a:r>
            <a:r>
              <a:rPr kumimoji="0" lang="en-US"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Hero’s partnership with Gogoro </a:t>
            </a:r>
            <a:r>
              <a:rPr kumimoji="0" lang="en-US" sz="1300" b="0"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Inc</a:t>
            </a:r>
            <a:r>
              <a:rPr kumimoji="0" lang="en-US"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which was announced earlier this year, is one of global significance. Gogoro Inc. is a Taiwanese EV specialization company with the world’s largest battery-swapping network. This partnership will be a key to the propagation of electric vehicle charging technology and network, supporting the EV products in India, and across global markets. While its current on-ground existence is limited to the company’s 38% stake in leading electric scooter maker </a:t>
            </a:r>
            <a:r>
              <a:rPr kumimoji="0" lang="en-US" sz="1300" b="0"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Ather</a:t>
            </a:r>
            <a:r>
              <a:rPr kumimoji="0" lang="en-US"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Energy, it will launch its 1st electric scooter from in house R&amp;D by end of FY22E. </a:t>
            </a:r>
            <a:endParaRPr kumimoji="0" lang="en-IN" sz="13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r>
              <a:rPr kumimoji="0" lang="en-US" sz="13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Global Business: </a:t>
            </a:r>
            <a:r>
              <a:rPr kumimoji="0" lang="en-US"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The company ended the fiscal year with highest ever exports in a single month, in its history, a clear indication that the company is poised to step into the next growth phase of global business. In a significant milestone in global journey, the company made an entry into Mexico, a key motorcycle and scooter market, with </a:t>
            </a:r>
            <a:r>
              <a:rPr kumimoji="0" lang="en-US" sz="1300" b="0"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Grupo</a:t>
            </a:r>
            <a:r>
              <a:rPr kumimoji="0" lang="en-US"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Salinas as partner. This has enabled Hero to form one of the largest retail sales channels in the country. </a:t>
            </a:r>
            <a:r>
              <a:rPr kumimoji="0" lang="en-IN"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The company expects, Mexico to  become its key international market in the foreseeable future.</a:t>
            </a:r>
          </a:p>
          <a:p>
            <a:pPr marR="0" lvl="0" algn="just" defTabSz="914400" rtl="0" eaLnBrk="1" fontAlgn="auto" latinLnBrk="0" hangingPunct="1">
              <a:lnSpc>
                <a:spcPts val="1500"/>
              </a:lnSpc>
              <a:spcBef>
                <a:spcPts val="0"/>
              </a:spcBef>
              <a:spcAft>
                <a:spcPts val="300"/>
              </a:spcAft>
              <a:buClr>
                <a:srgbClr val="008000"/>
              </a:buClr>
              <a:buSzPct val="100000"/>
              <a:tabLst/>
              <a:defRPr/>
            </a:pPr>
            <a:r>
              <a:rPr kumimoji="0" lang="en-IN" sz="1300" b="1" i="0" u="none" strike="noStrike" kern="1200" cap="none" spc="0" normalizeH="0" baseline="0" noProof="0" dirty="0" smtClean="0">
                <a:ln>
                  <a:noFill/>
                </a:ln>
                <a:solidFill>
                  <a:prstClr val="black"/>
                </a:solidFill>
                <a:effectLst/>
                <a:uLnTx/>
                <a:uFillTx/>
                <a:latin typeface="Abadi" panose="020B0604020104020204" pitchFamily="34" charset="0"/>
                <a:ea typeface="+mn-ea"/>
                <a:cs typeface="+mn-cs"/>
              </a:rPr>
              <a:t>Valuation </a:t>
            </a:r>
            <a:r>
              <a:rPr kumimoji="0" lang="en-IN" sz="13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and Outlook: </a:t>
            </a:r>
            <a:r>
              <a:rPr kumimoji="0" lang="en-US"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The company, under the LEAP-2 program, has been aggressive in cost saving, operating leverage benefits, and price hikes which would result in margin improvement. However, with the recovery in the Indian economy coupled with the company’s continued efforts to enlarge its footprint in exports, premium bikes, scooters, and EVs; we expect revival in the company’s growth going forward</a:t>
            </a:r>
            <a:r>
              <a:rPr kumimoji="0" lang="en-US" sz="1300" b="0" i="0" u="none" strike="noStrike" kern="1200" cap="none" spc="0" normalizeH="0" baseline="0" noProof="0" dirty="0" smtClean="0">
                <a:ln>
                  <a:noFill/>
                </a:ln>
                <a:solidFill>
                  <a:prstClr val="black"/>
                </a:solidFill>
                <a:effectLst/>
                <a:uLnTx/>
                <a:uFillTx/>
                <a:latin typeface="Abadi" panose="020B0604020104020204" pitchFamily="34" charset="0"/>
                <a:ea typeface="+mn-ea"/>
                <a:cs typeface="+mn-cs"/>
              </a:rPr>
              <a:t>. We </a:t>
            </a:r>
            <a:r>
              <a:rPr kumimoji="0" lang="en-US"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value Hero MotoCorp at PE of 16x to its FY23E EPS estimate of ₹ 197.3, which yields a target price of ₹3,156. We </a:t>
            </a:r>
            <a:r>
              <a:rPr kumimoji="0" lang="en-US" sz="1300" b="0" i="0" u="none" strike="noStrike" kern="1200" cap="none" spc="0" normalizeH="0" baseline="0" noProof="0" dirty="0" smtClean="0">
                <a:ln>
                  <a:noFill/>
                </a:ln>
                <a:solidFill>
                  <a:prstClr val="black"/>
                </a:solidFill>
                <a:effectLst/>
                <a:uLnTx/>
                <a:uFillTx/>
                <a:latin typeface="Abadi" panose="020B0604020104020204" pitchFamily="34" charset="0"/>
                <a:ea typeface="+mn-ea"/>
                <a:cs typeface="+mn-cs"/>
              </a:rPr>
              <a:t>have an </a:t>
            </a:r>
            <a:r>
              <a:rPr kumimoji="0" lang="en-US"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Accumulate rating on the stock.</a:t>
            </a:r>
            <a:endParaRPr kumimoji="0" lang="en-US" sz="1300" b="0"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3865926761"/>
              </p:ext>
            </p:extLst>
          </p:nvPr>
        </p:nvGraphicFramePr>
        <p:xfrm>
          <a:off x="851424" y="4777938"/>
          <a:ext cx="10849968" cy="1767368"/>
        </p:xfrm>
        <a:graphic>
          <a:graphicData uri="http://schemas.openxmlformats.org/drawingml/2006/table">
            <a:tbl>
              <a:tblPr/>
              <a:tblGrid>
                <a:gridCol w="2794303">
                  <a:extLst>
                    <a:ext uri="{9D8B030D-6E8A-4147-A177-3AD203B41FA5}">
                      <a16:colId xmlns:a16="http://schemas.microsoft.com/office/drawing/2014/main" val="2706667973"/>
                    </a:ext>
                  </a:extLst>
                </a:gridCol>
                <a:gridCol w="1611133">
                  <a:extLst>
                    <a:ext uri="{9D8B030D-6E8A-4147-A177-3AD203B41FA5}">
                      <a16:colId xmlns:a16="http://schemas.microsoft.com/office/drawing/2014/main" val="2373481732"/>
                    </a:ext>
                  </a:extLst>
                </a:gridCol>
                <a:gridCol w="1611133">
                  <a:extLst>
                    <a:ext uri="{9D8B030D-6E8A-4147-A177-3AD203B41FA5}">
                      <a16:colId xmlns:a16="http://schemas.microsoft.com/office/drawing/2014/main" val="4266484498"/>
                    </a:ext>
                  </a:extLst>
                </a:gridCol>
                <a:gridCol w="1611133">
                  <a:extLst>
                    <a:ext uri="{9D8B030D-6E8A-4147-A177-3AD203B41FA5}">
                      <a16:colId xmlns:a16="http://schemas.microsoft.com/office/drawing/2014/main" val="3316671563"/>
                    </a:ext>
                  </a:extLst>
                </a:gridCol>
                <a:gridCol w="1611133">
                  <a:extLst>
                    <a:ext uri="{9D8B030D-6E8A-4147-A177-3AD203B41FA5}">
                      <a16:colId xmlns:a16="http://schemas.microsoft.com/office/drawing/2014/main" val="1609693147"/>
                    </a:ext>
                  </a:extLst>
                </a:gridCol>
                <a:gridCol w="1611133">
                  <a:extLst>
                    <a:ext uri="{9D8B030D-6E8A-4147-A177-3AD203B41FA5}">
                      <a16:colId xmlns:a16="http://schemas.microsoft.com/office/drawing/2014/main" val="3141526214"/>
                    </a:ext>
                  </a:extLst>
                </a:gridCol>
              </a:tblGrid>
              <a:tr h="220921">
                <a:tc>
                  <a:txBody>
                    <a:bodyPr/>
                    <a:lstStyle/>
                    <a:p>
                      <a:pPr algn="l" rtl="0" fontAlgn="b"/>
                      <a:r>
                        <a:rPr lang="en-IN" sz="1200" b="1" i="0" u="none" strike="noStrike" dirty="0">
                          <a:solidFill>
                            <a:srgbClr val="FFFFFF"/>
                          </a:solidFill>
                          <a:effectLst/>
                          <a:latin typeface="+mn-lt"/>
                        </a:rPr>
                        <a:t>₹ in </a:t>
                      </a:r>
                      <a:r>
                        <a:rPr lang="en-IN" sz="1200" b="1" i="0" u="none" strike="noStrike" dirty="0" err="1">
                          <a:solidFill>
                            <a:srgbClr val="FFFFFF"/>
                          </a:solidFill>
                          <a:effectLst/>
                          <a:latin typeface="+mn-lt"/>
                        </a:rPr>
                        <a:t>cr</a:t>
                      </a:r>
                      <a:endParaRPr lang="en-IN" sz="1200" b="1" i="0" u="none" strike="noStrike" dirty="0">
                        <a:solidFill>
                          <a:srgbClr val="FFFFFF"/>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dirty="0">
                          <a:solidFill>
                            <a:srgbClr val="FFFFFF"/>
                          </a:solidFill>
                          <a:effectLst/>
                          <a:latin typeface="+mn-lt"/>
                        </a:rPr>
                        <a:t>FY19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mn-lt"/>
                        </a:rPr>
                        <a:t>FY20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mn-lt"/>
                        </a:rPr>
                        <a:t>FY21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mn-lt"/>
                        </a:rPr>
                        <a:t>FY22E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mn-lt"/>
                        </a:rPr>
                        <a:t>FY23E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66574904"/>
                  </a:ext>
                </a:extLst>
              </a:tr>
              <a:tr h="220921">
                <a:tc>
                  <a:txBody>
                    <a:bodyPr/>
                    <a:lstStyle/>
                    <a:p>
                      <a:pPr algn="l" rtl="0" fontAlgn="b"/>
                      <a:r>
                        <a:rPr lang="en-IN" sz="1200" b="0" i="0" u="none" strike="noStrike" dirty="0">
                          <a:solidFill>
                            <a:srgbClr val="000000"/>
                          </a:solidFill>
                          <a:effectLst/>
                          <a:latin typeface="+mn-lt"/>
                        </a:rPr>
                        <a:t>Net Sales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mn-lt"/>
                        </a:rPr>
                        <a:t>33,651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28,836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30,801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34,938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40,122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676029"/>
                  </a:ext>
                </a:extLst>
              </a:tr>
              <a:tr h="220921">
                <a:tc>
                  <a:txBody>
                    <a:bodyPr/>
                    <a:lstStyle/>
                    <a:p>
                      <a:pPr algn="l" rtl="0" fontAlgn="b"/>
                      <a:r>
                        <a:rPr lang="en-IN" sz="1200" b="0" i="0" u="none" strike="noStrike" dirty="0">
                          <a:solidFill>
                            <a:srgbClr val="000000"/>
                          </a:solidFill>
                          <a:effectLst/>
                          <a:latin typeface="+mn-lt"/>
                        </a:rPr>
                        <a:t>EBITDA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4,930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3,958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mn-lt"/>
                        </a:rPr>
                        <a:t>4,019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4,441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5,303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495810"/>
                  </a:ext>
                </a:extLst>
              </a:tr>
              <a:tr h="220921">
                <a:tc>
                  <a:txBody>
                    <a:bodyPr/>
                    <a:lstStyle/>
                    <a:p>
                      <a:pPr algn="l" rtl="0" fontAlgn="b"/>
                      <a:r>
                        <a:rPr lang="en-IN" sz="1200" b="0" i="0" u="none" strike="noStrike" dirty="0">
                          <a:solidFill>
                            <a:srgbClr val="000000"/>
                          </a:solidFill>
                          <a:effectLst/>
                          <a:latin typeface="+mn-lt"/>
                        </a:rPr>
                        <a:t>PAT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3,385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3,633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2,964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3,241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3,856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307624"/>
                  </a:ext>
                </a:extLst>
              </a:tr>
              <a:tr h="220921">
                <a:tc>
                  <a:txBody>
                    <a:bodyPr/>
                    <a:lstStyle/>
                    <a:p>
                      <a:pPr algn="l" rtl="0" fontAlgn="b"/>
                      <a:r>
                        <a:rPr lang="en-IN" sz="1200" b="0" i="0" u="none" strike="noStrike" dirty="0">
                          <a:solidFill>
                            <a:srgbClr val="000000"/>
                          </a:solidFill>
                          <a:effectLst/>
                          <a:latin typeface="+mn-lt"/>
                        </a:rPr>
                        <a:t>EPS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mn-lt"/>
                        </a:rPr>
                        <a:t>169.5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181.9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148.4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162.2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579731"/>
                  </a:ext>
                </a:extLst>
              </a:tr>
              <a:tr h="220921">
                <a:tc>
                  <a:txBody>
                    <a:bodyPr/>
                    <a:lstStyle/>
                    <a:p>
                      <a:pPr algn="l" rtl="0" fontAlgn="b"/>
                      <a:r>
                        <a:rPr lang="en-IN" sz="1200" b="0" i="0" u="none" strike="noStrike">
                          <a:solidFill>
                            <a:srgbClr val="000000"/>
                          </a:solidFill>
                          <a:effectLst/>
                          <a:latin typeface="+mn-lt"/>
                        </a:rPr>
                        <a:t>EBITDA Margin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mn-lt"/>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mn-lt"/>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791492"/>
                  </a:ext>
                </a:extLst>
              </a:tr>
              <a:tr h="220921">
                <a:tc>
                  <a:txBody>
                    <a:bodyPr/>
                    <a:lstStyle/>
                    <a:p>
                      <a:pPr algn="l" rtl="0" fontAlgn="b"/>
                      <a:r>
                        <a:rPr lang="en-IN" sz="1200" b="0" i="0" u="none" strike="noStrike">
                          <a:solidFill>
                            <a:srgbClr val="000000"/>
                          </a:solidFill>
                          <a:effectLst/>
                          <a:latin typeface="+mn-lt"/>
                        </a:rPr>
                        <a:t>RoE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mn-lt"/>
                        </a:rPr>
                        <a:t>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mn-lt"/>
                        </a:rPr>
                        <a:t>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mn-lt"/>
                        </a:rPr>
                        <a:t>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mn-lt"/>
                        </a:rPr>
                        <a:t>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mn-lt"/>
                        </a:rPr>
                        <a:t>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812492"/>
                  </a:ext>
                </a:extLst>
              </a:tr>
              <a:tr h="220921">
                <a:tc>
                  <a:txBody>
                    <a:bodyPr/>
                    <a:lstStyle/>
                    <a:p>
                      <a:pPr algn="l" rtl="0" fontAlgn="b"/>
                      <a:r>
                        <a:rPr lang="en-IN" sz="1200" b="0" i="0" u="none" strike="noStrike" dirty="0">
                          <a:solidFill>
                            <a:srgbClr val="000000"/>
                          </a:solidFill>
                          <a:effectLst/>
                          <a:latin typeface="+mn-lt"/>
                        </a:rPr>
                        <a:t>P/E (x)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mn-lt"/>
                        </a:rPr>
                        <a:t>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smtClean="0">
                          <a:solidFill>
                            <a:srgbClr val="000000"/>
                          </a:solidFill>
                          <a:effectLst/>
                          <a:latin typeface="+mn-lt"/>
                        </a:rPr>
                        <a:t>14.6</a:t>
                      </a:r>
                      <a:endParaRPr lang="en-IN" sz="12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mn-lt"/>
                        </a:rPr>
                        <a:t>17.9</a:t>
                      </a:r>
                      <a:endParaRPr lang="en-IN"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mn-lt"/>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mn-lt"/>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921764"/>
                  </a:ext>
                </a:extLst>
              </a:tr>
            </a:tbl>
          </a:graphicData>
        </a:graphic>
      </p:graphicFrame>
    </p:spTree>
    <p:extLst>
      <p:ext uri="{BB962C8B-B14F-4D97-AF65-F5344CB8AC3E}">
        <p14:creationId xmlns:p14="http://schemas.microsoft.com/office/powerpoint/2010/main" val="2184644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478796" y="453457"/>
            <a:ext cx="50202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i="0" u="none" strike="noStrike" kern="1200" cap="none" spc="0" normalizeH="0" baseline="0" noProof="0" dirty="0">
                <a:ln>
                  <a:noFill/>
                </a:ln>
                <a:solidFill>
                  <a:prstClr val="black">
                    <a:lumMod val="85000"/>
                    <a:lumOff val="15000"/>
                  </a:prstClr>
                </a:solidFill>
                <a:effectLst/>
                <a:uLnTx/>
                <a:uFillTx/>
                <a:ea typeface="+mn-ea"/>
                <a:cs typeface="+mn-cs"/>
              </a:rPr>
              <a:t>Ambuja Cements Ltd. </a:t>
            </a:r>
            <a:endParaRPr kumimoji="0" lang="en-US" sz="3600" i="0" u="none" strike="noStrike" kern="1200" cap="none" spc="0" normalizeH="0" baseline="0" noProof="0" dirty="0">
              <a:ln>
                <a:noFill/>
              </a:ln>
              <a:solidFill>
                <a:prstClr val="black">
                  <a:lumMod val="85000"/>
                  <a:lumOff val="15000"/>
                </a:prstClr>
              </a:solidFill>
              <a:effectLst/>
              <a:uLnTx/>
              <a:uFillTx/>
              <a:ea typeface="+mn-ea"/>
              <a:cs typeface="+mn-cs"/>
            </a:endParaRPr>
          </a:p>
        </p:txBody>
      </p:sp>
      <p:sp>
        <p:nvSpPr>
          <p:cNvPr id="11" name="TextBox 10"/>
          <p:cNvSpPr txBox="1"/>
          <p:nvPr/>
        </p:nvSpPr>
        <p:spPr>
          <a:xfrm>
            <a:off x="5641997" y="1048337"/>
            <a:ext cx="20712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D3791F"/>
                </a:solidFill>
                <a:effectLst/>
                <a:uLnTx/>
                <a:uFillTx/>
                <a:ea typeface="+mn-ea"/>
                <a:cs typeface="+mn-cs"/>
              </a:rPr>
              <a:t> </a:t>
            </a:r>
            <a:r>
              <a:rPr kumimoji="0" lang="en-US" sz="1400" i="0" u="none" strike="noStrike" kern="1200" cap="none" spc="0" normalizeH="0" baseline="0" noProof="0" dirty="0">
                <a:ln>
                  <a:noFill/>
                </a:ln>
                <a:solidFill>
                  <a:prstClr val="black"/>
                </a:solidFill>
                <a:effectLst/>
                <a:uLnTx/>
                <a:uFillTx/>
                <a:ea typeface="+mn-ea"/>
                <a:cs typeface="+mn-cs"/>
              </a:rPr>
              <a:t>CMP ₹410 | Target ₹449</a:t>
            </a:r>
            <a:endParaRPr kumimoji="0" lang="en-US" sz="1600" i="0" u="none" strike="noStrike" kern="1200" cap="none" spc="0" normalizeH="0" baseline="0" noProof="0" dirty="0">
              <a:ln>
                <a:noFill/>
              </a:ln>
              <a:solidFill>
                <a:prstClr val="black"/>
              </a:solidFill>
              <a:effectLst/>
              <a:uLnTx/>
              <a:uFillTx/>
              <a:ea typeface="+mn-ea"/>
              <a:cs typeface="+mn-cs"/>
            </a:endParaRPr>
          </a:p>
        </p:txBody>
      </p:sp>
      <p:sp>
        <p:nvSpPr>
          <p:cNvPr id="12" name="TextBox 11"/>
          <p:cNvSpPr txBox="1"/>
          <p:nvPr/>
        </p:nvSpPr>
        <p:spPr>
          <a:xfrm>
            <a:off x="432718" y="1840348"/>
            <a:ext cx="11480800" cy="2223686"/>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Ambuja Cements Limited, formerly known as Gujarat Ambuja Cement Limited, is a major Indian cement producing company. The group markets cement and clinker for domestic and export markets.</a:t>
            </a: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endPar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greenfield integrated plant at </a:t>
            </a:r>
            <a:r>
              <a:rPr kumimoji="0" lang="en-US" sz="13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Marwar</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3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Mundwa</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Company has commenced the commercial production at </a:t>
            </a:r>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Marwar</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plant, which enhances </a:t>
            </a:r>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Ambuja's</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clinker capacity by 3.0 MTPA and cement sales potential by 5.0 MTPA.</a:t>
            </a: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Operational efficiency: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Company’s operational efficiency, measured through its ICAN program, will help to aid margin growth in longer period</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endPar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ts val="1500"/>
              </a:lnSpc>
              <a:spcBef>
                <a:spcPts val="0"/>
              </a:spcBef>
              <a:spcAft>
                <a:spcPts val="300"/>
              </a:spcAft>
              <a:buClr>
                <a:srgbClr val="008000"/>
              </a:buClr>
              <a:buSzPct val="100000"/>
              <a:buFontTx/>
              <a:buNone/>
              <a:tabLst/>
              <a:defRPr/>
            </a:pPr>
            <a:r>
              <a:rPr kumimoji="0" lang="en-IN"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Valuation and Outlook: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CMP of ₹ 410, Ambuja Cement is trading at EV/EBITDA of 20.7x and 17.2x to its CY21E and CY22E. We value the standalone business to 15.5x to its CY22E EBITDA of ₹41,870 mn and arrive at a fair value of ₹367/share while </a:t>
            </a:r>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Ambuja’s</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50% stake in ACC has been valued at ₹82.1 per share (based on our ACC’s TP of ₹2479). Our SOTP valuation yields a fair value of ₹449 per share</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endParaRPr kumimoji="0" lang="en-US" sz="13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199806735"/>
              </p:ext>
            </p:extLst>
          </p:nvPr>
        </p:nvGraphicFramePr>
        <p:xfrm>
          <a:off x="533399" y="4388444"/>
          <a:ext cx="11125201" cy="1892300"/>
        </p:xfrm>
        <a:graphic>
          <a:graphicData uri="http://schemas.openxmlformats.org/drawingml/2006/table">
            <a:tbl>
              <a:tblPr firstRow="1" bandRow="1"/>
              <a:tblGrid>
                <a:gridCol w="2821547">
                  <a:extLst>
                    <a:ext uri="{9D8B030D-6E8A-4147-A177-3AD203B41FA5}">
                      <a16:colId xmlns:a16="http://schemas.microsoft.com/office/drawing/2014/main" val="2051690491"/>
                    </a:ext>
                  </a:extLst>
                </a:gridCol>
                <a:gridCol w="1728516">
                  <a:extLst>
                    <a:ext uri="{9D8B030D-6E8A-4147-A177-3AD203B41FA5}">
                      <a16:colId xmlns:a16="http://schemas.microsoft.com/office/drawing/2014/main" val="826506483"/>
                    </a:ext>
                  </a:extLst>
                </a:gridCol>
                <a:gridCol w="1660730">
                  <a:extLst>
                    <a:ext uri="{9D8B030D-6E8A-4147-A177-3AD203B41FA5}">
                      <a16:colId xmlns:a16="http://schemas.microsoft.com/office/drawing/2014/main" val="3030344519"/>
                    </a:ext>
                  </a:extLst>
                </a:gridCol>
                <a:gridCol w="1660730">
                  <a:extLst>
                    <a:ext uri="{9D8B030D-6E8A-4147-A177-3AD203B41FA5}">
                      <a16:colId xmlns:a16="http://schemas.microsoft.com/office/drawing/2014/main" val="3681117795"/>
                    </a:ext>
                  </a:extLst>
                </a:gridCol>
                <a:gridCol w="1626839">
                  <a:extLst>
                    <a:ext uri="{9D8B030D-6E8A-4147-A177-3AD203B41FA5}">
                      <a16:colId xmlns:a16="http://schemas.microsoft.com/office/drawing/2014/main" val="4107045096"/>
                    </a:ext>
                  </a:extLst>
                </a:gridCol>
                <a:gridCol w="1626839">
                  <a:extLst>
                    <a:ext uri="{9D8B030D-6E8A-4147-A177-3AD203B41FA5}">
                      <a16:colId xmlns:a16="http://schemas.microsoft.com/office/drawing/2014/main" val="1653498266"/>
                    </a:ext>
                  </a:extLst>
                </a:gridCol>
              </a:tblGrid>
              <a:tr h="232184">
                <a:tc>
                  <a:txBody>
                    <a:bodyPr/>
                    <a:lstStyle/>
                    <a:p>
                      <a:pPr algn="l" rtl="0" fontAlgn="ctr"/>
                      <a:r>
                        <a:rPr lang="en-IN" sz="1200" b="1" i="0" u="none" strike="noStrike" dirty="0">
                          <a:solidFill>
                            <a:srgbClr val="FFFFFF"/>
                          </a:solidFill>
                          <a:effectLst/>
                          <a:latin typeface="Arial" panose="020B0604020202020204" pitchFamily="34" charset="0"/>
                          <a:cs typeface="Arial" panose="020B0604020202020204" pitchFamily="34" charset="0"/>
                        </a:rPr>
                        <a:t>₹ in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dirty="0">
                          <a:solidFill>
                            <a:srgbClr val="FFFFFF"/>
                          </a:solidFill>
                          <a:effectLst/>
                          <a:latin typeface="Arial" panose="020B0604020202020204" pitchFamily="34" charset="0"/>
                          <a:cs typeface="Arial" panose="020B0604020202020204" pitchFamily="34" charset="0"/>
                        </a:rPr>
                        <a:t>FY19</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dirty="0">
                          <a:solidFill>
                            <a:srgbClr val="FFFFFF"/>
                          </a:solidFill>
                          <a:effectLst/>
                          <a:latin typeface="Arial" panose="020B0604020202020204" pitchFamily="34" charset="0"/>
                          <a:cs typeface="Arial" panose="020B0604020202020204" pitchFamily="34" charset="0"/>
                        </a:rPr>
                        <a:t>FY20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rial" panose="020B0604020202020204" pitchFamily="34" charset="0"/>
                          <a:cs typeface="Arial" panose="020B0604020202020204" pitchFamily="34" charset="0"/>
                        </a:rPr>
                        <a:t>FY21</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rial" panose="020B0604020202020204" pitchFamily="34" charset="0"/>
                          <a:cs typeface="Arial" panose="020B0604020202020204" pitchFamily="34" charset="0"/>
                        </a:rPr>
                        <a:t>FY22E</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rial" panose="020B0604020202020204" pitchFamily="34" charset="0"/>
                          <a:cs typeface="Arial" panose="020B0604020202020204" pitchFamily="34" charset="0"/>
                        </a:rPr>
                        <a:t>FY23E</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616484"/>
                  </a:ext>
                </a:extLst>
              </a:tr>
              <a:tr h="232184">
                <a:tc>
                  <a:txBody>
                    <a:bodyPr/>
                    <a:lstStyle/>
                    <a:p>
                      <a:pPr algn="l" rtl="0" fontAlgn="ctr"/>
                      <a:r>
                        <a:rPr lang="en-IN" sz="1200" b="0" i="0" u="none" strike="noStrike" dirty="0">
                          <a:solidFill>
                            <a:srgbClr val="000000"/>
                          </a:solidFill>
                          <a:effectLst/>
                          <a:latin typeface="Arial" panose="020B0604020202020204" pitchFamily="34" charset="0"/>
                          <a:cs typeface="Arial" panose="020B0604020202020204" pitchFamily="34" charset="0"/>
                        </a:rPr>
                        <a:t>Net Sales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11,668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11,372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14,264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16,105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11,668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849722"/>
                  </a:ext>
                </a:extLst>
              </a:tr>
              <a:tr h="232184">
                <a:tc>
                  <a:txBody>
                    <a:bodyPr/>
                    <a:lstStyle/>
                    <a:p>
                      <a:pPr algn="l" rtl="0" fontAlgn="ctr"/>
                      <a:r>
                        <a:rPr lang="en-IN" sz="1200" b="0" i="0" u="none" strike="noStrike" dirty="0">
                          <a:solidFill>
                            <a:srgbClr val="000000"/>
                          </a:solidFill>
                          <a:effectLst/>
                          <a:latin typeface="Arial" panose="020B0604020202020204" pitchFamily="34" charset="0"/>
                          <a:cs typeface="Arial" panose="020B0604020202020204" pitchFamily="34" charset="0"/>
                        </a:rPr>
                        <a:t>EBITDA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2,149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2,646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3,566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4,187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2,149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165107"/>
                  </a:ext>
                </a:extLst>
              </a:tr>
              <a:tr h="232184">
                <a:tc>
                  <a:txBody>
                    <a:bodyPr/>
                    <a:lstStyle/>
                    <a:p>
                      <a:pPr algn="l" rtl="0" fontAlgn="ctr"/>
                      <a:r>
                        <a:rPr lang="en-IN" sz="1200" b="0" i="0" u="none" strike="noStrike" dirty="0">
                          <a:solidFill>
                            <a:srgbClr val="000000"/>
                          </a:solidFill>
                          <a:effectLst/>
                          <a:latin typeface="Arial" panose="020B0604020202020204" pitchFamily="34" charset="0"/>
                          <a:cs typeface="Arial" panose="020B0604020202020204" pitchFamily="34" charset="0"/>
                        </a:rPr>
                        <a:t>PAT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1,529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1,790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2,501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2,960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1,529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945873"/>
                  </a:ext>
                </a:extLst>
              </a:tr>
              <a:tr h="232184">
                <a:tc>
                  <a:txBody>
                    <a:bodyPr/>
                    <a:lstStyle/>
                    <a:p>
                      <a:pPr algn="l"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EPS (₹)</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139111"/>
                  </a:ext>
                </a:extLst>
              </a:tr>
              <a:tr h="267012">
                <a:tc>
                  <a:txBody>
                    <a:bodyPr/>
                    <a:lstStyle/>
                    <a:p>
                      <a:pPr algn="l" rtl="0" fontAlgn="ctr"/>
                      <a:r>
                        <a:rPr lang="en-IN" sz="1200" b="0" i="0" u="none" strike="noStrike" dirty="0">
                          <a:solidFill>
                            <a:srgbClr val="000000"/>
                          </a:solidFill>
                          <a:effectLst/>
                          <a:latin typeface="Arial" panose="020B0604020202020204" pitchFamily="34" charset="0"/>
                          <a:cs typeface="Arial" panose="020B0604020202020204" pitchFamily="34" charset="0"/>
                        </a:rPr>
                        <a:t>EBITDA Margin </a:t>
                      </a:r>
                      <a:r>
                        <a:rPr lang="en-IN" sz="1200" b="0" i="0" u="none" strike="noStrike" dirty="0" smtClean="0">
                          <a:solidFill>
                            <a:srgbClr val="000000"/>
                          </a:solidFill>
                          <a:effectLst/>
                          <a:latin typeface="Arial" panose="020B0604020202020204" pitchFamily="34" charset="0"/>
                          <a:cs typeface="Arial" panose="020B0604020202020204" pitchFamily="34" charset="0"/>
                        </a:rPr>
                        <a:t>(%)</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657863"/>
                  </a:ext>
                </a:extLst>
              </a:tr>
              <a:tr h="232184">
                <a:tc>
                  <a:txBody>
                    <a:bodyPr/>
                    <a:lstStyle/>
                    <a:p>
                      <a:pPr algn="l"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ROCE</a:t>
                      </a:r>
                      <a:r>
                        <a:rPr lang="en-IN"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IN" sz="1200" b="0" i="0" u="none" strike="noStrike" dirty="0" smtClean="0">
                          <a:solidFill>
                            <a:srgbClr val="000000"/>
                          </a:solidFill>
                          <a:effectLst/>
                          <a:latin typeface="Arial" panose="020B0604020202020204" pitchFamily="34" charset="0"/>
                          <a:cs typeface="Arial" panose="020B0604020202020204" pitchFamily="34" charset="0"/>
                        </a:rPr>
                        <a:t>(%)</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281552"/>
                  </a:ext>
                </a:extLst>
              </a:tr>
              <a:tr h="232184">
                <a:tc>
                  <a:txBody>
                    <a:bodyPr/>
                    <a:lstStyle/>
                    <a:p>
                      <a:pPr algn="l" rtl="0" fontAlgn="ctr"/>
                      <a:r>
                        <a:rPr lang="en-IN" sz="1200" b="0" i="0" u="none" strike="noStrike">
                          <a:solidFill>
                            <a:srgbClr val="000000"/>
                          </a:solidFill>
                          <a:effectLst/>
                          <a:latin typeface="Arial" panose="020B0604020202020204" pitchFamily="34" charset="0"/>
                          <a:cs typeface="Arial" panose="020B0604020202020204" pitchFamily="34" charset="0"/>
                        </a:rPr>
                        <a:t>P/E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70579"/>
                  </a:ext>
                </a:extLst>
              </a:tr>
            </a:tbl>
          </a:graphicData>
        </a:graphic>
      </p:graphicFrame>
    </p:spTree>
    <p:extLst>
      <p:ext uri="{BB962C8B-B14F-4D97-AF65-F5344CB8AC3E}">
        <p14:creationId xmlns:p14="http://schemas.microsoft.com/office/powerpoint/2010/main" val="2137721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660900" y="354733"/>
            <a:ext cx="51608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i="0" u="none" strike="noStrike" kern="1200" cap="none" spc="0" normalizeH="0" baseline="0" noProof="0" dirty="0">
                <a:ln>
                  <a:noFill/>
                </a:ln>
                <a:solidFill>
                  <a:prstClr val="black">
                    <a:lumMod val="85000"/>
                    <a:lumOff val="15000"/>
                  </a:prstClr>
                </a:solidFill>
                <a:effectLst/>
                <a:uLnTx/>
                <a:uFillTx/>
                <a:ea typeface="+mn-ea"/>
                <a:cs typeface="+mn-cs"/>
              </a:rPr>
              <a:t>Sun TV  Network Ltd.  </a:t>
            </a:r>
            <a:endParaRPr kumimoji="0" lang="en-US" sz="3600" i="0" u="none" strike="noStrike" kern="1200" cap="none" spc="0" normalizeH="0" baseline="0" noProof="0" dirty="0">
              <a:ln>
                <a:noFill/>
              </a:ln>
              <a:solidFill>
                <a:prstClr val="black">
                  <a:lumMod val="85000"/>
                  <a:lumOff val="15000"/>
                </a:prst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i="0" u="none" strike="noStrike" kern="1200" cap="none" spc="0" normalizeH="0" baseline="0" noProof="0" dirty="0" smtClean="0">
                <a:ln>
                  <a:noFill/>
                </a:ln>
                <a:solidFill>
                  <a:prstClr val="black">
                    <a:lumMod val="85000"/>
                    <a:lumOff val="15000"/>
                  </a:prstClr>
                </a:solidFill>
                <a:effectLst/>
                <a:uLnTx/>
                <a:uFillTx/>
                <a:ea typeface="+mn-ea"/>
                <a:cs typeface="+mn-cs"/>
              </a:rPr>
              <a:t> </a:t>
            </a:r>
            <a:endParaRPr kumimoji="0" lang="en-US" sz="3600" i="0" u="none" strike="noStrike" kern="1200" cap="none" spc="0" normalizeH="0" baseline="0" noProof="0" dirty="0">
              <a:ln>
                <a:noFill/>
              </a:ln>
              <a:solidFill>
                <a:prstClr val="black">
                  <a:lumMod val="85000"/>
                  <a:lumOff val="15000"/>
                </a:prstClr>
              </a:solidFill>
              <a:effectLst/>
              <a:uLnTx/>
              <a:uFillTx/>
              <a:ea typeface="+mn-ea"/>
              <a:cs typeface="+mn-cs"/>
            </a:endParaRPr>
          </a:p>
        </p:txBody>
      </p:sp>
      <p:sp>
        <p:nvSpPr>
          <p:cNvPr id="11" name="TextBox 10"/>
          <p:cNvSpPr txBox="1"/>
          <p:nvPr/>
        </p:nvSpPr>
        <p:spPr>
          <a:xfrm>
            <a:off x="4865296" y="954897"/>
            <a:ext cx="36332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D3791F"/>
                </a:solidFill>
                <a:effectLst/>
                <a:uLnTx/>
                <a:uFillTx/>
                <a:ea typeface="+mn-ea"/>
                <a:cs typeface="+mn-cs"/>
              </a:rPr>
              <a:t> </a:t>
            </a:r>
            <a:r>
              <a:rPr kumimoji="0" lang="en-US" sz="1400" i="0" u="none" strike="noStrike" kern="1200" cap="none" spc="0" normalizeH="0" baseline="0" noProof="0" dirty="0">
                <a:ln>
                  <a:noFill/>
                </a:ln>
                <a:solidFill>
                  <a:prstClr val="black"/>
                </a:solidFill>
                <a:effectLst/>
                <a:uLnTx/>
                <a:uFillTx/>
                <a:ea typeface="+mn-ea"/>
                <a:cs typeface="+mn-cs"/>
              </a:rPr>
              <a:t>CMP INR 590 | Target INR 675 (15x FY23E EPS)</a:t>
            </a:r>
          </a:p>
        </p:txBody>
      </p:sp>
      <p:sp>
        <p:nvSpPr>
          <p:cNvPr id="12" name="TextBox 11"/>
          <p:cNvSpPr txBox="1"/>
          <p:nvPr/>
        </p:nvSpPr>
        <p:spPr>
          <a:xfrm>
            <a:off x="355600" y="1909795"/>
            <a:ext cx="11480800" cy="2662267"/>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Sun TV Network (Sun TV) is a leading regional broadcaster in India, which owns and operates a bouquet of 32 TV channels prominently across southern market (Tamil, Telugu, Kannada , Malayalam) and Bengali language and also an OTT app </a:t>
            </a:r>
            <a:r>
              <a:rPr kumimoji="0" lang="en-US" sz="1300" b="1" i="0" u="none" strike="noStrike" kern="1200" cap="none" spc="0" normalizeH="0" baseline="0" noProof="0" dirty="0" err="1">
                <a:ln>
                  <a:noFill/>
                </a:ln>
                <a:solidFill>
                  <a:prstClr val="black">
                    <a:lumMod val="85000"/>
                    <a:lumOff val="15000"/>
                  </a:prstClr>
                </a:solidFill>
                <a:effectLst/>
                <a:uLnTx/>
                <a:uFillTx/>
                <a:latin typeface="Abadi" panose="020B0604020104020204" pitchFamily="34" charset="0"/>
                <a:ea typeface="+mn-ea"/>
                <a:cs typeface="+mn-cs"/>
              </a:rPr>
              <a:t>SunNXT</a:t>
            </a:r>
            <a:r>
              <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a:t>
            </a: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endParaRPr>
          </a:p>
          <a:p>
            <a:pPr marL="171450" marR="0" lvl="0" indent="-171450" algn="just" defTabSz="914400" rtl="0" eaLnBrk="1" fontAlgn="auto" latinLnBrk="0" hangingPunct="1">
              <a:lnSpc>
                <a:spcPct val="100000"/>
              </a:lnSpc>
              <a:spcBef>
                <a:spcPts val="0"/>
              </a:spcBef>
              <a:spcAft>
                <a:spcPts val="300"/>
              </a:spcAft>
              <a:buClr>
                <a:srgbClr val="00B050"/>
              </a:buClr>
              <a:buSzPct val="110000"/>
              <a:buFont typeface="Wingdings" panose="05000000000000000000" pitchFamily="2" charset="2"/>
              <a:buChar char="§"/>
              <a:tabLst/>
              <a:defRPr/>
            </a:pPr>
            <a:r>
              <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Growth in Ad revenue: </a:t>
            </a:r>
            <a:r>
              <a:rPr kumimoji="0" lang="en-US" sz="1300" b="0"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We expect higher presence of local/retail  ad will push revenue growth. Furthermore, continued market share improvement in Tamil and planned big ticket launches in Telugu and Malayalam will be key for advertisement recovery traction ahead.</a:t>
            </a:r>
          </a:p>
          <a:p>
            <a:pPr marL="171450" marR="0" lvl="0" indent="-171450" algn="just" defTabSz="914400" rtl="0" eaLnBrk="1" fontAlgn="auto" latinLnBrk="0" hangingPunct="1">
              <a:lnSpc>
                <a:spcPct val="100000"/>
              </a:lnSpc>
              <a:spcBef>
                <a:spcPts val="0"/>
              </a:spcBef>
              <a:spcAft>
                <a:spcPts val="300"/>
              </a:spcAft>
              <a:buClr>
                <a:srgbClr val="00B050"/>
              </a:buClr>
              <a:buSzPct val="110000"/>
              <a:buFont typeface="Wingdings" panose="05000000000000000000" pitchFamily="2" charset="2"/>
              <a:buChar char="§"/>
              <a:tabLst/>
              <a:defRPr/>
            </a:pPr>
            <a:r>
              <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Sun </a:t>
            </a:r>
            <a:r>
              <a:rPr kumimoji="0" lang="en-US" sz="1300" b="1" i="0" u="none" strike="noStrike" kern="1200" cap="none" spc="0" normalizeH="0" baseline="0" noProof="0" dirty="0" err="1">
                <a:ln>
                  <a:noFill/>
                </a:ln>
                <a:solidFill>
                  <a:prstClr val="black">
                    <a:lumMod val="85000"/>
                    <a:lumOff val="15000"/>
                  </a:prstClr>
                </a:solidFill>
                <a:effectLst/>
                <a:uLnTx/>
                <a:uFillTx/>
                <a:latin typeface="Abadi" panose="020B0604020104020204" pitchFamily="34" charset="0"/>
                <a:ea typeface="+mn-ea"/>
                <a:cs typeface="+mn-cs"/>
              </a:rPr>
              <a:t>Nxt</a:t>
            </a:r>
            <a:r>
              <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  </a:t>
            </a:r>
            <a:r>
              <a:rPr kumimoji="0" lang="en-US" sz="1300" b="0"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It has 2.35 cr subscribers, majority of which are from tie-ups with telecom players. On a medium to long term, the company aims to get ~1.1 cr paying direct paying sub base (~25% of Tamil households). The company is currently focusing  on movie production as well as  OTT  originals  as  situation  turns to normalcy</a:t>
            </a:r>
            <a:r>
              <a:rPr kumimoji="0" lang="en-US" sz="1300" b="0" i="0" u="none" strike="noStrike" kern="1200" cap="none" spc="0" normalizeH="0" baseline="0" noProof="0" dirty="0" smtClean="0">
                <a:ln>
                  <a:noFill/>
                </a:ln>
                <a:solidFill>
                  <a:prstClr val="black">
                    <a:lumMod val="85000"/>
                    <a:lumOff val="15000"/>
                  </a:prstClr>
                </a:solidFill>
                <a:effectLst/>
                <a:uLnTx/>
                <a:uFillTx/>
                <a:latin typeface="Abadi" panose="020B0604020104020204" pitchFamily="34" charset="0"/>
                <a:ea typeface="+mn-ea"/>
                <a:cs typeface="+mn-cs"/>
              </a:rPr>
              <a:t>.</a:t>
            </a:r>
          </a:p>
          <a:p>
            <a:pPr marL="171450" marR="0" lvl="0" indent="-171450" algn="just" defTabSz="914400" rtl="0" eaLnBrk="1" fontAlgn="auto" latinLnBrk="0" hangingPunct="1">
              <a:lnSpc>
                <a:spcPct val="100000"/>
              </a:lnSpc>
              <a:spcBef>
                <a:spcPts val="0"/>
              </a:spcBef>
              <a:spcAft>
                <a:spcPts val="300"/>
              </a:spcAft>
              <a:buClr>
                <a:srgbClr val="00B050"/>
              </a:buClr>
              <a:buSzPct val="110000"/>
              <a:buFont typeface="Wingdings" panose="05000000000000000000" pitchFamily="2" charset="2"/>
              <a:buChar char="§"/>
              <a:tabLst/>
              <a:defRPr/>
            </a:pPr>
            <a:endParaRPr kumimoji="0" lang="en-US" sz="1300" b="0"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endParaRPr>
          </a:p>
          <a:p>
            <a:pPr marL="0" marR="0" lvl="0" indent="0" algn="just" defTabSz="914400" rtl="0" eaLnBrk="1" fontAlgn="auto" latinLnBrk="0" hangingPunct="1">
              <a:lnSpc>
                <a:spcPts val="1500"/>
              </a:lnSpc>
              <a:spcBef>
                <a:spcPts val="0"/>
              </a:spcBef>
              <a:spcAft>
                <a:spcPts val="300"/>
              </a:spcAft>
              <a:buClr>
                <a:srgbClr val="008000"/>
              </a:buClr>
              <a:buSzPct val="100000"/>
              <a:buFontTx/>
              <a:buNone/>
              <a:tabLst/>
              <a:defRPr/>
            </a:pPr>
            <a:r>
              <a:rPr kumimoji="0" lang="en-IN" sz="13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Valuation and Outlook: </a:t>
            </a:r>
            <a:r>
              <a:rPr kumimoji="0" lang="en-US"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We value the stock at P/E of 15(x) to its FY23E EPS of ₹45 to arrive at a target price of ₹675. Company has strong balance sheet with cash and cash equivalent of approx.₹3,484 cr. Recent purchase of 2 new IPL teams by BCCI will help in value unlocking going ahead, also in Tamil Nadu region. There are 30 lakhs subscribers connected to local cable operator, Sun TV will benefit from their shifting. </a:t>
            </a:r>
            <a:endParaRPr kumimoji="0" lang="en-US" sz="1300" b="0"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endParaRPr>
          </a:p>
        </p:txBody>
      </p:sp>
      <p:graphicFrame>
        <p:nvGraphicFramePr>
          <p:cNvPr id="13" name="Table 12"/>
          <p:cNvGraphicFramePr>
            <a:graphicFrameLocks noGrp="1"/>
          </p:cNvGraphicFramePr>
          <p:nvPr>
            <p:extLst/>
          </p:nvPr>
        </p:nvGraphicFramePr>
        <p:xfrm>
          <a:off x="533400" y="4737103"/>
          <a:ext cx="11203675" cy="1892300"/>
        </p:xfrm>
        <a:graphic>
          <a:graphicData uri="http://schemas.openxmlformats.org/drawingml/2006/table">
            <a:tbl>
              <a:tblPr firstRow="1" bandRow="1"/>
              <a:tblGrid>
                <a:gridCol w="3364133">
                  <a:extLst>
                    <a:ext uri="{9D8B030D-6E8A-4147-A177-3AD203B41FA5}">
                      <a16:colId xmlns:a16="http://schemas.microsoft.com/office/drawing/2014/main" val="2051690491"/>
                    </a:ext>
                  </a:extLst>
                </a:gridCol>
                <a:gridCol w="1980089">
                  <a:extLst>
                    <a:ext uri="{9D8B030D-6E8A-4147-A177-3AD203B41FA5}">
                      <a16:colId xmlns:a16="http://schemas.microsoft.com/office/drawing/2014/main" val="3030344519"/>
                    </a:ext>
                  </a:extLst>
                </a:gridCol>
                <a:gridCol w="1980089">
                  <a:extLst>
                    <a:ext uri="{9D8B030D-6E8A-4147-A177-3AD203B41FA5}">
                      <a16:colId xmlns:a16="http://schemas.microsoft.com/office/drawing/2014/main" val="3681117795"/>
                    </a:ext>
                  </a:extLst>
                </a:gridCol>
                <a:gridCol w="1939682">
                  <a:extLst>
                    <a:ext uri="{9D8B030D-6E8A-4147-A177-3AD203B41FA5}">
                      <a16:colId xmlns:a16="http://schemas.microsoft.com/office/drawing/2014/main" val="4107045096"/>
                    </a:ext>
                  </a:extLst>
                </a:gridCol>
                <a:gridCol w="1939682">
                  <a:extLst>
                    <a:ext uri="{9D8B030D-6E8A-4147-A177-3AD203B41FA5}">
                      <a16:colId xmlns:a16="http://schemas.microsoft.com/office/drawing/2014/main" val="1653498266"/>
                    </a:ext>
                  </a:extLst>
                </a:gridCol>
              </a:tblGrid>
              <a:tr h="232184">
                <a:tc>
                  <a:txBody>
                    <a:bodyPr/>
                    <a:lstStyle/>
                    <a:p>
                      <a:pPr algn="l" rtl="0" fontAlgn="ctr"/>
                      <a:r>
                        <a:rPr lang="en-IN" sz="1200" b="1" i="0" u="none" strike="noStrike" dirty="0">
                          <a:solidFill>
                            <a:srgbClr val="FFFFFF"/>
                          </a:solidFill>
                          <a:effectLst/>
                          <a:latin typeface="Abadi" panose="020B0604020104020204"/>
                        </a:rPr>
                        <a:t>₹ in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dirty="0">
                          <a:solidFill>
                            <a:srgbClr val="FFFFFF"/>
                          </a:solidFill>
                          <a:effectLst/>
                          <a:latin typeface="Abadi" panose="020B0604020104020204"/>
                        </a:rPr>
                        <a:t>FY20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badi" panose="020B0604020104020204"/>
                        </a:rPr>
                        <a:t>FY21</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badi" panose="020B0604020104020204"/>
                        </a:rPr>
                        <a:t>FY22E</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badi" panose="020B0604020104020204"/>
                        </a:rPr>
                        <a:t>FY23E</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616484"/>
                  </a:ext>
                </a:extLst>
              </a:tr>
              <a:tr h="232184">
                <a:tc>
                  <a:txBody>
                    <a:bodyPr/>
                    <a:lstStyle/>
                    <a:p>
                      <a:pPr algn="l" rtl="0" fontAlgn="ctr"/>
                      <a:r>
                        <a:rPr lang="en-IN" sz="1200" b="0" i="0" u="none" strike="noStrike" dirty="0">
                          <a:solidFill>
                            <a:srgbClr val="000000"/>
                          </a:solidFill>
                          <a:effectLst/>
                          <a:latin typeface="Abadi" panose="020B0604020104020204"/>
                        </a:rPr>
                        <a:t>Net Sales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        3,520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3,177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3,695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4,120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849722"/>
                  </a:ext>
                </a:extLst>
              </a:tr>
              <a:tr h="232184">
                <a:tc>
                  <a:txBody>
                    <a:bodyPr/>
                    <a:lstStyle/>
                    <a:p>
                      <a:pPr algn="l" rtl="0" fontAlgn="ctr"/>
                      <a:r>
                        <a:rPr lang="en-IN" sz="1200" b="0" i="0" u="none" strike="noStrike" dirty="0">
                          <a:solidFill>
                            <a:srgbClr val="000000"/>
                          </a:solidFill>
                          <a:effectLst/>
                          <a:latin typeface="Abadi" panose="020B0604020104020204"/>
                        </a:rPr>
                        <a:t>EBITDA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        2,276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2,071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1,900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2,010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165107"/>
                  </a:ext>
                </a:extLst>
              </a:tr>
              <a:tr h="232184">
                <a:tc>
                  <a:txBody>
                    <a:bodyPr/>
                    <a:lstStyle/>
                    <a:p>
                      <a:pPr algn="l" rtl="0" fontAlgn="ctr"/>
                      <a:r>
                        <a:rPr lang="en-IN" sz="1200" b="0" i="0" u="none" strike="noStrike" dirty="0">
                          <a:solidFill>
                            <a:srgbClr val="000000"/>
                          </a:solidFill>
                          <a:effectLst/>
                          <a:latin typeface="Abadi" panose="020B0604020104020204"/>
                        </a:rPr>
                        <a:t>PAT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1,385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        1,525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1,597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1,760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945873"/>
                  </a:ext>
                </a:extLst>
              </a:tr>
              <a:tr h="232184">
                <a:tc>
                  <a:txBody>
                    <a:bodyPr/>
                    <a:lstStyle/>
                    <a:p>
                      <a:pPr algn="l" rtl="0" fontAlgn="ctr"/>
                      <a:r>
                        <a:rPr lang="en-IN" sz="1200" b="0" i="0" u="none" strike="noStrike" dirty="0" smtClean="0">
                          <a:solidFill>
                            <a:srgbClr val="000000"/>
                          </a:solidFill>
                          <a:effectLst/>
                          <a:latin typeface="Abadi" panose="020B0604020104020204"/>
                        </a:rPr>
                        <a:t>EPS (₹)</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38.7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139111"/>
                  </a:ext>
                </a:extLst>
              </a:tr>
              <a:tr h="267012">
                <a:tc>
                  <a:txBody>
                    <a:bodyPr/>
                    <a:lstStyle/>
                    <a:p>
                      <a:pPr algn="l" rtl="0" fontAlgn="ctr"/>
                      <a:r>
                        <a:rPr lang="en-IN" sz="1200" b="0" i="0" u="none" strike="noStrike" dirty="0">
                          <a:solidFill>
                            <a:srgbClr val="000000"/>
                          </a:solidFill>
                          <a:effectLst/>
                          <a:latin typeface="Abadi" panose="020B0604020104020204"/>
                        </a:rPr>
                        <a:t>EBITDA Margin </a:t>
                      </a:r>
                      <a:r>
                        <a:rPr lang="en-IN" sz="1200" b="0" i="0" u="none" strike="noStrike" dirty="0" smtClean="0">
                          <a:solidFill>
                            <a:srgbClr val="000000"/>
                          </a:solidFill>
                          <a:effectLst/>
                          <a:latin typeface="Abadi" panose="020B0604020104020204"/>
                        </a:rPr>
                        <a:t>(%)</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72.1%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74.9%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657863"/>
                  </a:ext>
                </a:extLst>
              </a:tr>
              <a:tr h="232184">
                <a:tc>
                  <a:txBody>
                    <a:bodyPr/>
                    <a:lstStyle/>
                    <a:p>
                      <a:pPr algn="l" rtl="0" fontAlgn="ctr"/>
                      <a:r>
                        <a:rPr lang="en-IN" sz="1200" b="0" i="0" u="none" strike="noStrike" dirty="0" smtClean="0">
                          <a:solidFill>
                            <a:srgbClr val="000000"/>
                          </a:solidFill>
                          <a:effectLst/>
                          <a:latin typeface="Abadi" panose="020B0604020104020204"/>
                        </a:rPr>
                        <a:t>ROCE</a:t>
                      </a:r>
                      <a:r>
                        <a:rPr lang="en-IN" sz="1200" b="0" i="0" u="none" strike="noStrike" baseline="0" dirty="0" smtClean="0">
                          <a:solidFill>
                            <a:srgbClr val="000000"/>
                          </a:solidFill>
                          <a:effectLst/>
                          <a:latin typeface="Abadi" panose="020B0604020104020204"/>
                        </a:rPr>
                        <a:t> </a:t>
                      </a:r>
                      <a:r>
                        <a:rPr lang="en-IN" sz="1200" b="0" i="0" u="none" strike="noStrike" dirty="0" smtClean="0">
                          <a:solidFill>
                            <a:srgbClr val="000000"/>
                          </a:solidFill>
                          <a:effectLst/>
                          <a:latin typeface="Abadi" panose="020B0604020104020204"/>
                        </a:rPr>
                        <a:t>(%)</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281552"/>
                  </a:ext>
                </a:extLst>
              </a:tr>
              <a:tr h="232184">
                <a:tc>
                  <a:txBody>
                    <a:bodyPr/>
                    <a:lstStyle/>
                    <a:p>
                      <a:pPr algn="l" rtl="0" fontAlgn="ctr"/>
                      <a:r>
                        <a:rPr lang="en-IN" sz="1200" b="0" i="0" u="none" strike="noStrike" dirty="0">
                          <a:solidFill>
                            <a:srgbClr val="000000"/>
                          </a:solidFill>
                          <a:effectLst/>
                          <a:latin typeface="Abadi" panose="020B0604020104020204"/>
                        </a:rPr>
                        <a:t>P/E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16.8</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15.2</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14.4</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13.1</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70579"/>
                  </a:ext>
                </a:extLst>
              </a:tr>
            </a:tbl>
          </a:graphicData>
        </a:graphic>
      </p:graphicFrame>
    </p:spTree>
    <p:extLst>
      <p:ext uri="{BB962C8B-B14F-4D97-AF65-F5344CB8AC3E}">
        <p14:creationId xmlns:p14="http://schemas.microsoft.com/office/powerpoint/2010/main" val="348522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603171" y="404046"/>
            <a:ext cx="4114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black">
                    <a:lumMod val="85000"/>
                    <a:lumOff val="15000"/>
                  </a:prstClr>
                </a:solidFill>
                <a:effectLst/>
                <a:uLnTx/>
                <a:uFillTx/>
                <a:ea typeface="+mn-ea"/>
                <a:cs typeface="+mn-cs"/>
              </a:rPr>
              <a:t>Infosys Ltd</a:t>
            </a:r>
          </a:p>
        </p:txBody>
      </p:sp>
      <p:sp>
        <p:nvSpPr>
          <p:cNvPr id="11" name="TextBox 10"/>
          <p:cNvSpPr txBox="1"/>
          <p:nvPr/>
        </p:nvSpPr>
        <p:spPr>
          <a:xfrm>
            <a:off x="4865631" y="1035427"/>
            <a:ext cx="3589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ea typeface="+mn-ea"/>
                <a:cs typeface="+mn-cs"/>
              </a:rPr>
              <a:t> </a:t>
            </a:r>
            <a:r>
              <a:rPr kumimoji="0" lang="en-US" sz="1400" i="0" u="none" strike="noStrike" kern="1200" cap="none" spc="0" normalizeH="0" baseline="0" noProof="0" dirty="0">
                <a:ln>
                  <a:noFill/>
                </a:ln>
                <a:solidFill>
                  <a:prstClr val="black"/>
                </a:solidFill>
                <a:effectLst/>
                <a:uLnTx/>
                <a:uFillTx/>
                <a:ea typeface="+mn-ea"/>
                <a:cs typeface="+mn-cs"/>
              </a:rPr>
              <a:t>CMP ₹1,700|  Target ₹1,932 (27.3x FY24E EPS)</a:t>
            </a:r>
            <a:endParaRPr kumimoji="0" lang="en-US" sz="1600" i="0" u="none" strike="noStrike" kern="1200" cap="none" spc="0" normalizeH="0" baseline="0" noProof="0" dirty="0">
              <a:ln>
                <a:noFill/>
              </a:ln>
              <a:solidFill>
                <a:prstClr val="black"/>
              </a:solidFill>
              <a:effectLst/>
              <a:uLnTx/>
              <a:uFillTx/>
              <a:ea typeface="+mn-ea"/>
              <a:cs typeface="+mn-cs"/>
            </a:endParaRPr>
          </a:p>
        </p:txBody>
      </p:sp>
      <p:sp>
        <p:nvSpPr>
          <p:cNvPr id="12" name="TextBox 11"/>
          <p:cNvSpPr txBox="1"/>
          <p:nvPr/>
        </p:nvSpPr>
        <p:spPr>
          <a:xfrm>
            <a:off x="355600" y="1658764"/>
            <a:ext cx="11480800" cy="2577629"/>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Infosys is a leading provider of consulting, technology, outsourcing and next-generation digital services, with clients in more than 50 countries. The company creates and execute strategies for their digital transformation</a:t>
            </a:r>
            <a:r>
              <a:rPr kumimoji="0" lang="en-US" sz="13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 believe that Infosys is well-positioned for the principal competitive factors in business. With almost four decades of experience in managing the systems and workings of global enterprises, Infosys is uniquely positioned to help them steer through their digital transformation with Digital Navigation Framework. Infosys offers end-to-end service offering capabilities in consulting, software application development, integration, maintenance, validation, enterprise system implementation, product engineering, infrastructure management and business process management.</a:t>
            </a: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company has upgraded the guidance for revenue growth from 14-16% to 16.5-17.5% for FY22, based on performance in Q2 and deal pipeline. EBIT Margin guidance remains at 22-24% for FY22.</a:t>
            </a:r>
          </a:p>
          <a:p>
            <a:pPr marL="0" marR="0" lvl="0" indent="0" algn="just" defTabSz="914400" rtl="0" eaLnBrk="1" fontAlgn="auto" latinLnBrk="0" hangingPunct="1">
              <a:lnSpc>
                <a:spcPts val="1500"/>
              </a:lnSpc>
              <a:spcBef>
                <a:spcPts val="0"/>
              </a:spcBef>
              <a:spcAft>
                <a:spcPts val="300"/>
              </a:spcAft>
              <a:buClr>
                <a:srgbClr val="008000"/>
              </a:buClr>
              <a:buSzPct val="100000"/>
              <a:buFontTx/>
              <a:buNone/>
              <a:tabLst/>
              <a:defRPr/>
            </a:pPr>
            <a:r>
              <a:rPr kumimoji="0" lang="en-IN" sz="13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Valuations and Outlook: </a:t>
            </a:r>
            <a:r>
              <a:rPr kumimoji="0" lang="en-IN" sz="13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W</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 believe Infosys’s better than expected growth and guidance on a higher side should be very positive in the near term. The company has increased the guidance for 45,000 fresher hiring, indicating a huge tech demand cycle, which is positive for the company medium term. We value Infosys at P/E of 27.3x to its FY24E EPS of ₹71, which yields a Target Price of ₹1,932 per share. We have Accumulate rating on the stock. </a:t>
            </a:r>
            <a:endParaRPr kumimoji="0" lang="en-US" sz="13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9182354"/>
              </p:ext>
            </p:extLst>
          </p:nvPr>
        </p:nvGraphicFramePr>
        <p:xfrm>
          <a:off x="641446" y="4359371"/>
          <a:ext cx="10959150" cy="2128419"/>
        </p:xfrm>
        <a:graphic>
          <a:graphicData uri="http://schemas.openxmlformats.org/drawingml/2006/table">
            <a:tbl>
              <a:tblPr firstRow="1" bandRow="1"/>
              <a:tblGrid>
                <a:gridCol w="2542524">
                  <a:extLst>
                    <a:ext uri="{9D8B030D-6E8A-4147-A177-3AD203B41FA5}">
                      <a16:colId xmlns:a16="http://schemas.microsoft.com/office/drawing/2014/main" val="1583508941"/>
                    </a:ext>
                  </a:extLst>
                </a:gridCol>
                <a:gridCol w="1402771">
                  <a:extLst>
                    <a:ext uri="{9D8B030D-6E8A-4147-A177-3AD203B41FA5}">
                      <a16:colId xmlns:a16="http://schemas.microsoft.com/office/drawing/2014/main" val="583402456"/>
                    </a:ext>
                  </a:extLst>
                </a:gridCol>
                <a:gridCol w="1402771">
                  <a:extLst>
                    <a:ext uri="{9D8B030D-6E8A-4147-A177-3AD203B41FA5}">
                      <a16:colId xmlns:a16="http://schemas.microsoft.com/office/drawing/2014/main" val="1419830487"/>
                    </a:ext>
                  </a:extLst>
                </a:gridCol>
                <a:gridCol w="1402771">
                  <a:extLst>
                    <a:ext uri="{9D8B030D-6E8A-4147-A177-3AD203B41FA5}">
                      <a16:colId xmlns:a16="http://schemas.microsoft.com/office/drawing/2014/main" val="771974407"/>
                    </a:ext>
                  </a:extLst>
                </a:gridCol>
                <a:gridCol w="1402771">
                  <a:extLst>
                    <a:ext uri="{9D8B030D-6E8A-4147-A177-3AD203B41FA5}">
                      <a16:colId xmlns:a16="http://schemas.microsoft.com/office/drawing/2014/main" val="1669392790"/>
                    </a:ext>
                  </a:extLst>
                </a:gridCol>
                <a:gridCol w="1402771">
                  <a:extLst>
                    <a:ext uri="{9D8B030D-6E8A-4147-A177-3AD203B41FA5}">
                      <a16:colId xmlns:a16="http://schemas.microsoft.com/office/drawing/2014/main" val="2898475026"/>
                    </a:ext>
                  </a:extLst>
                </a:gridCol>
                <a:gridCol w="1402771">
                  <a:extLst>
                    <a:ext uri="{9D8B030D-6E8A-4147-A177-3AD203B41FA5}">
                      <a16:colId xmlns:a16="http://schemas.microsoft.com/office/drawing/2014/main" val="4102434268"/>
                    </a:ext>
                  </a:extLst>
                </a:gridCol>
              </a:tblGrid>
              <a:tr h="236491">
                <a:tc>
                  <a:txBody>
                    <a:bodyPr/>
                    <a:lstStyle/>
                    <a:p>
                      <a:pPr algn="l" rtl="0" fontAlgn="b"/>
                      <a:r>
                        <a:rPr lang="en-IN" sz="1200" b="1" i="0" u="none" strike="noStrike">
                          <a:solidFill>
                            <a:srgbClr val="FFFFFF"/>
                          </a:solidFill>
                          <a:effectLst/>
                          <a:latin typeface="Abadi" panose="020B0604020104020204"/>
                        </a:rPr>
                        <a:t>₹ in cr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FY22E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FY23E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FY24E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908817651"/>
                  </a:ext>
                </a:extLst>
              </a:tr>
              <a:tr h="236491">
                <a:tc>
                  <a:txBody>
                    <a:bodyPr/>
                    <a:lstStyle/>
                    <a:p>
                      <a:pPr algn="l" rtl="0" fontAlgn="b"/>
                      <a:r>
                        <a:rPr lang="en-IN" sz="1200" b="0" i="0" u="none" strike="noStrike">
                          <a:solidFill>
                            <a:srgbClr val="000000"/>
                          </a:solidFill>
                          <a:effectLst/>
                          <a:latin typeface="Abadi" panose="020B0604020104020204"/>
                        </a:rPr>
                        <a:t>Revenues (US$ mn)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dirty="0">
                          <a:solidFill>
                            <a:srgbClr val="000000"/>
                          </a:solidFill>
                          <a:effectLst/>
                          <a:latin typeface="Abadi" panose="020B0604020104020204"/>
                        </a:rPr>
                        <a:t>11,799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12,780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13,561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15,899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18,292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20,776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227907"/>
                  </a:ext>
                </a:extLst>
              </a:tr>
              <a:tr h="236491">
                <a:tc>
                  <a:txBody>
                    <a:bodyPr/>
                    <a:lstStyle/>
                    <a:p>
                      <a:pPr algn="l" rtl="0" fontAlgn="b"/>
                      <a:r>
                        <a:rPr lang="en-IN" sz="1200" b="0" i="0" u="none" strike="noStrike">
                          <a:solidFill>
                            <a:srgbClr val="000000"/>
                          </a:solidFill>
                          <a:effectLst/>
                          <a:latin typeface="Abadi" panose="020B0604020104020204"/>
                        </a:rPr>
                        <a:t>Net Revenue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82,675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90,791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dirty="0">
                          <a:solidFill>
                            <a:srgbClr val="000000"/>
                          </a:solidFill>
                          <a:effectLst/>
                          <a:latin typeface="Abadi" panose="020B0604020104020204"/>
                        </a:rPr>
                        <a:t>1,00,472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1,17,538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1,34,453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1,52,887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348451"/>
                  </a:ext>
                </a:extLst>
              </a:tr>
              <a:tr h="236491">
                <a:tc>
                  <a:txBody>
                    <a:bodyPr/>
                    <a:lstStyle/>
                    <a:p>
                      <a:pPr algn="l" rtl="0" fontAlgn="b"/>
                      <a:r>
                        <a:rPr lang="en-IN" sz="1200" b="0" i="0" u="none" strike="noStrike" dirty="0">
                          <a:solidFill>
                            <a:srgbClr val="000000"/>
                          </a:solidFill>
                          <a:effectLst/>
                          <a:latin typeface="Abadi" panose="020B0604020104020204"/>
                        </a:rPr>
                        <a:t>EBIT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dirty="0">
                          <a:solidFill>
                            <a:srgbClr val="000000"/>
                          </a:solidFill>
                          <a:effectLst/>
                          <a:latin typeface="Abadi" panose="020B0604020104020204"/>
                        </a:rPr>
                        <a:t>16,869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dirty="0">
                          <a:solidFill>
                            <a:srgbClr val="000000"/>
                          </a:solidFill>
                          <a:effectLst/>
                          <a:latin typeface="Abadi" panose="020B0604020104020204"/>
                        </a:rPr>
                        <a:t>16,481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21,355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26,328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30,252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dirty="0">
                          <a:solidFill>
                            <a:srgbClr val="000000"/>
                          </a:solidFill>
                          <a:effectLst/>
                          <a:latin typeface="Abadi" panose="020B0604020104020204"/>
                        </a:rPr>
                        <a:t>34,400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911903"/>
                  </a:ext>
                </a:extLst>
              </a:tr>
              <a:tr h="236491">
                <a:tc>
                  <a:txBody>
                    <a:bodyPr/>
                    <a:lstStyle/>
                    <a:p>
                      <a:pPr algn="l" rtl="0" fontAlgn="b"/>
                      <a:r>
                        <a:rPr lang="en-IN" sz="1200" b="0" i="0" u="none" strike="noStrike" dirty="0">
                          <a:solidFill>
                            <a:srgbClr val="000000"/>
                          </a:solidFill>
                          <a:effectLst/>
                          <a:latin typeface="Abadi" panose="020B0604020104020204"/>
                        </a:rPr>
                        <a:t>EBIT Margin(%)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20.4%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18.2%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21.3%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22.4%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22.5%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22.5%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137956"/>
                  </a:ext>
                </a:extLst>
              </a:tr>
              <a:tr h="236491">
                <a:tc>
                  <a:txBody>
                    <a:bodyPr/>
                    <a:lstStyle/>
                    <a:p>
                      <a:pPr algn="l" rtl="0" fontAlgn="b"/>
                      <a:r>
                        <a:rPr lang="en-IN" sz="1200" b="0" i="0" u="none" strike="noStrike">
                          <a:solidFill>
                            <a:srgbClr val="000000"/>
                          </a:solidFill>
                          <a:effectLst/>
                          <a:latin typeface="Abadi" panose="020B0604020104020204"/>
                        </a:rPr>
                        <a:t>Net Profit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15,404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16,594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19,351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23,289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dirty="0">
                          <a:solidFill>
                            <a:srgbClr val="000000"/>
                          </a:solidFill>
                          <a:effectLst/>
                          <a:latin typeface="Abadi" panose="020B0604020104020204"/>
                        </a:rPr>
                        <a:t>26,168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29,783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54405"/>
                  </a:ext>
                </a:extLst>
              </a:tr>
              <a:tr h="236491">
                <a:tc>
                  <a:txBody>
                    <a:bodyPr/>
                    <a:lstStyle/>
                    <a:p>
                      <a:pPr algn="l" rtl="0" fontAlgn="b"/>
                      <a:r>
                        <a:rPr lang="en-IN" sz="1200" b="0" i="0" u="none" strike="noStrike">
                          <a:solidFill>
                            <a:srgbClr val="000000"/>
                          </a:solidFill>
                          <a:effectLst/>
                          <a:latin typeface="Abadi" panose="020B0604020104020204"/>
                        </a:rPr>
                        <a:t>EPS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35.4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38.9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46.1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55.5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62.4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103304"/>
                  </a:ext>
                </a:extLst>
              </a:tr>
              <a:tr h="236491">
                <a:tc>
                  <a:txBody>
                    <a:bodyPr/>
                    <a:lstStyle/>
                    <a:p>
                      <a:pPr algn="l" rtl="0" fontAlgn="b"/>
                      <a:r>
                        <a:rPr lang="en-IN" sz="1200" b="0" i="0" u="none" strike="noStrike">
                          <a:solidFill>
                            <a:srgbClr val="000000"/>
                          </a:solidFill>
                          <a:effectLst/>
                          <a:latin typeface="Abadi" panose="020B0604020104020204"/>
                        </a:rPr>
                        <a:t>P/E (x)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44.6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40.5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36.7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dirty="0" smtClean="0">
                          <a:solidFill>
                            <a:srgbClr val="000000"/>
                          </a:solidFill>
                          <a:effectLst/>
                          <a:latin typeface="Abadi" panose="020B0604020104020204"/>
                        </a:rPr>
                        <a:t>30.7</a:t>
                      </a:r>
                      <a:endParaRPr lang="en-IN" sz="1200" b="0" i="0" u="none" strike="noStrike" dirty="0">
                        <a:solidFill>
                          <a:srgbClr val="000000"/>
                        </a:solidFill>
                        <a:effectLst/>
                        <a:latin typeface="Abadi" panose="020B0604020104020204"/>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dirty="0" smtClean="0">
                          <a:solidFill>
                            <a:srgbClr val="000000"/>
                          </a:solidFill>
                          <a:effectLst/>
                          <a:latin typeface="Abadi" panose="020B0604020104020204"/>
                        </a:rPr>
                        <a:t>27.2</a:t>
                      </a:r>
                      <a:endParaRPr lang="en-IN" sz="1200" b="0" i="0" u="none" strike="noStrike" dirty="0">
                        <a:solidFill>
                          <a:srgbClr val="000000"/>
                        </a:solidFill>
                        <a:effectLst/>
                        <a:latin typeface="Abadi" panose="020B0604020104020204"/>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dirty="0" smtClean="0">
                          <a:solidFill>
                            <a:srgbClr val="000000"/>
                          </a:solidFill>
                          <a:effectLst/>
                          <a:latin typeface="Abadi" panose="020B0604020104020204"/>
                        </a:rPr>
                        <a:t>23.9</a:t>
                      </a:r>
                      <a:endParaRPr lang="en-IN" sz="1200" b="0" i="0" u="none" strike="noStrike" dirty="0">
                        <a:solidFill>
                          <a:srgbClr val="000000"/>
                        </a:solidFill>
                        <a:effectLst/>
                        <a:latin typeface="Abadi" panose="020B0604020104020204"/>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619560"/>
                  </a:ext>
                </a:extLst>
              </a:tr>
              <a:tr h="236491">
                <a:tc>
                  <a:txBody>
                    <a:bodyPr/>
                    <a:lstStyle/>
                    <a:p>
                      <a:pPr algn="l" rtl="0" fontAlgn="b"/>
                      <a:r>
                        <a:rPr lang="en-IN" sz="1200" b="0" i="0" u="none" strike="noStrike">
                          <a:solidFill>
                            <a:srgbClr val="000000"/>
                          </a:solidFill>
                          <a:effectLst/>
                          <a:latin typeface="Abadi" panose="020B0604020104020204"/>
                        </a:rPr>
                        <a:t>ROE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23.7%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25.2%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dirty="0">
                          <a:solidFill>
                            <a:srgbClr val="000000"/>
                          </a:solidFill>
                          <a:effectLst/>
                          <a:latin typeface="Abadi" panose="020B0604020104020204"/>
                        </a:rPr>
                        <a:t>28.3%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28.3%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a:solidFill>
                            <a:srgbClr val="000000"/>
                          </a:solidFill>
                          <a:effectLst/>
                          <a:latin typeface="Abadi" panose="020B0604020104020204"/>
                        </a:rPr>
                        <a:t>26.9%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IN" sz="1200" b="0" i="0" u="none" strike="noStrike" dirty="0">
                          <a:solidFill>
                            <a:srgbClr val="000000"/>
                          </a:solidFill>
                          <a:effectLst/>
                          <a:latin typeface="Abadi" panose="020B0604020104020204"/>
                        </a:rPr>
                        <a:t>25.8%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558986"/>
                  </a:ext>
                </a:extLst>
              </a:tr>
            </a:tbl>
          </a:graphicData>
        </a:graphic>
      </p:graphicFrame>
    </p:spTree>
    <p:extLst>
      <p:ext uri="{BB962C8B-B14F-4D97-AF65-F5344CB8AC3E}">
        <p14:creationId xmlns:p14="http://schemas.microsoft.com/office/powerpoint/2010/main" val="4008132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693951" y="413062"/>
            <a:ext cx="4114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i="0" u="none" strike="noStrike" kern="1200" cap="none" spc="0" normalizeH="0" baseline="0" noProof="0" dirty="0">
                <a:ln>
                  <a:noFill/>
                </a:ln>
                <a:solidFill>
                  <a:prstClr val="black">
                    <a:lumMod val="85000"/>
                    <a:lumOff val="15000"/>
                  </a:prstClr>
                </a:solidFill>
                <a:effectLst/>
                <a:uLnTx/>
                <a:uFillTx/>
                <a:ea typeface="+mn-ea"/>
                <a:cs typeface="+mn-cs"/>
              </a:rPr>
              <a:t>Tata </a:t>
            </a:r>
            <a:r>
              <a:rPr kumimoji="0" lang="en-IN" sz="3600" i="0" u="none" strike="noStrike" kern="1200" cap="none" spc="0" normalizeH="0" baseline="0" noProof="0" dirty="0" smtClean="0">
                <a:ln>
                  <a:noFill/>
                </a:ln>
                <a:solidFill>
                  <a:prstClr val="black">
                    <a:lumMod val="85000"/>
                    <a:lumOff val="15000"/>
                  </a:prstClr>
                </a:solidFill>
                <a:effectLst/>
                <a:uLnTx/>
                <a:uFillTx/>
                <a:ea typeface="+mn-ea"/>
                <a:cs typeface="+mn-cs"/>
              </a:rPr>
              <a:t>Motors </a:t>
            </a:r>
            <a:r>
              <a:rPr kumimoji="0" lang="en-IN" sz="3600" i="0" u="none" strike="noStrike" kern="1200" cap="none" spc="0" normalizeH="0" baseline="0" noProof="0" dirty="0">
                <a:ln>
                  <a:noFill/>
                </a:ln>
                <a:solidFill>
                  <a:prstClr val="black">
                    <a:lumMod val="85000"/>
                    <a:lumOff val="15000"/>
                  </a:prstClr>
                </a:solidFill>
                <a:effectLst/>
                <a:uLnTx/>
                <a:uFillTx/>
                <a:ea typeface="+mn-ea"/>
                <a:cs typeface="+mn-cs"/>
              </a:rPr>
              <a:t>DVR</a:t>
            </a:r>
            <a:endParaRPr kumimoji="0" lang="en-US" sz="3600" i="0" u="none" strike="noStrike" kern="1200" cap="none" spc="0" normalizeH="0" baseline="0" noProof="0" dirty="0">
              <a:ln>
                <a:noFill/>
              </a:ln>
              <a:solidFill>
                <a:prstClr val="black">
                  <a:lumMod val="85000"/>
                  <a:lumOff val="15000"/>
                </a:prstClr>
              </a:solidFill>
              <a:effectLst/>
              <a:uLnTx/>
              <a:uFillTx/>
              <a:ea typeface="+mn-ea"/>
              <a:cs typeface="+mn-cs"/>
            </a:endParaRPr>
          </a:p>
        </p:txBody>
      </p:sp>
      <p:sp>
        <p:nvSpPr>
          <p:cNvPr id="11" name="TextBox 10"/>
          <p:cNvSpPr txBox="1"/>
          <p:nvPr/>
        </p:nvSpPr>
        <p:spPr>
          <a:xfrm>
            <a:off x="4909699" y="1032021"/>
            <a:ext cx="37286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D3791F"/>
                </a:solidFill>
                <a:effectLst/>
                <a:uLnTx/>
                <a:uFillTx/>
                <a:ea typeface="+mn-ea"/>
                <a:cs typeface="+mn-cs"/>
              </a:rPr>
              <a:t> </a:t>
            </a:r>
            <a:r>
              <a:rPr kumimoji="0" lang="en-US" sz="1400" i="0" u="none" strike="noStrike" kern="1200" cap="none" spc="0" normalizeH="0" baseline="0" noProof="0" dirty="0">
                <a:ln>
                  <a:noFill/>
                </a:ln>
                <a:solidFill>
                  <a:prstClr val="black"/>
                </a:solidFill>
                <a:effectLst/>
                <a:uLnTx/>
                <a:uFillTx/>
                <a:ea typeface="+mn-ea"/>
                <a:cs typeface="+mn-cs"/>
              </a:rPr>
              <a:t>CMP INR </a:t>
            </a:r>
            <a:r>
              <a:rPr kumimoji="0" lang="en-US" sz="1400" i="0" u="none" strike="noStrike" kern="1200" cap="none" spc="0" normalizeH="0" baseline="0" noProof="0" dirty="0" smtClean="0">
                <a:ln>
                  <a:noFill/>
                </a:ln>
                <a:solidFill>
                  <a:prstClr val="black"/>
                </a:solidFill>
                <a:effectLst/>
                <a:uLnTx/>
                <a:uFillTx/>
                <a:ea typeface="+mn-ea"/>
                <a:cs typeface="+mn-cs"/>
              </a:rPr>
              <a:t>252 | </a:t>
            </a:r>
            <a:r>
              <a:rPr kumimoji="0" lang="en-US" sz="1400" i="0" u="none" strike="noStrike" kern="1200" cap="none" spc="0" normalizeH="0" baseline="0" noProof="0" dirty="0">
                <a:ln>
                  <a:noFill/>
                </a:ln>
                <a:solidFill>
                  <a:prstClr val="black"/>
                </a:solidFill>
                <a:effectLst/>
                <a:uLnTx/>
                <a:uFillTx/>
                <a:ea typeface="+mn-ea"/>
                <a:cs typeface="+mn-cs"/>
              </a:rPr>
              <a:t>Target INR </a:t>
            </a:r>
            <a:r>
              <a:rPr kumimoji="0" lang="en-US" sz="1400" i="0" u="none" strike="noStrike" kern="1200" cap="none" spc="0" normalizeH="0" baseline="0" noProof="0" dirty="0" smtClean="0">
                <a:ln>
                  <a:noFill/>
                </a:ln>
                <a:solidFill>
                  <a:prstClr val="black"/>
                </a:solidFill>
                <a:effectLst/>
                <a:uLnTx/>
                <a:uFillTx/>
                <a:ea typeface="+mn-ea"/>
                <a:cs typeface="+mn-cs"/>
              </a:rPr>
              <a:t>304 </a:t>
            </a:r>
            <a:r>
              <a:rPr kumimoji="0" lang="en-US" sz="1400" i="0" u="none" strike="noStrike" kern="1200" cap="none" spc="0" normalizeH="0" baseline="0" noProof="0" dirty="0">
                <a:ln>
                  <a:noFill/>
                </a:ln>
                <a:solidFill>
                  <a:prstClr val="black"/>
                </a:solidFill>
                <a:effectLst/>
                <a:uLnTx/>
                <a:uFillTx/>
                <a:ea typeface="+mn-ea"/>
                <a:cs typeface="+mn-cs"/>
              </a:rPr>
              <a:t>(~9x FY23E EPS</a:t>
            </a:r>
            <a:r>
              <a:rPr kumimoji="0" lang="en-US" sz="1400" i="0" u="none" strike="noStrike" kern="1200" cap="none" spc="0" normalizeH="0" baseline="0" noProof="0" dirty="0" smtClean="0">
                <a:ln>
                  <a:noFill/>
                </a:ln>
                <a:solidFill>
                  <a:prstClr val="black"/>
                </a:solidFill>
                <a:effectLst/>
                <a:uLnTx/>
                <a:uFillTx/>
                <a:ea typeface="+mn-ea"/>
                <a:cs typeface="+mn-cs"/>
              </a:rPr>
              <a:t>)</a:t>
            </a:r>
            <a:endParaRPr kumimoji="0" lang="en-US" sz="1600" i="0" u="none" strike="noStrike" kern="1200" cap="none" spc="0" normalizeH="0" baseline="0" noProof="0" dirty="0">
              <a:ln>
                <a:noFill/>
              </a:ln>
              <a:solidFill>
                <a:prstClr val="black"/>
              </a:solidFill>
              <a:effectLst/>
              <a:uLnTx/>
              <a:uFillTx/>
              <a:ea typeface="+mn-ea"/>
              <a:cs typeface="+mn-cs"/>
            </a:endParaRPr>
          </a:p>
        </p:txBody>
      </p:sp>
      <p:sp>
        <p:nvSpPr>
          <p:cNvPr id="12" name="TextBox 11"/>
          <p:cNvSpPr txBox="1"/>
          <p:nvPr/>
        </p:nvSpPr>
        <p:spPr>
          <a:xfrm>
            <a:off x="355600" y="1736670"/>
            <a:ext cx="11480800" cy="3008516"/>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Tata Motors Ltd is India`s largest automobile company. The product range of the company includes Passenger Cars: </a:t>
            </a:r>
            <a:r>
              <a:rPr kumimoji="0" lang="en-US" sz="1300" b="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Indica</a:t>
            </a: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Vista, </a:t>
            </a:r>
            <a:r>
              <a:rPr kumimoji="0" lang="en-US" sz="1300" b="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Indica</a:t>
            </a: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V2, </a:t>
            </a:r>
            <a:r>
              <a:rPr kumimoji="0" lang="en-US" sz="1300" b="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indica</a:t>
            </a: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V2 Turbo, </a:t>
            </a:r>
            <a:r>
              <a:rPr kumimoji="0" lang="en-US" sz="1300" b="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Indica</a:t>
            </a: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V2 </a:t>
            </a:r>
            <a:r>
              <a:rPr kumimoji="0" lang="en-US" sz="1300" b="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Xeta</a:t>
            </a: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a:t>
            </a:r>
            <a:r>
              <a:rPr kumimoji="0" lang="en-US" sz="1300" b="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Indica</a:t>
            </a: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V2 </a:t>
            </a:r>
            <a:r>
              <a:rPr kumimoji="0" lang="en-US" sz="1300" b="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Dicor</a:t>
            </a:r>
            <a:r>
              <a:rPr kumimoji="0" lang="en-US" sz="1300" b="1"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cs typeface="Arial" panose="020B0604020202020204" pitchFamily="34" charset="0"/>
              </a:rPr>
              <a:t>. Indigo </a:t>
            </a: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XL, Indigo, Indigo Marina Indigo CS. Nano. Fiat Cars. Utility Vehicles: Safari </a:t>
            </a:r>
            <a:r>
              <a:rPr kumimoji="0" lang="en-US" sz="1300" b="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Dicor</a:t>
            </a: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Sumo Grande. Sumo</a:t>
            </a:r>
            <a:r>
              <a:rPr kumimoji="0" lang="en-US" sz="1300" b="1"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cs typeface="Arial" panose="020B0604020202020204" pitchFamily="34" charset="0"/>
              </a:rPr>
              <a:t>. Xenon </a:t>
            </a:r>
            <a:r>
              <a:rPr kumimoji="0" lang="en-US" sz="1300" b="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XT.Trucks</a:t>
            </a: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Medium &amp; Heavy Comm. Vehicles, Tata Novus. Intermediate Comm. Vehicles. Light Commercial Vehicles, TL 44, Small Commercial Vehicles. Commercial Passenger Carriers: Buses. Winger. Magic. </a:t>
            </a:r>
            <a:r>
              <a:rPr kumimoji="0" lang="en-US" sz="1300" b="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Defence</a:t>
            </a: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Vehicles.</a:t>
            </a: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endParaRPr kumimoji="0" lang="en-US" sz="1300" b="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r>
              <a:rPr kumimoji="0" lang="en-US" sz="1300" b="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Investment</a:t>
            </a:r>
            <a:r>
              <a:rPr kumimoji="0" lang="en-US" sz="13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3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company plans to invest more than ₹16,000 </a:t>
            </a:r>
            <a:r>
              <a:rPr kumimoji="0" lang="en-US" sz="1300" b="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cr</a:t>
            </a:r>
            <a:r>
              <a:rPr kumimoji="0" lang="en-US" sz="13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over next five years, along with Tata Power, in products, platforms, drive trains, dedicated EV manufacturing, charging infrastructure and advanced technologies.</a:t>
            </a: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r>
              <a:rPr kumimoji="0" lang="en-US" sz="13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EV Business Model &amp; Supports from Tata motors: </a:t>
            </a:r>
            <a:r>
              <a:rPr kumimoji="0" lang="en-IN" sz="13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new EV subsidiary remains asset light model. </a:t>
            </a:r>
            <a:r>
              <a:rPr kumimoji="0" lang="en-US" sz="13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Tata Motors will not invest any capital to EV subsidiary, but will provide complete support in terms of manufacturing, operations, marketing, management etc. Tata Motors PV will have the toll management agreement with EV subsidiary to provide manufacturing capabilities based on fee payments. </a:t>
            </a:r>
          </a:p>
          <a:p>
            <a:pPr marL="0" marR="0" lvl="0" indent="0" algn="just" defTabSz="914400" rtl="0" eaLnBrk="1" fontAlgn="auto" latinLnBrk="0" hangingPunct="1">
              <a:lnSpc>
                <a:spcPts val="1500"/>
              </a:lnSpc>
              <a:spcBef>
                <a:spcPts val="0"/>
              </a:spcBef>
              <a:spcAft>
                <a:spcPts val="300"/>
              </a:spcAft>
              <a:buClr>
                <a:srgbClr val="008000"/>
              </a:buClr>
              <a:buSzPct val="100000"/>
              <a:buFontTx/>
              <a:buNone/>
              <a:tabLst/>
              <a:defRPr/>
            </a:pPr>
            <a:endParaRPr kumimoji="0" lang="en-IN" sz="1300" b="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ts val="1500"/>
              </a:lnSpc>
              <a:spcBef>
                <a:spcPts val="0"/>
              </a:spcBef>
              <a:spcAft>
                <a:spcPts val="300"/>
              </a:spcAft>
              <a:buClr>
                <a:srgbClr val="008000"/>
              </a:buClr>
              <a:buSzPct val="100000"/>
              <a:buFontTx/>
              <a:buNone/>
              <a:tabLst/>
              <a:defRPr/>
            </a:pPr>
            <a:r>
              <a:rPr kumimoji="0" lang="en-IN" sz="1300" b="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Valuation </a:t>
            </a:r>
            <a:r>
              <a:rPr kumimoji="0" lang="en-IN" sz="13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Outlook: </a:t>
            </a:r>
            <a:r>
              <a:rPr kumimoji="0" lang="en-US" sz="13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CMP of ₹486, Tata motors is trading at 85.1x/14.14.8x its FY22/23 earnings with estimated (Bloomberg estimate) EPS at 5.7 &amp; 32.9 for FY22 &amp; FY23.Tata Motors DVR trading at ₹252 which is </a:t>
            </a:r>
            <a:r>
              <a:rPr kumimoji="0" lang="en-US" sz="1300" b="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~90 </a:t>
            </a:r>
            <a:r>
              <a:rPr kumimoji="0" lang="en-US" sz="13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discount compared to Tata Motors. Because of new EV business, we are expecting the discount will move </a:t>
            </a:r>
            <a:r>
              <a:rPr kumimoji="0" lang="en-US" sz="1300" b="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~90% </a:t>
            </a:r>
            <a:r>
              <a:rPr kumimoji="0" lang="en-US" sz="13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kumimoji="0" lang="en-US" sz="1300" b="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~60</a:t>
            </a:r>
            <a:r>
              <a:rPr kumimoji="0" lang="en-US" sz="13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with a Tata Motors DVR target price of ₹</a:t>
            </a:r>
            <a:r>
              <a:rPr kumimoji="0" lang="en-US" sz="1300" b="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304. </a:t>
            </a:r>
            <a:r>
              <a:rPr kumimoji="0" lang="en-US" sz="13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 have Positive outlook on the stock.</a:t>
            </a:r>
            <a:endParaRPr kumimoji="0" lang="en-US" sz="1300" b="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80015905"/>
              </p:ext>
            </p:extLst>
          </p:nvPr>
        </p:nvGraphicFramePr>
        <p:xfrm>
          <a:off x="750627" y="4927233"/>
          <a:ext cx="10890915" cy="1660853"/>
        </p:xfrm>
        <a:graphic>
          <a:graphicData uri="http://schemas.openxmlformats.org/drawingml/2006/table">
            <a:tbl>
              <a:tblPr/>
              <a:tblGrid>
                <a:gridCol w="3416183">
                  <a:extLst>
                    <a:ext uri="{9D8B030D-6E8A-4147-A177-3AD203B41FA5}">
                      <a16:colId xmlns:a16="http://schemas.microsoft.com/office/drawing/2014/main" val="606483012"/>
                    </a:ext>
                  </a:extLst>
                </a:gridCol>
                <a:gridCol w="1868683">
                  <a:extLst>
                    <a:ext uri="{9D8B030D-6E8A-4147-A177-3AD203B41FA5}">
                      <a16:colId xmlns:a16="http://schemas.microsoft.com/office/drawing/2014/main" val="3250108114"/>
                    </a:ext>
                  </a:extLst>
                </a:gridCol>
                <a:gridCol w="1868683">
                  <a:extLst>
                    <a:ext uri="{9D8B030D-6E8A-4147-A177-3AD203B41FA5}">
                      <a16:colId xmlns:a16="http://schemas.microsoft.com/office/drawing/2014/main" val="2388459869"/>
                    </a:ext>
                  </a:extLst>
                </a:gridCol>
                <a:gridCol w="1868683">
                  <a:extLst>
                    <a:ext uri="{9D8B030D-6E8A-4147-A177-3AD203B41FA5}">
                      <a16:colId xmlns:a16="http://schemas.microsoft.com/office/drawing/2014/main" val="2329629493"/>
                    </a:ext>
                  </a:extLst>
                </a:gridCol>
                <a:gridCol w="1868683">
                  <a:extLst>
                    <a:ext uri="{9D8B030D-6E8A-4147-A177-3AD203B41FA5}">
                      <a16:colId xmlns:a16="http://schemas.microsoft.com/office/drawing/2014/main" val="665500313"/>
                    </a:ext>
                  </a:extLst>
                </a:gridCol>
              </a:tblGrid>
              <a:tr h="237938">
                <a:tc>
                  <a:txBody>
                    <a:bodyPr/>
                    <a:lstStyle/>
                    <a:p>
                      <a:pPr algn="l" rtl="0" fontAlgn="ctr"/>
                      <a:r>
                        <a:rPr lang="en-IN" sz="1200" b="1" i="0" u="none" strike="noStrike" dirty="0">
                          <a:solidFill>
                            <a:srgbClr val="FFFFFF"/>
                          </a:solidFill>
                          <a:effectLst/>
                          <a:latin typeface="Arial" panose="020B0604020202020204" pitchFamily="34" charset="0"/>
                          <a:cs typeface="Arial" panose="020B0604020202020204" pitchFamily="34" charset="0"/>
                        </a:rPr>
                        <a:t> ₹  in </a:t>
                      </a:r>
                      <a:r>
                        <a:rPr lang="en-IN" sz="1200" b="1" i="0" u="none" strike="noStrike" dirty="0" err="1">
                          <a:solidFill>
                            <a:srgbClr val="FFFFFF"/>
                          </a:solidFill>
                          <a:effectLst/>
                          <a:latin typeface="Arial" panose="020B0604020202020204" pitchFamily="34" charset="0"/>
                          <a:cs typeface="Arial" panose="020B0604020202020204" pitchFamily="34" charset="0"/>
                        </a:rPr>
                        <a:t>cr</a:t>
                      </a:r>
                      <a:r>
                        <a:rPr lang="en-IN" sz="1200" b="1" i="0" u="none" strike="noStrike" dirty="0">
                          <a:solidFill>
                            <a:srgbClr val="FFFFFF"/>
                          </a:solidFill>
                          <a:effectLst/>
                          <a:latin typeface="Arial" panose="020B0604020202020204" pitchFamily="34" charset="0"/>
                          <a:cs typeface="Arial" panose="020B0604020202020204" pitchFamily="34" charset="0"/>
                        </a:rPr>
                        <a:t> (consolidated)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dirty="0">
                          <a:solidFill>
                            <a:srgbClr val="FFFFFF"/>
                          </a:solidFill>
                          <a:effectLst/>
                          <a:latin typeface="Arial" panose="020B0604020202020204" pitchFamily="34" charset="0"/>
                          <a:cs typeface="Arial" panose="020B0604020202020204" pitchFamily="34" charset="0"/>
                        </a:rPr>
                        <a:t> FY20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rial" panose="020B0604020202020204" pitchFamily="34" charset="0"/>
                          <a:cs typeface="Arial" panose="020B0604020202020204" pitchFamily="34" charset="0"/>
                        </a:rPr>
                        <a:t> FY21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rial" panose="020B0604020202020204" pitchFamily="34" charset="0"/>
                          <a:cs typeface="Arial" panose="020B0604020202020204" pitchFamily="34" charset="0"/>
                        </a:rPr>
                        <a:t> *FY22E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rial" panose="020B0604020202020204" pitchFamily="34" charset="0"/>
                          <a:cs typeface="Arial" panose="020B0604020202020204" pitchFamily="34" charset="0"/>
                        </a:rPr>
                        <a:t>*FY23E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971560557"/>
                  </a:ext>
                </a:extLst>
              </a:tr>
              <a:tr h="237938">
                <a:tc>
                  <a:txBody>
                    <a:bodyPr/>
                    <a:lstStyle/>
                    <a:p>
                      <a:pPr algn="l" rtl="0" fontAlgn="b"/>
                      <a:r>
                        <a:rPr lang="en-IN" sz="1200" b="0" i="0" u="none" strike="noStrike" dirty="0">
                          <a:solidFill>
                            <a:srgbClr val="000000"/>
                          </a:solidFill>
                          <a:effectLst/>
                          <a:latin typeface="Arial" panose="020B0604020202020204" pitchFamily="34" charset="0"/>
                          <a:cs typeface="Arial" panose="020B0604020202020204" pitchFamily="34" charset="0"/>
                        </a:rPr>
                        <a:t>Net Revenue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rial" panose="020B0604020202020204" pitchFamily="34" charset="0"/>
                          <a:cs typeface="Arial" panose="020B0604020202020204" pitchFamily="34" charset="0"/>
                        </a:rPr>
                        <a:t>         2,61,069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rial" panose="020B0604020202020204" pitchFamily="34" charset="0"/>
                          <a:cs typeface="Arial" panose="020B0604020202020204" pitchFamily="34" charset="0"/>
                        </a:rPr>
                        <a:t>         2,49,795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rial" panose="020B0604020202020204" pitchFamily="34" charset="0"/>
                          <a:cs typeface="Arial" panose="020B0604020202020204" pitchFamily="34" charset="0"/>
                        </a:rPr>
                        <a:t>         2,94,900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rial" panose="020B0604020202020204" pitchFamily="34" charset="0"/>
                          <a:cs typeface="Arial" panose="020B0604020202020204" pitchFamily="34" charset="0"/>
                        </a:rPr>
                        <a:t>         3,61,800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727640"/>
                  </a:ext>
                </a:extLst>
              </a:tr>
              <a:tr h="237938">
                <a:tc>
                  <a:txBody>
                    <a:bodyPr/>
                    <a:lstStyle/>
                    <a:p>
                      <a:pPr algn="l" rtl="0" fontAlgn="b"/>
                      <a:r>
                        <a:rPr lang="en-IN" sz="1200" b="0" i="0" u="none" strike="noStrike" dirty="0">
                          <a:solidFill>
                            <a:srgbClr val="000000"/>
                          </a:solidFill>
                          <a:effectLst/>
                          <a:latin typeface="Arial" panose="020B0604020202020204" pitchFamily="34" charset="0"/>
                          <a:cs typeface="Arial" panose="020B0604020202020204" pitchFamily="34" charset="0"/>
                        </a:rPr>
                        <a:t>EBITDA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rial" panose="020B0604020202020204" pitchFamily="34" charset="0"/>
                          <a:cs typeface="Arial" panose="020B0604020202020204" pitchFamily="34" charset="0"/>
                        </a:rPr>
                        <a:t>            17,988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rial" panose="020B0604020202020204" pitchFamily="34" charset="0"/>
                          <a:cs typeface="Arial" panose="020B0604020202020204" pitchFamily="34" charset="0"/>
                        </a:rPr>
                        <a:t>            31,317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rial" panose="020B0604020202020204" pitchFamily="34" charset="0"/>
                          <a:cs typeface="Arial" panose="020B0604020202020204" pitchFamily="34" charset="0"/>
                        </a:rPr>
                        <a:t>            33,981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rial" panose="020B0604020202020204" pitchFamily="34" charset="0"/>
                          <a:cs typeface="Arial" panose="020B0604020202020204" pitchFamily="34" charset="0"/>
                        </a:rPr>
                        <a:t>            49,074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229555"/>
                  </a:ext>
                </a:extLst>
              </a:tr>
              <a:tr h="237938">
                <a:tc>
                  <a:txBody>
                    <a:bodyPr/>
                    <a:lstStyle/>
                    <a:p>
                      <a:pPr algn="l" rtl="0" fontAlgn="b"/>
                      <a:r>
                        <a:rPr lang="en-IN" sz="1200" b="0" i="0" u="none" strike="noStrike">
                          <a:solidFill>
                            <a:srgbClr val="000000"/>
                          </a:solidFill>
                          <a:effectLst/>
                          <a:latin typeface="Arial" panose="020B0604020202020204" pitchFamily="34" charset="0"/>
                          <a:cs typeface="Arial" panose="020B0604020202020204" pitchFamily="34" charset="0"/>
                        </a:rPr>
                        <a:t>EBITDAM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811652"/>
                  </a:ext>
                </a:extLst>
              </a:tr>
              <a:tr h="233225">
                <a:tc>
                  <a:txBody>
                    <a:bodyPr/>
                    <a:lstStyle/>
                    <a:p>
                      <a:pPr algn="l" rtl="0" fontAlgn="b"/>
                      <a:r>
                        <a:rPr lang="en-IN" sz="1200" b="0" i="0" u="none" strike="noStrike">
                          <a:solidFill>
                            <a:srgbClr val="000000"/>
                          </a:solidFill>
                          <a:effectLst/>
                          <a:latin typeface="Arial" panose="020B0604020202020204" pitchFamily="34" charset="0"/>
                          <a:cs typeface="Arial" panose="020B0604020202020204" pitchFamily="34" charset="0"/>
                        </a:rPr>
                        <a:t>PAT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rial" panose="020B0604020202020204" pitchFamily="34" charset="0"/>
                          <a:cs typeface="Arial" panose="020B0604020202020204" pitchFamily="34" charset="0"/>
                        </a:rPr>
                        <a:t>             -9,199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rial" panose="020B0604020202020204" pitchFamily="34" charset="0"/>
                          <a:cs typeface="Arial" panose="020B0604020202020204" pitchFamily="34" charset="0"/>
                        </a:rPr>
                        <a:t>                 -661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rial" panose="020B0604020202020204" pitchFamily="34" charset="0"/>
                          <a:cs typeface="Arial" panose="020B0604020202020204" pitchFamily="34" charset="0"/>
                        </a:rPr>
                        <a:t>                 -740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rial" panose="020B0604020202020204" pitchFamily="34" charset="0"/>
                          <a:cs typeface="Arial" panose="020B0604020202020204" pitchFamily="34" charset="0"/>
                        </a:rPr>
                        <a:t>            13,285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674767"/>
                  </a:ext>
                </a:extLst>
              </a:tr>
              <a:tr h="237938">
                <a:tc>
                  <a:txBody>
                    <a:bodyPr/>
                    <a:lstStyle/>
                    <a:p>
                      <a:pPr algn="l" rtl="0" fontAlgn="b"/>
                      <a:r>
                        <a:rPr lang="en-IN" sz="1200" b="0" i="0" u="none" strike="noStrike">
                          <a:solidFill>
                            <a:srgbClr val="000000"/>
                          </a:solidFill>
                          <a:effectLst/>
                          <a:latin typeface="Arial" panose="020B0604020202020204" pitchFamily="34" charset="0"/>
                          <a:cs typeface="Arial" panose="020B0604020202020204" pitchFamily="34" charset="0"/>
                        </a:rPr>
                        <a:t>PATM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65407"/>
                  </a:ext>
                </a:extLst>
              </a:tr>
              <a:tr h="237938">
                <a:tc>
                  <a:txBody>
                    <a:bodyPr/>
                    <a:lstStyle/>
                    <a:p>
                      <a:pPr algn="l" rtl="0" fontAlgn="b"/>
                      <a:r>
                        <a:rPr lang="en-IN" sz="1200" b="0" i="0" u="none" strike="noStrike">
                          <a:solidFill>
                            <a:srgbClr val="000000"/>
                          </a:solidFill>
                          <a:effectLst/>
                          <a:latin typeface="Arial" panose="020B0604020202020204" pitchFamily="34" charset="0"/>
                          <a:cs typeface="Arial" panose="020B0604020202020204" pitchFamily="34" charset="0"/>
                        </a:rPr>
                        <a:t>PE (x)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a:t>
                      </a:r>
                      <a:r>
                        <a:rPr lang="en-IN" sz="1200" b="0" i="0" u="none" strike="noStrike" dirty="0" smtClean="0">
                          <a:solidFill>
                            <a:srgbClr val="000000"/>
                          </a:solidFill>
                          <a:effectLst/>
                          <a:latin typeface="Arial" panose="020B0604020202020204" pitchFamily="34" charset="0"/>
                          <a:cs typeface="Arial" panose="020B0604020202020204" pitchFamily="34" charset="0"/>
                        </a:rPr>
                        <a:t>15.4</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a:t>
                      </a:r>
                      <a:r>
                        <a:rPr lang="en-IN" sz="1200" b="0" i="0" u="none" strike="noStrike" dirty="0" smtClean="0">
                          <a:solidFill>
                            <a:srgbClr val="000000"/>
                          </a:solidFill>
                          <a:effectLst/>
                          <a:latin typeface="Arial" panose="020B0604020202020204" pitchFamily="34" charset="0"/>
                          <a:cs typeface="Arial" panose="020B0604020202020204" pitchFamily="34" charset="0"/>
                        </a:rPr>
                        <a:t>12.9</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smtClean="0">
                          <a:solidFill>
                            <a:srgbClr val="000000"/>
                          </a:solidFill>
                          <a:effectLst/>
                          <a:latin typeface="Arial" panose="020B0604020202020204" pitchFamily="34" charset="0"/>
                          <a:cs typeface="Arial" panose="020B0604020202020204" pitchFamily="34" charset="0"/>
                        </a:rPr>
                        <a:t>85.1</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smtClean="0">
                          <a:solidFill>
                            <a:srgbClr val="000000"/>
                          </a:solidFill>
                          <a:effectLst/>
                          <a:latin typeface="Arial" panose="020B0604020202020204" pitchFamily="34" charset="0"/>
                          <a:cs typeface="Arial" panose="020B0604020202020204" pitchFamily="34" charset="0"/>
                        </a:rPr>
                        <a:t>14.8</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094573"/>
                  </a:ext>
                </a:extLst>
              </a:tr>
            </a:tbl>
          </a:graphicData>
        </a:graphic>
      </p:graphicFrame>
    </p:spTree>
    <p:extLst>
      <p:ext uri="{BB962C8B-B14F-4D97-AF65-F5344CB8AC3E}">
        <p14:creationId xmlns:p14="http://schemas.microsoft.com/office/powerpoint/2010/main" val="410022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473611" y="595383"/>
            <a:ext cx="674862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i="0" u="none" strike="noStrike" kern="1200" cap="none" spc="0" normalizeH="0" baseline="0" noProof="0" dirty="0">
                <a:ln>
                  <a:noFill/>
                </a:ln>
                <a:solidFill>
                  <a:prstClr val="black">
                    <a:lumMod val="85000"/>
                    <a:lumOff val="15000"/>
                  </a:prstClr>
                </a:solidFill>
                <a:effectLst/>
                <a:uLnTx/>
                <a:uFillTx/>
                <a:ea typeface="+mn-ea"/>
                <a:cs typeface="+mn-cs"/>
              </a:rPr>
              <a:t>Zee Entertainment Enterprises Ltd</a:t>
            </a:r>
            <a:r>
              <a:rPr kumimoji="0" lang="en-IN" sz="3200" i="0" u="none" strike="noStrike" kern="1200" cap="none" spc="0" normalizeH="0" baseline="0" noProof="0" dirty="0" smtClean="0">
                <a:ln>
                  <a:noFill/>
                </a:ln>
                <a:solidFill>
                  <a:prstClr val="black">
                    <a:lumMod val="85000"/>
                    <a:lumOff val="15000"/>
                  </a:prstClr>
                </a:solidFill>
                <a:effectLst/>
                <a:uLnTx/>
                <a:uFillTx/>
                <a:ea typeface="+mn-ea"/>
                <a:cs typeface="+mn-cs"/>
              </a:rPr>
              <a:t>.  </a:t>
            </a:r>
            <a:endParaRPr kumimoji="0" lang="en-US" sz="3200" i="0" u="none" strike="noStrike" kern="1200" cap="none" spc="0" normalizeH="0" baseline="0" noProof="0" dirty="0">
              <a:ln>
                <a:noFill/>
              </a:ln>
              <a:solidFill>
                <a:prstClr val="black">
                  <a:lumMod val="85000"/>
                  <a:lumOff val="15000"/>
                </a:prst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i="0" u="none" strike="noStrike" kern="1200" cap="none" spc="0" normalizeH="0" baseline="0" noProof="0" dirty="0" smtClean="0">
                <a:ln>
                  <a:noFill/>
                </a:ln>
                <a:solidFill>
                  <a:prstClr val="black">
                    <a:lumMod val="85000"/>
                    <a:lumOff val="15000"/>
                  </a:prstClr>
                </a:solidFill>
                <a:effectLst/>
                <a:uLnTx/>
                <a:uFillTx/>
                <a:ea typeface="+mn-ea"/>
                <a:cs typeface="+mn-cs"/>
              </a:rPr>
              <a:t> </a:t>
            </a:r>
            <a:endParaRPr kumimoji="0" lang="en-US" sz="3200" i="0" u="none" strike="noStrike" kern="1200" cap="none" spc="0" normalizeH="0" baseline="0" noProof="0" dirty="0">
              <a:ln>
                <a:noFill/>
              </a:ln>
              <a:solidFill>
                <a:prstClr val="black">
                  <a:lumMod val="85000"/>
                  <a:lumOff val="15000"/>
                </a:prstClr>
              </a:solidFill>
              <a:effectLst/>
              <a:uLnTx/>
              <a:uFillTx/>
              <a:ea typeface="+mn-ea"/>
              <a:cs typeface="+mn-cs"/>
            </a:endParaRPr>
          </a:p>
        </p:txBody>
      </p:sp>
      <p:sp>
        <p:nvSpPr>
          <p:cNvPr id="11" name="TextBox 10"/>
          <p:cNvSpPr txBox="1"/>
          <p:nvPr/>
        </p:nvSpPr>
        <p:spPr>
          <a:xfrm>
            <a:off x="5175144" y="1155958"/>
            <a:ext cx="53455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D3791F"/>
                </a:solidFill>
                <a:effectLst/>
                <a:uLnTx/>
                <a:uFillTx/>
                <a:ea typeface="+mn-ea"/>
                <a:cs typeface="+mn-cs"/>
              </a:rPr>
              <a:t> </a:t>
            </a:r>
            <a:r>
              <a:rPr kumimoji="0" lang="en-US" sz="1400" i="0" u="none" strike="noStrike" kern="1200" cap="none" spc="0" normalizeH="0" baseline="0" noProof="0" dirty="0">
                <a:ln>
                  <a:noFill/>
                </a:ln>
                <a:solidFill>
                  <a:prstClr val="black"/>
                </a:solidFill>
                <a:effectLst/>
                <a:uLnTx/>
                <a:uFillTx/>
                <a:ea typeface="+mn-ea"/>
                <a:cs typeface="+mn-cs"/>
              </a:rPr>
              <a:t>CMP ₹311 | Target ₹398 (24x FY23E EPS)</a:t>
            </a:r>
          </a:p>
        </p:txBody>
      </p:sp>
      <p:sp>
        <p:nvSpPr>
          <p:cNvPr id="12" name="TextBox 11"/>
          <p:cNvSpPr txBox="1"/>
          <p:nvPr/>
        </p:nvSpPr>
        <p:spPr>
          <a:xfrm>
            <a:off x="355600" y="1894406"/>
            <a:ext cx="11480800" cy="2693045"/>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Zee Entertainment Enterprises Ltd, a subsidiary of </a:t>
            </a:r>
            <a:r>
              <a:rPr kumimoji="0" lang="en-US" sz="1300" b="1" i="0" u="none" strike="noStrike" kern="1200" cap="none" spc="0" normalizeH="0" baseline="0" noProof="0" dirty="0" err="1">
                <a:ln>
                  <a:noFill/>
                </a:ln>
                <a:solidFill>
                  <a:prstClr val="black">
                    <a:lumMod val="85000"/>
                    <a:lumOff val="15000"/>
                  </a:prstClr>
                </a:solidFill>
                <a:effectLst/>
                <a:uLnTx/>
                <a:uFillTx/>
                <a:latin typeface="Abadi" panose="020B0604020104020204" pitchFamily="34" charset="0"/>
                <a:ea typeface="+mn-ea"/>
                <a:cs typeface="+mn-cs"/>
              </a:rPr>
              <a:t>Essel</a:t>
            </a:r>
            <a:r>
              <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 Group, is an Indian mass media company with interests in television, print, films, mobile content and internet and allied businesses.</a:t>
            </a: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endParaRPr>
          </a:p>
          <a:p>
            <a:pPr marL="171450" marR="0" lvl="0" indent="-171450" algn="just" defTabSz="914400" rtl="0" eaLnBrk="1" fontAlgn="auto" latinLnBrk="0" hangingPunct="1">
              <a:lnSpc>
                <a:spcPct val="100000"/>
              </a:lnSpc>
              <a:spcBef>
                <a:spcPts val="0"/>
              </a:spcBef>
              <a:spcAft>
                <a:spcPts val="300"/>
              </a:spcAft>
              <a:buClr>
                <a:srgbClr val="00B050"/>
              </a:buClr>
              <a:buSzTx/>
              <a:buFont typeface="Wingdings" panose="05000000000000000000" pitchFamily="2" charset="2"/>
              <a:buChar char="§"/>
              <a:tabLst/>
              <a:defRPr/>
            </a:pPr>
            <a:r>
              <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Proposed Merger with SPNI</a:t>
            </a:r>
            <a:r>
              <a:rPr kumimoji="0" lang="en-US" sz="1300" b="0"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 Zee proposed merger with SPNI is a win-win situation as it is likely to result in material revenue synergies due to better scale and reach .</a:t>
            </a:r>
          </a:p>
          <a:p>
            <a:pPr marL="171450" marR="0" lvl="0" indent="-171450" algn="just" defTabSz="914400" rtl="0" eaLnBrk="1" fontAlgn="auto" latinLnBrk="0" hangingPunct="1">
              <a:lnSpc>
                <a:spcPct val="100000"/>
              </a:lnSpc>
              <a:spcBef>
                <a:spcPts val="0"/>
              </a:spcBef>
              <a:spcAft>
                <a:spcPts val="300"/>
              </a:spcAft>
              <a:buClr>
                <a:srgbClr val="00B050"/>
              </a:buClr>
              <a:buSzTx/>
              <a:buFont typeface="Wingdings" panose="05000000000000000000" pitchFamily="2" charset="2"/>
              <a:buChar char="§"/>
              <a:tabLst/>
              <a:defRPr/>
            </a:pPr>
            <a:endParaRPr kumimoji="0" lang="en-US" sz="1300" b="0"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endParaRPr>
          </a:p>
          <a:p>
            <a:pPr marL="171450" marR="0" lvl="0" indent="-171450" algn="just" defTabSz="914400" rtl="0" eaLnBrk="1" fontAlgn="auto" latinLnBrk="0" hangingPunct="1">
              <a:lnSpc>
                <a:spcPct val="100000"/>
              </a:lnSpc>
              <a:spcBef>
                <a:spcPts val="0"/>
              </a:spcBef>
              <a:spcAft>
                <a:spcPts val="300"/>
              </a:spcAft>
              <a:buClr>
                <a:srgbClr val="00B050"/>
              </a:buClr>
              <a:buSzTx/>
              <a:buFont typeface="Wingdings" panose="05000000000000000000" pitchFamily="2" charset="2"/>
              <a:buChar char="§"/>
              <a:tabLst/>
              <a:defRPr/>
            </a:pPr>
            <a:r>
              <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Bouquet portfolio to widen post-merger</a:t>
            </a:r>
            <a:r>
              <a:rPr kumimoji="0" lang="en-US" sz="1300" b="0"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 Post-merger, sports and kids segment , where ZEEL lacked presence will form part of bouquet widening the genre presence of merged entity</a:t>
            </a:r>
            <a:r>
              <a:rPr kumimoji="0" lang="en-US" sz="1300" b="0" i="1"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a:t>
            </a:r>
            <a:endParaRPr kumimoji="0" lang="en-US" sz="1300" b="0" i="1"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endParaRPr kumimoji="0" lang="en-IN" sz="13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just" defTabSz="914400" rtl="0" eaLnBrk="1" fontAlgn="auto" latinLnBrk="0" hangingPunct="1">
              <a:lnSpc>
                <a:spcPts val="1500"/>
              </a:lnSpc>
              <a:spcBef>
                <a:spcPts val="0"/>
              </a:spcBef>
              <a:spcAft>
                <a:spcPts val="300"/>
              </a:spcAft>
              <a:buClr>
                <a:srgbClr val="008000"/>
              </a:buClr>
              <a:buSzPct val="100000"/>
              <a:buFontTx/>
              <a:buNone/>
              <a:tabLst/>
              <a:defRPr/>
            </a:pPr>
            <a:r>
              <a:rPr kumimoji="0" lang="en-IN" sz="13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Valuation and Outlook: </a:t>
            </a:r>
            <a:r>
              <a:rPr kumimoji="0" lang="en-US"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We value the stock at P/E of 24(x) to its FY23E EPS of </a:t>
            </a:r>
            <a:r>
              <a:rPr kumimoji="0" lang="en-US" sz="1300" b="0" i="0" u="none" strike="noStrike" kern="1200" cap="none" spc="0" normalizeH="0" baseline="0" noProof="0" dirty="0" smtClean="0">
                <a:ln>
                  <a:noFill/>
                </a:ln>
                <a:solidFill>
                  <a:prstClr val="black"/>
                </a:solidFill>
                <a:effectLst/>
                <a:uLnTx/>
                <a:uFillTx/>
                <a:latin typeface="Abadi" panose="020B0604020104020204" pitchFamily="34" charset="0"/>
                <a:ea typeface="+mn-ea"/>
                <a:cs typeface="+mn-cs"/>
              </a:rPr>
              <a:t>₹16.6 </a:t>
            </a:r>
            <a:r>
              <a:rPr kumimoji="0" lang="en-US"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to arrive at a target price of ₹398. The merger announcement  will not only bring material synergies but also resolve governance issues . The recovery in market share in Hindi GEC , Marathi and Tamil will be also key to overall market share recovery and rerating.</a:t>
            </a:r>
            <a:endParaRPr kumimoji="0" lang="en-US" sz="1300" b="0"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585470419"/>
              </p:ext>
            </p:extLst>
          </p:nvPr>
        </p:nvGraphicFramePr>
        <p:xfrm>
          <a:off x="476480" y="4702673"/>
          <a:ext cx="11003095" cy="1779184"/>
        </p:xfrm>
        <a:graphic>
          <a:graphicData uri="http://schemas.openxmlformats.org/drawingml/2006/table">
            <a:tbl>
              <a:tblPr firstRow="1" bandRow="1"/>
              <a:tblGrid>
                <a:gridCol w="3264655">
                  <a:extLst>
                    <a:ext uri="{9D8B030D-6E8A-4147-A177-3AD203B41FA5}">
                      <a16:colId xmlns:a16="http://schemas.microsoft.com/office/drawing/2014/main" val="1878216427"/>
                    </a:ext>
                  </a:extLst>
                </a:gridCol>
                <a:gridCol w="1934610">
                  <a:extLst>
                    <a:ext uri="{9D8B030D-6E8A-4147-A177-3AD203B41FA5}">
                      <a16:colId xmlns:a16="http://schemas.microsoft.com/office/drawing/2014/main" val="3322313352"/>
                    </a:ext>
                  </a:extLst>
                </a:gridCol>
                <a:gridCol w="1934610">
                  <a:extLst>
                    <a:ext uri="{9D8B030D-6E8A-4147-A177-3AD203B41FA5}">
                      <a16:colId xmlns:a16="http://schemas.microsoft.com/office/drawing/2014/main" val="323844611"/>
                    </a:ext>
                  </a:extLst>
                </a:gridCol>
                <a:gridCol w="1934610">
                  <a:extLst>
                    <a:ext uri="{9D8B030D-6E8A-4147-A177-3AD203B41FA5}">
                      <a16:colId xmlns:a16="http://schemas.microsoft.com/office/drawing/2014/main" val="836780237"/>
                    </a:ext>
                  </a:extLst>
                </a:gridCol>
                <a:gridCol w="1934610">
                  <a:extLst>
                    <a:ext uri="{9D8B030D-6E8A-4147-A177-3AD203B41FA5}">
                      <a16:colId xmlns:a16="http://schemas.microsoft.com/office/drawing/2014/main" val="3096451849"/>
                    </a:ext>
                  </a:extLst>
                </a:gridCol>
              </a:tblGrid>
              <a:tr h="222398">
                <a:tc>
                  <a:txBody>
                    <a:bodyPr/>
                    <a:lstStyle/>
                    <a:p>
                      <a:pPr algn="l" rtl="0" fontAlgn="ctr"/>
                      <a:r>
                        <a:rPr lang="en-IN" sz="1200" b="1" i="0" u="none" strike="noStrike" dirty="0">
                          <a:solidFill>
                            <a:srgbClr val="FFFFFF"/>
                          </a:solidFill>
                          <a:effectLst/>
                          <a:latin typeface="Abadi" panose="020B0604020104020204"/>
                        </a:rPr>
                        <a:t>₹ in </a:t>
                      </a:r>
                      <a:r>
                        <a:rPr lang="en-IN" sz="1200" b="1" i="0" u="none" strike="noStrike" dirty="0" err="1">
                          <a:solidFill>
                            <a:srgbClr val="FFFFFF"/>
                          </a:solidFill>
                          <a:effectLst/>
                          <a:latin typeface="Abadi" panose="020B0604020104020204"/>
                        </a:rPr>
                        <a:t>cr</a:t>
                      </a:r>
                      <a:endParaRPr lang="en-IN" sz="1200" b="1" i="0" u="none" strike="noStrike" dirty="0">
                        <a:solidFill>
                          <a:srgbClr val="FFFFFF"/>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badi" panose="020B0604020104020204"/>
                        </a:rPr>
                        <a:t>FY20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badi" panose="020B0604020104020204"/>
                        </a:rPr>
                        <a:t>FY21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badi" panose="020B0604020104020204"/>
                        </a:rPr>
                        <a:t>FY22E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badi" panose="020B0604020104020204"/>
                        </a:rPr>
                        <a:t>FY23E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72724295"/>
                  </a:ext>
                </a:extLst>
              </a:tr>
              <a:tr h="222398">
                <a:tc>
                  <a:txBody>
                    <a:bodyPr/>
                    <a:lstStyle/>
                    <a:p>
                      <a:pPr algn="l" rtl="0" fontAlgn="b"/>
                      <a:r>
                        <a:rPr lang="en-IN" sz="1200" b="0" i="0" u="none" strike="noStrike" dirty="0">
                          <a:solidFill>
                            <a:srgbClr val="000000"/>
                          </a:solidFill>
                          <a:effectLst/>
                          <a:latin typeface="Abadi" panose="020B0604020104020204"/>
                        </a:rPr>
                        <a:t>Net Sales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8,130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7,730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8,370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9,272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873287"/>
                  </a:ext>
                </a:extLst>
              </a:tr>
              <a:tr h="222398">
                <a:tc>
                  <a:txBody>
                    <a:bodyPr/>
                    <a:lstStyle/>
                    <a:p>
                      <a:pPr algn="l" rtl="0" fontAlgn="b"/>
                      <a:r>
                        <a:rPr lang="en-IN" sz="1200" b="0" i="0" u="none" strike="noStrike" dirty="0">
                          <a:solidFill>
                            <a:srgbClr val="000000"/>
                          </a:solidFill>
                          <a:effectLst/>
                          <a:latin typeface="Abadi" panose="020B0604020104020204"/>
                        </a:rPr>
                        <a:t>EBITDA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        1,262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        1,594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1,702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2,065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314897"/>
                  </a:ext>
                </a:extLst>
              </a:tr>
              <a:tr h="222398">
                <a:tc>
                  <a:txBody>
                    <a:bodyPr/>
                    <a:lstStyle/>
                    <a:p>
                      <a:pPr algn="l" rtl="0" fontAlgn="b"/>
                      <a:r>
                        <a:rPr lang="en-IN" sz="1200" b="0" i="0" u="none" strike="noStrike">
                          <a:solidFill>
                            <a:srgbClr val="000000"/>
                          </a:solidFill>
                          <a:effectLst/>
                          <a:latin typeface="Abadi" panose="020B0604020104020204"/>
                        </a:rPr>
                        <a:t>PAT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           527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           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1,320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1,610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871518"/>
                  </a:ext>
                </a:extLst>
              </a:tr>
              <a:tr h="222398">
                <a:tc>
                  <a:txBody>
                    <a:bodyPr/>
                    <a:lstStyle/>
                    <a:p>
                      <a:pPr algn="l" rtl="0" fontAlgn="b"/>
                      <a:r>
                        <a:rPr lang="en-IN" sz="1200" b="0" i="0" u="none" strike="noStrike">
                          <a:solidFill>
                            <a:srgbClr val="000000"/>
                          </a:solidFill>
                          <a:effectLst/>
                          <a:latin typeface="Abadi" panose="020B0604020104020204"/>
                        </a:rPr>
                        <a:t>EPS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3309482"/>
                  </a:ext>
                </a:extLst>
              </a:tr>
              <a:tr h="222398">
                <a:tc>
                  <a:txBody>
                    <a:bodyPr/>
                    <a:lstStyle/>
                    <a:p>
                      <a:pPr algn="l" rtl="0" fontAlgn="b"/>
                      <a:r>
                        <a:rPr lang="en-IN" sz="1200" b="0" i="0" u="none" strike="noStrike">
                          <a:solidFill>
                            <a:srgbClr val="000000"/>
                          </a:solidFill>
                          <a:effectLst/>
                          <a:latin typeface="Abadi" panose="020B0604020104020204"/>
                        </a:rPr>
                        <a:t>EBITDA Margin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568026"/>
                  </a:ext>
                </a:extLst>
              </a:tr>
              <a:tr h="222398">
                <a:tc>
                  <a:txBody>
                    <a:bodyPr/>
                    <a:lstStyle/>
                    <a:p>
                      <a:pPr algn="l" rtl="0" fontAlgn="b"/>
                      <a:r>
                        <a:rPr lang="en-IN" sz="1200" b="0" i="0" u="none" strike="noStrike">
                          <a:solidFill>
                            <a:srgbClr val="000000"/>
                          </a:solidFill>
                          <a:effectLst/>
                          <a:latin typeface="Abadi" panose="020B0604020104020204"/>
                        </a:rPr>
                        <a:t>ROE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762076"/>
                  </a:ext>
                </a:extLst>
              </a:tr>
              <a:tr h="222398">
                <a:tc>
                  <a:txBody>
                    <a:bodyPr/>
                    <a:lstStyle/>
                    <a:p>
                      <a:pPr algn="l" rtl="0" fontAlgn="b"/>
                      <a:r>
                        <a:rPr lang="en-IN" sz="1200" b="0" i="0" u="none" strike="noStrike">
                          <a:solidFill>
                            <a:srgbClr val="000000"/>
                          </a:solidFill>
                          <a:effectLst/>
                          <a:latin typeface="Abadi" panose="020B0604020104020204"/>
                        </a:rPr>
                        <a:t>P/E (x)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57.6</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37.5</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23.0</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18.7</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2398888"/>
                  </a:ext>
                </a:extLst>
              </a:tr>
            </a:tbl>
          </a:graphicData>
        </a:graphic>
      </p:graphicFrame>
    </p:spTree>
    <p:extLst>
      <p:ext uri="{BB962C8B-B14F-4D97-AF65-F5344CB8AC3E}">
        <p14:creationId xmlns:p14="http://schemas.microsoft.com/office/powerpoint/2010/main" val="2026662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3029239" y="607956"/>
            <a:ext cx="6748629" cy="584775"/>
          </a:xfrm>
          <a:prstGeom prst="rect">
            <a:avLst/>
          </a:prstGeom>
          <a:noFill/>
        </p:spPr>
        <p:txBody>
          <a:bodyPr wrap="square" rtlCol="0">
            <a:spAutoFit/>
          </a:bodyPr>
          <a:lstStyle/>
          <a:p>
            <a:pPr lvl="0" algn="ctr">
              <a:defRPr/>
            </a:pPr>
            <a:r>
              <a:rPr lang="en-US" sz="3200" dirty="0">
                <a:solidFill>
                  <a:prstClr val="black"/>
                </a:solidFill>
              </a:rPr>
              <a:t>Last year Diwali </a:t>
            </a:r>
            <a:r>
              <a:rPr lang="en-US" sz="3200" dirty="0" smtClean="0">
                <a:solidFill>
                  <a:prstClr val="black"/>
                </a:solidFill>
              </a:rPr>
              <a:t>pick performance</a:t>
            </a:r>
            <a:endParaRPr lang="en-US" sz="32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022250188"/>
              </p:ext>
            </p:extLst>
          </p:nvPr>
        </p:nvGraphicFramePr>
        <p:xfrm>
          <a:off x="1305499" y="1603927"/>
          <a:ext cx="10196110" cy="4956770"/>
        </p:xfrm>
        <a:graphic>
          <a:graphicData uri="http://schemas.openxmlformats.org/drawingml/2006/table">
            <a:tbl>
              <a:tblPr/>
              <a:tblGrid>
                <a:gridCol w="860128">
                  <a:extLst>
                    <a:ext uri="{9D8B030D-6E8A-4147-A177-3AD203B41FA5}">
                      <a16:colId xmlns:a16="http://schemas.microsoft.com/office/drawing/2014/main" val="772510486"/>
                    </a:ext>
                  </a:extLst>
                </a:gridCol>
                <a:gridCol w="4157290">
                  <a:extLst>
                    <a:ext uri="{9D8B030D-6E8A-4147-A177-3AD203B41FA5}">
                      <a16:colId xmlns:a16="http://schemas.microsoft.com/office/drawing/2014/main" val="445863619"/>
                    </a:ext>
                  </a:extLst>
                </a:gridCol>
                <a:gridCol w="1361871">
                  <a:extLst>
                    <a:ext uri="{9D8B030D-6E8A-4147-A177-3AD203B41FA5}">
                      <a16:colId xmlns:a16="http://schemas.microsoft.com/office/drawing/2014/main" val="97176728"/>
                    </a:ext>
                  </a:extLst>
                </a:gridCol>
                <a:gridCol w="1523145">
                  <a:extLst>
                    <a:ext uri="{9D8B030D-6E8A-4147-A177-3AD203B41FA5}">
                      <a16:colId xmlns:a16="http://schemas.microsoft.com/office/drawing/2014/main" val="3226590818"/>
                    </a:ext>
                  </a:extLst>
                </a:gridCol>
                <a:gridCol w="1164757">
                  <a:extLst>
                    <a:ext uri="{9D8B030D-6E8A-4147-A177-3AD203B41FA5}">
                      <a16:colId xmlns:a16="http://schemas.microsoft.com/office/drawing/2014/main" val="356063352"/>
                    </a:ext>
                  </a:extLst>
                </a:gridCol>
                <a:gridCol w="1128919">
                  <a:extLst>
                    <a:ext uri="{9D8B030D-6E8A-4147-A177-3AD203B41FA5}">
                      <a16:colId xmlns:a16="http://schemas.microsoft.com/office/drawing/2014/main" val="2881287245"/>
                    </a:ext>
                  </a:extLst>
                </a:gridCol>
              </a:tblGrid>
              <a:tr h="428197">
                <a:tc>
                  <a:txBody>
                    <a:bodyPr/>
                    <a:lstStyle/>
                    <a:p>
                      <a:pPr algn="ctr" rtl="0" fontAlgn="ctr"/>
                      <a:r>
                        <a:rPr lang="en-US" sz="1800" b="1" i="0" u="none" strike="noStrike">
                          <a:solidFill>
                            <a:srgbClr val="FFFFFF"/>
                          </a:solidFill>
                          <a:effectLst/>
                          <a:latin typeface="Arial" panose="020B0604020202020204" pitchFamily="34" charset="0"/>
                          <a:cs typeface="Arial" panose="020B0604020202020204" pitchFamily="34" charset="0"/>
                        </a:rPr>
                        <a:t>Sr No.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l" rtl="0" fontAlgn="ctr"/>
                      <a:r>
                        <a:rPr lang="en-US" sz="1800" b="1" i="0" u="none" strike="noStrike" dirty="0">
                          <a:solidFill>
                            <a:srgbClr val="FFFFFF"/>
                          </a:solidFill>
                          <a:effectLst/>
                          <a:latin typeface="Arial" panose="020B0604020202020204" pitchFamily="34" charset="0"/>
                          <a:cs typeface="Arial" panose="020B0604020202020204" pitchFamily="34" charset="0"/>
                        </a:rPr>
                        <a:t>Company</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US" sz="1800" b="1" i="0" u="none" strike="noStrike">
                          <a:solidFill>
                            <a:srgbClr val="FFFFFF"/>
                          </a:solidFill>
                          <a:effectLst/>
                          <a:latin typeface="Arial" panose="020B0604020202020204" pitchFamily="34" charset="0"/>
                          <a:cs typeface="Arial" panose="020B0604020202020204" pitchFamily="34" charset="0"/>
                        </a:rPr>
                        <a:t>Reco Price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US" sz="1800" b="1" i="0" u="none" strike="noStrike" dirty="0">
                          <a:solidFill>
                            <a:srgbClr val="FFFFFF"/>
                          </a:solidFill>
                          <a:effectLst/>
                          <a:latin typeface="Arial" panose="020B0604020202020204" pitchFamily="34" charset="0"/>
                          <a:cs typeface="Arial" panose="020B0604020202020204" pitchFamily="34" charset="0"/>
                        </a:rPr>
                        <a:t>Target Price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US" sz="1800" b="1" i="0" u="none" strike="noStrike">
                          <a:solidFill>
                            <a:srgbClr val="FFFFFF"/>
                          </a:solidFill>
                          <a:effectLst/>
                          <a:latin typeface="Arial" panose="020B0604020202020204" pitchFamily="34" charset="0"/>
                          <a:cs typeface="Arial" panose="020B0604020202020204" pitchFamily="34" charset="0"/>
                        </a:rPr>
                        <a:t>CMP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US" sz="1800" b="1" i="0" u="none" strike="noStrike">
                          <a:solidFill>
                            <a:srgbClr val="FFFFFF"/>
                          </a:solidFill>
                          <a:effectLst/>
                          <a:latin typeface="Arial" panose="020B0604020202020204" pitchFamily="34" charset="0"/>
                          <a:cs typeface="Arial" panose="020B0604020202020204" pitchFamily="34" charset="0"/>
                        </a:rPr>
                        <a:t>Returns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593118441"/>
                  </a:ext>
                </a:extLst>
              </a:tr>
              <a:tr h="442961">
                <a:tc>
                  <a:txBody>
                    <a:bodyPr/>
                    <a:lstStyle/>
                    <a:p>
                      <a:pPr algn="ctr" rtl="0" fontAlgn="b"/>
                      <a:r>
                        <a:rPr lang="en-US" sz="18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en-US" sz="1800" b="0" i="0" u="none" strike="noStrike" dirty="0">
                          <a:solidFill>
                            <a:srgbClr val="000000"/>
                          </a:solidFill>
                          <a:effectLst/>
                          <a:latin typeface="Arial" panose="020B0604020202020204" pitchFamily="34" charset="0"/>
                          <a:cs typeface="Arial" panose="020B0604020202020204" pitchFamily="34" charset="0"/>
                        </a:rPr>
                        <a:t>State Bank Of India Ltd.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219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295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501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129%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70275874"/>
                  </a:ext>
                </a:extLst>
              </a:tr>
              <a:tr h="442961">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en-US" sz="1800" b="0" i="0" u="none" strike="noStrike" dirty="0">
                          <a:solidFill>
                            <a:srgbClr val="000000"/>
                          </a:solidFill>
                          <a:effectLst/>
                          <a:latin typeface="Arial" panose="020B0604020202020204" pitchFamily="34" charset="0"/>
                          <a:cs typeface="Arial" panose="020B0604020202020204" pitchFamily="34" charset="0"/>
                        </a:rPr>
                        <a:t>IDFC First Bank Ltd.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panose="020B0604020202020204" pitchFamily="34" charset="0"/>
                          <a:cs typeface="Arial" panose="020B0604020202020204" pitchFamily="34" charset="0"/>
                        </a:rPr>
                        <a:t>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96389373"/>
                  </a:ext>
                </a:extLst>
              </a:tr>
              <a:tr h="442961">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en-US" sz="1800" b="0" i="0" u="none" strike="noStrike" dirty="0">
                          <a:solidFill>
                            <a:srgbClr val="000000"/>
                          </a:solidFill>
                          <a:effectLst/>
                          <a:latin typeface="Arial" panose="020B0604020202020204" pitchFamily="34" charset="0"/>
                          <a:cs typeface="Arial" panose="020B0604020202020204" pitchFamily="34" charset="0"/>
                        </a:rPr>
                        <a:t>HDFC Life Insurance Company Ltd.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623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703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683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355767974"/>
                  </a:ext>
                </a:extLst>
              </a:tr>
              <a:tr h="442961">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en-US" sz="1800" b="0" i="0" u="none" strike="noStrike" dirty="0">
                          <a:solidFill>
                            <a:srgbClr val="000000"/>
                          </a:solidFill>
                          <a:effectLst/>
                          <a:latin typeface="Arial" panose="020B0604020202020204" pitchFamily="34" charset="0"/>
                          <a:cs typeface="Arial" panose="020B0604020202020204" pitchFamily="34" charset="0"/>
                        </a:rPr>
                        <a:t>JK Lakshmi Cement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panose="020B0604020202020204" pitchFamily="34" charset="0"/>
                          <a:cs typeface="Arial" panose="020B0604020202020204" pitchFamily="34" charset="0"/>
                        </a:rPr>
                        <a:t>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330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610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110%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03389781"/>
                  </a:ext>
                </a:extLst>
              </a:tr>
              <a:tr h="442961">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en-US" sz="1800" b="0" i="0" u="none" strike="noStrike" dirty="0">
                          <a:solidFill>
                            <a:srgbClr val="000000"/>
                          </a:solidFill>
                          <a:effectLst/>
                          <a:latin typeface="Arial" panose="020B0604020202020204" pitchFamily="34" charset="0"/>
                          <a:cs typeface="Arial" panose="020B0604020202020204" pitchFamily="34" charset="0"/>
                        </a:rPr>
                        <a:t>HCL Technologies Ltd.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panose="020B0604020202020204" pitchFamily="34" charset="0"/>
                          <a:cs typeface="Arial" panose="020B0604020202020204" pitchFamily="34" charset="0"/>
                        </a:rPr>
                        <a:t>855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panose="020B0604020202020204" pitchFamily="34" charset="0"/>
                          <a:cs typeface="Arial" panose="020B0604020202020204" pitchFamily="34" charset="0"/>
                        </a:rPr>
                        <a:t>1006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1152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31220608"/>
                  </a:ext>
                </a:extLst>
              </a:tr>
              <a:tr h="442961">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en-US" sz="1800" b="0" i="0" u="none" strike="noStrike" dirty="0">
                          <a:solidFill>
                            <a:srgbClr val="000000"/>
                          </a:solidFill>
                          <a:effectLst/>
                          <a:latin typeface="Arial" panose="020B0604020202020204" pitchFamily="34" charset="0"/>
                          <a:cs typeface="Arial" panose="020B0604020202020204" pitchFamily="34" charset="0"/>
                        </a:rPr>
                        <a:t>Dabur India Ltd.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527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panose="020B0604020202020204" pitchFamily="34" charset="0"/>
                          <a:cs typeface="Arial" panose="020B0604020202020204" pitchFamily="34" charset="0"/>
                        </a:rPr>
                        <a:t>589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590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63389194"/>
                  </a:ext>
                </a:extLst>
              </a:tr>
              <a:tr h="442961">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en-US" sz="1800" b="0" i="0" u="none" strike="noStrike" dirty="0" err="1">
                          <a:solidFill>
                            <a:srgbClr val="000000"/>
                          </a:solidFill>
                          <a:effectLst/>
                          <a:latin typeface="Arial" panose="020B0604020202020204" pitchFamily="34" charset="0"/>
                          <a:cs typeface="Arial" panose="020B0604020202020204" pitchFamily="34" charset="0"/>
                        </a:rPr>
                        <a:t>Emami</a:t>
                      </a:r>
                      <a:r>
                        <a:rPr lang="en-US" sz="1800" b="0" i="0" u="none" strike="noStrike" dirty="0">
                          <a:solidFill>
                            <a:srgbClr val="000000"/>
                          </a:solidFill>
                          <a:effectLst/>
                          <a:latin typeface="Arial" panose="020B0604020202020204" pitchFamily="34" charset="0"/>
                          <a:cs typeface="Arial" panose="020B0604020202020204" pitchFamily="34" charset="0"/>
                        </a:rPr>
                        <a:t> Ltd.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371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panose="020B0604020202020204" pitchFamily="34" charset="0"/>
                          <a:cs typeface="Arial" panose="020B0604020202020204" pitchFamily="34" charset="0"/>
                        </a:rPr>
                        <a:t>425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panose="020B0604020202020204" pitchFamily="34" charset="0"/>
                          <a:cs typeface="Arial" panose="020B0604020202020204" pitchFamily="34" charset="0"/>
                        </a:rPr>
                        <a:t>530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379247643"/>
                  </a:ext>
                </a:extLst>
              </a:tr>
              <a:tr h="442961">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en-US" sz="1800" b="0" i="0" u="none" strike="noStrike" dirty="0" err="1">
                          <a:solidFill>
                            <a:srgbClr val="000000"/>
                          </a:solidFill>
                          <a:effectLst/>
                          <a:latin typeface="Arial" panose="020B0604020202020204" pitchFamily="34" charset="0"/>
                          <a:cs typeface="Arial" panose="020B0604020202020204" pitchFamily="34" charset="0"/>
                        </a:rPr>
                        <a:t>Polycab</a:t>
                      </a:r>
                      <a:r>
                        <a:rPr lang="en-US" sz="1800" b="0" i="0" u="none" strike="noStrike" dirty="0">
                          <a:solidFill>
                            <a:srgbClr val="000000"/>
                          </a:solidFill>
                          <a:effectLst/>
                          <a:latin typeface="Arial" panose="020B0604020202020204" pitchFamily="34" charset="0"/>
                          <a:cs typeface="Arial" panose="020B0604020202020204" pitchFamily="34" charset="0"/>
                        </a:rPr>
                        <a:t> India Ltd.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926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1083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Arial" panose="020B0604020202020204" pitchFamily="34" charset="0"/>
                          <a:cs typeface="Arial" panose="020B0604020202020204" pitchFamily="34" charset="0"/>
                        </a:rPr>
                        <a:t>2269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145%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972393762"/>
                  </a:ext>
                </a:extLst>
              </a:tr>
              <a:tr h="295308">
                <a:tc gridSpan="6">
                  <a:txBody>
                    <a:bodyPr/>
                    <a:lstStyle/>
                    <a:p>
                      <a:pPr algn="ctr" fontAlgn="b"/>
                      <a:endParaRPr lang="en-US" sz="3200" b="0" i="0" u="none" strike="noStrike" dirty="0">
                        <a:solidFill>
                          <a:srgbClr val="000000"/>
                        </a:solidFill>
                        <a:effectLst/>
                        <a:latin typeface="Arial" panose="020B0604020202020204" pitchFamily="34" charset="0"/>
                        <a:cs typeface="Arial" panose="020B0604020202020204" pitchFamily="34" charset="0"/>
                      </a:endParaRPr>
                    </a:p>
                    <a:p>
                      <a:pPr algn="ctr" fontAlgn="b"/>
                      <a:r>
                        <a:rPr lang="en-US" sz="3200" b="1" i="0" u="none" strike="noStrike" dirty="0">
                          <a:solidFill>
                            <a:srgbClr val="00B050"/>
                          </a:solidFill>
                          <a:effectLst/>
                          <a:latin typeface="Arial" panose="020B0604020202020204" pitchFamily="34" charset="0"/>
                          <a:cs typeface="Arial" panose="020B0604020202020204" pitchFamily="34" charset="0"/>
                        </a:rPr>
                        <a:t>Benchmark (Nifty 50) return since last Diwali : 40%</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775440494"/>
                  </a:ext>
                </a:extLst>
              </a:tr>
            </a:tbl>
          </a:graphicData>
        </a:graphic>
      </p:graphicFrame>
    </p:spTree>
    <p:extLst>
      <p:ext uri="{BB962C8B-B14F-4D97-AF65-F5344CB8AC3E}">
        <p14:creationId xmlns:p14="http://schemas.microsoft.com/office/powerpoint/2010/main" val="3159543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2261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1999" cy="6858001"/>
          </a:xfrm>
        </p:spPr>
      </p:pic>
    </p:spTree>
    <p:extLst>
      <p:ext uri="{BB962C8B-B14F-4D97-AF65-F5344CB8AC3E}">
        <p14:creationId xmlns:p14="http://schemas.microsoft.com/office/powerpoint/2010/main" val="2703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txBox="1">
            <a:spLocks/>
          </p:cNvSpPr>
          <p:nvPr/>
        </p:nvSpPr>
        <p:spPr>
          <a:xfrm>
            <a:off x="1981200" y="176917"/>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latin typeface="+mn-lt"/>
              </a:rPr>
              <a:t>HAPPY SAMVAT 2078</a:t>
            </a:r>
            <a:endParaRPr lang="en-US" sz="4000" dirty="0">
              <a:latin typeface="+mn-lt"/>
            </a:endParaRPr>
          </a:p>
        </p:txBody>
      </p:sp>
      <p:sp>
        <p:nvSpPr>
          <p:cNvPr id="9" name="Content Placeholder 2"/>
          <p:cNvSpPr txBox="1">
            <a:spLocks/>
          </p:cNvSpPr>
          <p:nvPr/>
        </p:nvSpPr>
        <p:spPr>
          <a:xfrm>
            <a:off x="446182" y="1496833"/>
            <a:ext cx="11132545" cy="44497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smtClean="0">
                <a:latin typeface="Arial" panose="020B0604020202020204" pitchFamily="34" charset="0"/>
                <a:cs typeface="Arial" panose="020B0604020202020204" pitchFamily="34" charset="0"/>
              </a:rPr>
              <a:t>We hope you and your family are safe and in good health. </a:t>
            </a:r>
          </a:p>
          <a:p>
            <a:pPr algn="just"/>
            <a:r>
              <a:rPr lang="en-US" sz="1400" dirty="0" err="1" smtClean="0">
                <a:latin typeface="Arial" panose="020B0604020202020204" pitchFamily="34" charset="0"/>
                <a:cs typeface="Arial" panose="020B0604020202020204" pitchFamily="34" charset="0"/>
              </a:rPr>
              <a:t>Samvat</a:t>
            </a:r>
            <a:r>
              <a:rPr lang="en-US" sz="1400" dirty="0" smtClean="0">
                <a:latin typeface="Arial" panose="020B0604020202020204" pitchFamily="34" charset="0"/>
                <a:cs typeface="Arial" panose="020B0604020202020204" pitchFamily="34" charset="0"/>
              </a:rPr>
              <a:t> 2077 was a wonderful year for the investors. During </a:t>
            </a:r>
            <a:r>
              <a:rPr lang="en-US" sz="1400" dirty="0" err="1" smtClean="0">
                <a:latin typeface="Arial" panose="020B0604020202020204" pitchFamily="34" charset="0"/>
                <a:cs typeface="Arial" panose="020B0604020202020204" pitchFamily="34" charset="0"/>
              </a:rPr>
              <a:t>Samvat</a:t>
            </a:r>
            <a:r>
              <a:rPr lang="en-US" sz="1400" dirty="0" smtClean="0">
                <a:latin typeface="Arial" panose="020B0604020202020204" pitchFamily="34" charset="0"/>
                <a:cs typeface="Arial" panose="020B0604020202020204" pitchFamily="34" charset="0"/>
              </a:rPr>
              <a:t> 2077, the Indian stock markets made record highs this October and, surprisingly enough, were unmoved even by the second wave of the pandemic in the April-May period. The key benchmark indices clocked over 50% returns during </a:t>
            </a:r>
            <a:r>
              <a:rPr lang="en-US" sz="1400" dirty="0" err="1" smtClean="0">
                <a:latin typeface="Arial" panose="020B0604020202020204" pitchFamily="34" charset="0"/>
                <a:cs typeface="Arial" panose="020B0604020202020204" pitchFamily="34" charset="0"/>
              </a:rPr>
              <a:t>Samvat</a:t>
            </a:r>
            <a:r>
              <a:rPr lang="en-US" sz="1400" dirty="0" smtClean="0">
                <a:latin typeface="Arial" panose="020B0604020202020204" pitchFamily="34" charset="0"/>
                <a:cs typeface="Arial" panose="020B0604020202020204" pitchFamily="34" charset="0"/>
              </a:rPr>
              <a:t> 2077 while the broader market did even better with the CNX Midcap 100 Index surging ~85% in the same period.</a:t>
            </a:r>
          </a:p>
          <a:p>
            <a:pPr algn="just"/>
            <a:r>
              <a:rPr lang="en-US" sz="1400" dirty="0" smtClean="0">
                <a:latin typeface="Arial" panose="020B0604020202020204" pitchFamily="34" charset="0"/>
                <a:cs typeface="Arial" panose="020B0604020202020204" pitchFamily="34" charset="0"/>
              </a:rPr>
              <a:t>With a large part of Indians vaccinated, and the Covid-19 cases making lows, things look much better. Economic situation also looks promising with buoyed consumer sentiment and improved job situation in the country. Additionally, good macro  economic indicators (like export numbers, GST Collections, PMI data, power and fuel demand) are all indicating positivity in the country. Discretionary spending has witnessed pick up in both rural and urban segment. Rural sentiment has also been boosted by third year of normal monsoon which have helped demand pick up and aided by infrastructure spending by government.</a:t>
            </a:r>
          </a:p>
          <a:p>
            <a:pPr algn="just"/>
            <a:r>
              <a:rPr lang="en-US" sz="1400" dirty="0" smtClean="0">
                <a:latin typeface="Arial" panose="020B0604020202020204" pitchFamily="34" charset="0"/>
                <a:cs typeface="Arial" panose="020B0604020202020204" pitchFamily="34" charset="0"/>
              </a:rPr>
              <a:t>We have three concerns at this point of time - inflation, tapering and follow-up demand scenario once things settle down.</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t>
            </a:r>
          </a:p>
          <a:p>
            <a:pPr algn="just"/>
            <a:r>
              <a:rPr lang="en-US" sz="1400" dirty="0" smtClean="0">
                <a:latin typeface="Arial" panose="020B0604020202020204" pitchFamily="34" charset="0"/>
                <a:cs typeface="Arial" panose="020B0604020202020204" pitchFamily="34" charset="0"/>
              </a:rPr>
              <a:t>What next? Its time to be selective and its time to add good quality stocks in your portfolio in tranches. We believe  Indian corporates have sailed through tough times and outlook remains robust despite all the challenges. We are also expecting  positive  announcements by the government on divestment in </a:t>
            </a:r>
            <a:r>
              <a:rPr lang="en-US" sz="1400" dirty="0" err="1" smtClean="0">
                <a:latin typeface="Arial" panose="020B0604020202020204" pitchFamily="34" charset="0"/>
                <a:cs typeface="Arial" panose="020B0604020202020204" pitchFamily="34" charset="0"/>
              </a:rPr>
              <a:t>Samvat</a:t>
            </a:r>
            <a:r>
              <a:rPr lang="en-US" sz="1400" dirty="0" smtClean="0">
                <a:latin typeface="Arial" panose="020B0604020202020204" pitchFamily="34" charset="0"/>
                <a:cs typeface="Arial" panose="020B0604020202020204" pitchFamily="34" charset="0"/>
              </a:rPr>
              <a:t> 2078. We believe corrections should be seen as a good opportunity to add good companies, as rebound in the economy with strong fundamentals and low interest rates  would  lead outperformance from Indian  stock market.</a:t>
            </a:r>
          </a:p>
          <a:p>
            <a:pPr algn="just"/>
            <a:r>
              <a:rPr lang="en-US" sz="1400" dirty="0" smtClean="0">
                <a:latin typeface="Arial" panose="020B0604020202020204" pitchFamily="34" charset="0"/>
                <a:cs typeface="Arial" panose="020B0604020202020204" pitchFamily="34" charset="0"/>
              </a:rPr>
              <a:t>For </a:t>
            </a:r>
            <a:r>
              <a:rPr lang="en-US" sz="1400" dirty="0" err="1" smtClean="0">
                <a:latin typeface="Arial" panose="020B0604020202020204" pitchFamily="34" charset="0"/>
                <a:cs typeface="Arial" panose="020B0604020202020204" pitchFamily="34" charset="0"/>
              </a:rPr>
              <a:t>Samvat</a:t>
            </a:r>
            <a:r>
              <a:rPr lang="en-US" sz="1400" dirty="0" smtClean="0">
                <a:latin typeface="Arial" panose="020B0604020202020204" pitchFamily="34" charset="0"/>
                <a:cs typeface="Arial" panose="020B0604020202020204" pitchFamily="34" charset="0"/>
              </a:rPr>
              <a:t> 2078, our team of experts have handpicked the Diwali </a:t>
            </a:r>
            <a:r>
              <a:rPr lang="en-US" sz="1400" dirty="0" err="1" smtClean="0">
                <a:latin typeface="Arial" panose="020B0604020202020204" pitchFamily="34" charset="0"/>
                <a:cs typeface="Arial" panose="020B0604020202020204" pitchFamily="34" charset="0"/>
              </a:rPr>
              <a:t>Mithai</a:t>
            </a:r>
            <a:r>
              <a:rPr lang="en-US" sz="1400" dirty="0" smtClean="0">
                <a:latin typeface="Arial" panose="020B0604020202020204" pitchFamily="34" charset="0"/>
                <a:cs typeface="Arial" panose="020B0604020202020204" pitchFamily="34" charset="0"/>
              </a:rPr>
              <a:t> Stocks Box aka companies with good quality of earnings with strong fundamentals.  </a:t>
            </a:r>
          </a:p>
          <a:p>
            <a:pPr algn="just"/>
            <a:r>
              <a:rPr lang="en-US" sz="1400" b="1" dirty="0" smtClean="0">
                <a:latin typeface="Arial" panose="020B0604020202020204" pitchFamily="34" charset="0"/>
                <a:cs typeface="Arial" panose="020B0604020202020204" pitchFamily="34" charset="0"/>
              </a:rPr>
              <a:t>WISHING YOU ALL A VERY HAPPY &amp; AUSPICIOUS DIWALI !</a:t>
            </a:r>
          </a:p>
        </p:txBody>
      </p:sp>
    </p:spTree>
    <p:extLst>
      <p:ext uri="{BB962C8B-B14F-4D97-AF65-F5344CB8AC3E}">
        <p14:creationId xmlns:p14="http://schemas.microsoft.com/office/powerpoint/2010/main" val="2796146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154253" y="424245"/>
            <a:ext cx="5333992" cy="707886"/>
          </a:xfrm>
          <a:prstGeom prst="rect">
            <a:avLst/>
          </a:prstGeom>
          <a:noFill/>
        </p:spPr>
        <p:txBody>
          <a:bodyPr wrap="square" rtlCol="0">
            <a:spAutoFit/>
          </a:bodyPr>
          <a:lstStyle/>
          <a:p>
            <a:pPr lvl="0" algn="ctr">
              <a:defRPr/>
            </a:pPr>
            <a:r>
              <a:rPr lang="en-US" sz="4000" dirty="0">
                <a:solidFill>
                  <a:prstClr val="black"/>
                </a:solidFill>
              </a:rPr>
              <a:t>DIWALI MITHAI BOX</a:t>
            </a:r>
          </a:p>
        </p:txBody>
      </p:sp>
      <p:graphicFrame>
        <p:nvGraphicFramePr>
          <p:cNvPr id="8" name="Table 7"/>
          <p:cNvGraphicFramePr>
            <a:graphicFrameLocks noGrp="1"/>
          </p:cNvGraphicFramePr>
          <p:nvPr>
            <p:extLst>
              <p:ext uri="{D42A27DB-BD31-4B8C-83A1-F6EECF244321}">
                <p14:modId xmlns:p14="http://schemas.microsoft.com/office/powerpoint/2010/main" val="3427904253"/>
              </p:ext>
            </p:extLst>
          </p:nvPr>
        </p:nvGraphicFramePr>
        <p:xfrm>
          <a:off x="991661" y="1556375"/>
          <a:ext cx="10208678" cy="4904254"/>
        </p:xfrm>
        <a:graphic>
          <a:graphicData uri="http://schemas.openxmlformats.org/drawingml/2006/table">
            <a:tbl>
              <a:tblPr/>
              <a:tblGrid>
                <a:gridCol w="1136390">
                  <a:extLst>
                    <a:ext uri="{9D8B030D-6E8A-4147-A177-3AD203B41FA5}">
                      <a16:colId xmlns:a16="http://schemas.microsoft.com/office/drawing/2014/main" val="3801512595"/>
                    </a:ext>
                  </a:extLst>
                </a:gridCol>
                <a:gridCol w="4680521">
                  <a:extLst>
                    <a:ext uri="{9D8B030D-6E8A-4147-A177-3AD203B41FA5}">
                      <a16:colId xmlns:a16="http://schemas.microsoft.com/office/drawing/2014/main" val="1793106431"/>
                    </a:ext>
                  </a:extLst>
                </a:gridCol>
                <a:gridCol w="1074737">
                  <a:extLst>
                    <a:ext uri="{9D8B030D-6E8A-4147-A177-3AD203B41FA5}">
                      <a16:colId xmlns:a16="http://schemas.microsoft.com/office/drawing/2014/main" val="4111057306"/>
                    </a:ext>
                  </a:extLst>
                </a:gridCol>
                <a:gridCol w="1238805">
                  <a:extLst>
                    <a:ext uri="{9D8B030D-6E8A-4147-A177-3AD203B41FA5}">
                      <a16:colId xmlns:a16="http://schemas.microsoft.com/office/drawing/2014/main" val="1967347467"/>
                    </a:ext>
                  </a:extLst>
                </a:gridCol>
                <a:gridCol w="2078225">
                  <a:extLst>
                    <a:ext uri="{9D8B030D-6E8A-4147-A177-3AD203B41FA5}">
                      <a16:colId xmlns:a16="http://schemas.microsoft.com/office/drawing/2014/main" val="4275990656"/>
                    </a:ext>
                  </a:extLst>
                </a:gridCol>
              </a:tblGrid>
              <a:tr h="576003">
                <a:tc>
                  <a:txBody>
                    <a:bodyPr/>
                    <a:lstStyle/>
                    <a:p>
                      <a:pPr algn="ctr" rtl="0" fontAlgn="ctr"/>
                      <a:r>
                        <a:rPr lang="en-IN" sz="1600" b="1" i="0" u="none" strike="noStrike" dirty="0">
                          <a:solidFill>
                            <a:srgbClr val="FFFFFF"/>
                          </a:solidFill>
                          <a:effectLst/>
                          <a:latin typeface="Arial" panose="020B0604020202020204" pitchFamily="34" charset="0"/>
                          <a:cs typeface="Arial" panose="020B0604020202020204" pitchFamily="34" charset="0"/>
                        </a:rPr>
                        <a:t>Sr. No</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IN" sz="1600" b="1" i="0" u="none" strike="noStrike" dirty="0">
                          <a:solidFill>
                            <a:srgbClr val="FFFFFF"/>
                          </a:solidFill>
                          <a:effectLst/>
                          <a:latin typeface="Arial" panose="020B0604020202020204" pitchFamily="34" charset="0"/>
                          <a:cs typeface="Arial" panose="020B0604020202020204" pitchFamily="34" charset="0"/>
                        </a:rPr>
                        <a:t>Company</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IN" sz="1600" b="1" i="0" u="none" strike="noStrike" dirty="0" smtClean="0">
                          <a:solidFill>
                            <a:srgbClr val="FFFFFF"/>
                          </a:solidFill>
                          <a:effectLst/>
                          <a:latin typeface="Arial" panose="020B0604020202020204" pitchFamily="34" charset="0"/>
                          <a:cs typeface="Arial" panose="020B0604020202020204" pitchFamily="34" charset="0"/>
                        </a:rPr>
                        <a:t>CMP (INR)</a:t>
                      </a:r>
                      <a:endParaRPr lang="en-IN"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IN" sz="1600" b="1" i="0" u="none" strike="noStrike" dirty="0" smtClean="0">
                          <a:solidFill>
                            <a:srgbClr val="FFFFFF"/>
                          </a:solidFill>
                          <a:effectLst/>
                          <a:latin typeface="Arial" panose="020B0604020202020204" pitchFamily="34" charset="0"/>
                          <a:cs typeface="Arial" panose="020B0604020202020204" pitchFamily="34" charset="0"/>
                        </a:rPr>
                        <a:t>TP</a:t>
                      </a:r>
                      <a:r>
                        <a:rPr lang="en-IN" sz="1600" b="1" i="0" u="none" strike="noStrike" baseline="0" dirty="0" smtClean="0">
                          <a:solidFill>
                            <a:srgbClr val="FFFFFF"/>
                          </a:solidFill>
                          <a:effectLst/>
                          <a:latin typeface="Arial" panose="020B0604020202020204" pitchFamily="34" charset="0"/>
                          <a:cs typeface="Arial" panose="020B0604020202020204" pitchFamily="34" charset="0"/>
                        </a:rPr>
                        <a:t> (INR)</a:t>
                      </a:r>
                      <a:endParaRPr lang="en-IN"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IN" sz="1600" b="1" i="0" u="none" strike="noStrike" dirty="0">
                          <a:solidFill>
                            <a:srgbClr val="FFFFFF"/>
                          </a:solidFill>
                          <a:effectLst/>
                          <a:latin typeface="Arial" panose="020B0604020202020204" pitchFamily="34" charset="0"/>
                          <a:cs typeface="Arial" panose="020B0604020202020204" pitchFamily="34" charset="0"/>
                        </a:rPr>
                        <a:t>Potential </a:t>
                      </a:r>
                      <a:r>
                        <a:rPr lang="en-IN" sz="1600" b="1" i="0" u="none" strike="noStrike" dirty="0" smtClean="0">
                          <a:solidFill>
                            <a:srgbClr val="FFFFFF"/>
                          </a:solidFill>
                          <a:effectLst/>
                          <a:latin typeface="Arial" panose="020B0604020202020204" pitchFamily="34" charset="0"/>
                          <a:cs typeface="Arial" panose="020B0604020202020204" pitchFamily="34" charset="0"/>
                        </a:rPr>
                        <a:t>Upside (%)</a:t>
                      </a:r>
                      <a:endParaRPr lang="en-IN" sz="16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209376050"/>
                  </a:ext>
                </a:extLst>
              </a:tr>
              <a:tr h="362059">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Dollar Industries Ltd.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462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569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807502960"/>
                  </a:ext>
                </a:extLst>
              </a:tr>
              <a:tr h="362059">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Vishnu Chemicals Ltd.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810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1,513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cs typeface="Arial" panose="020B0604020202020204" pitchFamily="34" charset="0"/>
                        </a:rPr>
                        <a:t>87%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26421808"/>
                  </a:ext>
                </a:extLst>
              </a:tr>
              <a:tr h="362059">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RPSG Ventures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770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2,842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cs typeface="Arial" panose="020B0604020202020204" pitchFamily="34" charset="0"/>
                        </a:rPr>
                        <a:t>269%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349812486"/>
                  </a:ext>
                </a:extLst>
              </a:tr>
              <a:tr h="362059">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ICICI Bank Ltd.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804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942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462337508"/>
                  </a:ext>
                </a:extLst>
              </a:tr>
              <a:tr h="362059">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State Bank Of India Ltd.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516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624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62021803"/>
                  </a:ext>
                </a:extLst>
              </a:tr>
              <a:tr h="362059">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Gokaldas Exports Ltd.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226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dirty="0" smtClean="0">
                          <a:solidFill>
                            <a:srgbClr val="000000"/>
                          </a:solidFill>
                          <a:effectLst/>
                          <a:latin typeface="Arial" panose="020B0604020202020204" pitchFamily="34" charset="0"/>
                          <a:cs typeface="Arial" panose="020B0604020202020204" pitchFamily="34" charset="0"/>
                        </a:rPr>
                        <a:t>357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Arial" panose="020B0604020202020204" pitchFamily="34" charset="0"/>
                          <a:cs typeface="Arial" panose="020B0604020202020204" pitchFamily="34" charset="0"/>
                        </a:rPr>
                        <a:t>58%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4297458"/>
                  </a:ext>
                </a:extLst>
              </a:tr>
              <a:tr h="362059">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Hero Motorcorp Ltd.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2,681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dirty="0" smtClean="0">
                          <a:solidFill>
                            <a:srgbClr val="000000"/>
                          </a:solidFill>
                          <a:effectLst/>
                          <a:latin typeface="Arial" panose="020B0604020202020204" pitchFamily="34" charset="0"/>
                          <a:cs typeface="Arial" panose="020B0604020202020204" pitchFamily="34" charset="0"/>
                        </a:rPr>
                        <a:t>3,156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43460797"/>
                  </a:ext>
                </a:extLst>
              </a:tr>
              <a:tr h="362059">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Ambuja Cements Ltd.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410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449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918837097"/>
                  </a:ext>
                </a:extLst>
              </a:tr>
              <a:tr h="362059">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Sun TV Network Ltd.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590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675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878714990"/>
                  </a:ext>
                </a:extLst>
              </a:tr>
              <a:tr h="362059">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Infosys Ltd.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1700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1932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45053559"/>
                  </a:ext>
                </a:extLst>
              </a:tr>
              <a:tr h="362059">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Tata Motor DVR</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252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dirty="0" smtClean="0">
                          <a:solidFill>
                            <a:srgbClr val="000000"/>
                          </a:solidFill>
                          <a:effectLst/>
                          <a:latin typeface="Arial" panose="020B0604020202020204" pitchFamily="34" charset="0"/>
                          <a:cs typeface="Arial" panose="020B0604020202020204" pitchFamily="34" charset="0"/>
                        </a:rPr>
                        <a:t>304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Arial" panose="020B0604020202020204" pitchFamily="34" charset="0"/>
                          <a:cs typeface="Arial" panose="020B0604020202020204" pitchFamily="34" charset="0"/>
                        </a:rPr>
                        <a:t>21%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01485323"/>
                  </a:ext>
                </a:extLst>
              </a:tr>
              <a:tr h="345602">
                <a:tc>
                  <a:txBody>
                    <a:bodyPr/>
                    <a:lstStyle/>
                    <a:p>
                      <a:pPr algn="ctr" rtl="0" fontAlgn="b"/>
                      <a:r>
                        <a:rPr lang="en-US" sz="16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Zee Entertainment Enterprise Ltd.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311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Arial" panose="020B0604020202020204" pitchFamily="34" charset="0"/>
                          <a:cs typeface="Arial" panose="020B0604020202020204" pitchFamily="34" charset="0"/>
                        </a:rPr>
                        <a:t>398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59046087"/>
                  </a:ext>
                </a:extLst>
              </a:tr>
            </a:tbl>
          </a:graphicData>
        </a:graphic>
      </p:graphicFrame>
    </p:spTree>
    <p:extLst>
      <p:ext uri="{BB962C8B-B14F-4D97-AF65-F5344CB8AC3E}">
        <p14:creationId xmlns:p14="http://schemas.microsoft.com/office/powerpoint/2010/main" val="2051414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671917" y="528064"/>
            <a:ext cx="50529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i="0" u="none" strike="noStrike" kern="1200" cap="none" spc="0" normalizeH="0" baseline="0" noProof="0" dirty="0">
                <a:ln>
                  <a:noFill/>
                </a:ln>
                <a:solidFill>
                  <a:prstClr val="black">
                    <a:lumMod val="85000"/>
                    <a:lumOff val="15000"/>
                  </a:prstClr>
                </a:solidFill>
                <a:effectLst/>
                <a:uLnTx/>
                <a:uFillTx/>
                <a:ea typeface="+mn-ea"/>
                <a:cs typeface="+mn-cs"/>
              </a:rPr>
              <a:t>Dollar Industries Ltd.</a:t>
            </a:r>
            <a:endParaRPr kumimoji="0" lang="en-US" sz="3600" i="0" u="none" strike="noStrike" kern="1200" cap="none" spc="0" normalizeH="0" baseline="0" noProof="0" dirty="0">
              <a:ln>
                <a:noFill/>
              </a:ln>
              <a:solidFill>
                <a:prstClr val="black">
                  <a:lumMod val="85000"/>
                  <a:lumOff val="15000"/>
                </a:prstClr>
              </a:solidFill>
              <a:effectLst/>
              <a:uLnTx/>
              <a:uFillTx/>
              <a:ea typeface="+mn-ea"/>
              <a:cs typeface="+mn-cs"/>
            </a:endParaRPr>
          </a:p>
        </p:txBody>
      </p:sp>
      <p:sp>
        <p:nvSpPr>
          <p:cNvPr id="11" name="TextBox 10"/>
          <p:cNvSpPr txBox="1"/>
          <p:nvPr/>
        </p:nvSpPr>
        <p:spPr>
          <a:xfrm>
            <a:off x="5073396" y="1174395"/>
            <a:ext cx="34143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D3791F"/>
                </a:solidFill>
                <a:effectLst/>
                <a:uLnTx/>
                <a:uFillTx/>
                <a:latin typeface="Calibri" pitchFamily="34" charset="0"/>
                <a:ea typeface="+mn-ea"/>
                <a:cs typeface="+mn-cs"/>
              </a:rPr>
              <a:t> </a:t>
            </a:r>
            <a:r>
              <a:rPr kumimoji="0" lang="en-US" sz="1400" i="0" u="none" strike="noStrike" kern="1200" cap="none" spc="0" normalizeH="0" baseline="0" noProof="0" dirty="0">
                <a:ln>
                  <a:noFill/>
                </a:ln>
                <a:solidFill>
                  <a:prstClr val="black"/>
                </a:solidFill>
                <a:effectLst/>
                <a:uLnTx/>
                <a:uFillTx/>
                <a:latin typeface="Calibri" pitchFamily="34" charset="0"/>
                <a:ea typeface="+mn-ea"/>
                <a:cs typeface="+mn-cs"/>
              </a:rPr>
              <a:t>CMP ₹ </a:t>
            </a:r>
            <a:r>
              <a:rPr kumimoji="0" lang="en-US" sz="1400" i="0" u="none" strike="noStrike" kern="1200" cap="none" spc="0" normalizeH="0" baseline="0" noProof="0" dirty="0" smtClean="0">
                <a:ln>
                  <a:noFill/>
                </a:ln>
                <a:solidFill>
                  <a:prstClr val="black"/>
                </a:solidFill>
                <a:effectLst/>
                <a:uLnTx/>
                <a:uFillTx/>
                <a:latin typeface="Calibri" pitchFamily="34" charset="0"/>
                <a:ea typeface="+mn-ea"/>
                <a:cs typeface="+mn-cs"/>
              </a:rPr>
              <a:t>462 </a:t>
            </a:r>
            <a:r>
              <a:rPr kumimoji="0" lang="en-US" sz="1400" i="0" u="none" strike="noStrike" kern="1200" cap="none" spc="0" normalizeH="0" baseline="0" noProof="0" dirty="0">
                <a:ln>
                  <a:noFill/>
                </a:ln>
                <a:solidFill>
                  <a:prstClr val="black"/>
                </a:solidFill>
                <a:effectLst/>
                <a:uLnTx/>
                <a:uFillTx/>
                <a:latin typeface="Calibri" pitchFamily="34" charset="0"/>
                <a:ea typeface="+mn-ea"/>
                <a:cs typeface="+mn-cs"/>
              </a:rPr>
              <a:t>|  Target ₹ 569 (25x FY23E EPS</a:t>
            </a:r>
            <a:r>
              <a:rPr kumimoji="0" lang="en-US" sz="1600" i="0" u="none" strike="noStrike" kern="1200" cap="none" spc="0" normalizeH="0" baseline="0" noProof="0" dirty="0">
                <a:ln>
                  <a:noFill/>
                </a:ln>
                <a:solidFill>
                  <a:prstClr val="black"/>
                </a:solidFill>
                <a:effectLst/>
                <a:uLnTx/>
                <a:uFillTx/>
                <a:latin typeface="Calibri" pitchFamily="34" charset="0"/>
                <a:ea typeface="+mn-ea"/>
                <a:cs typeface="+mn-cs"/>
              </a:rPr>
              <a:t>)</a:t>
            </a:r>
            <a:endParaRPr kumimoji="0" lang="en-US"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355600" y="1575491"/>
            <a:ext cx="11480800" cy="2893100"/>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Dollar Industries Limited (DIL) has become one of the leading brands in the hosiery sector with an enviable 15% market share and a significant percentage in textile exports of the total production in the Indian hosiery market. Having fused its position in Gulf countries, the company is now assertively looking at the rest of the world with collections that promise to delineate the string</a:t>
            </a:r>
            <a:r>
              <a:rPr kumimoji="0" lang="en-US" sz="1400" b="1" i="0"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0" lang="en-US" sz="12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endParaRP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r>
              <a:rPr kumimoji="0" lang="en-US"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Unlocking JV synergies with Pepe Jeans: DIL aims to further accelerate its footprint in the premium inner and leisure-wear space through 50:50 JV with Pepe Jeans Innerfashion. This JV will have exclusive agreement for sales in India, Bangladesh, Bhutan and SriLanka. DIL has been in process of scaling-up brand “Pepe” through continuously expansion of its product range</a:t>
            </a:r>
            <a:r>
              <a:rPr kumimoji="0" lang="en-US" sz="140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p>
          <a:p>
            <a:pPr marR="0" lvl="0" algn="just" defTabSz="914400" rtl="0" eaLnBrk="1" fontAlgn="auto" latinLnBrk="0" hangingPunct="1">
              <a:lnSpc>
                <a:spcPts val="1500"/>
              </a:lnSpc>
              <a:spcBef>
                <a:spcPts val="0"/>
              </a:spcBef>
              <a:spcAft>
                <a:spcPts val="300"/>
              </a:spcAft>
              <a:buClr>
                <a:srgbClr val="008000"/>
              </a:buClr>
              <a:buSzPct val="100000"/>
              <a:tabLst/>
              <a:defRPr/>
            </a:pPr>
            <a:endParaRPr kumimoji="0" lang="en-IN"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r>
              <a:rPr kumimoji="0" lang="en-US"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Strong market positioning &amp; climbing the ladder of premiumization: DIL has a strong portfolio of sub-brands like Dollar Big Boss (premium Innerwear), Missy (Women’s casuals), Champion (kids), Force Go wear, Dollar Ultra Thermals &amp; Force NXT (premium to super premium segment). DIL has aggressively pursued various marketing &amp; promotional activities to compete with existing players in the industry</a:t>
            </a:r>
            <a:endParaRPr kumimoji="0" lang="en-IN"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Valuations and Outlook: The company will benefit from its joint-venture and premiumization of its product range. </a:t>
            </a:r>
            <a:r>
              <a:rPr kumimoji="0" lang="en-US"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 recommend a BUY rating on the stock with a Target Price of ₹569 per share; valued at PE of </a:t>
            </a:r>
            <a:r>
              <a:rPr kumimoji="0" lang="en-US" sz="140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25x </a:t>
            </a:r>
            <a:r>
              <a:rPr kumimoji="0" lang="en-US"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EV/EBITDA of ~</a:t>
            </a:r>
            <a:r>
              <a:rPr kumimoji="0" lang="en-US" sz="140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16x </a:t>
            </a:r>
            <a:r>
              <a:rPr kumimoji="0" lang="en-US"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FY23E.</a:t>
            </a:r>
            <a:endParaRPr kumimoji="0" lang="en-IN"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478188144"/>
              </p:ext>
            </p:extLst>
          </p:nvPr>
        </p:nvGraphicFramePr>
        <p:xfrm>
          <a:off x="610518" y="4494732"/>
          <a:ext cx="11125201" cy="1892300"/>
        </p:xfrm>
        <a:graphic>
          <a:graphicData uri="http://schemas.openxmlformats.org/drawingml/2006/table">
            <a:tbl>
              <a:tblPr firstRow="1" bandRow="1"/>
              <a:tblGrid>
                <a:gridCol w="2821547">
                  <a:extLst>
                    <a:ext uri="{9D8B030D-6E8A-4147-A177-3AD203B41FA5}">
                      <a16:colId xmlns:a16="http://schemas.microsoft.com/office/drawing/2014/main" val="2051690491"/>
                    </a:ext>
                  </a:extLst>
                </a:gridCol>
                <a:gridCol w="1728516">
                  <a:extLst>
                    <a:ext uri="{9D8B030D-6E8A-4147-A177-3AD203B41FA5}">
                      <a16:colId xmlns:a16="http://schemas.microsoft.com/office/drawing/2014/main" val="826506483"/>
                    </a:ext>
                  </a:extLst>
                </a:gridCol>
                <a:gridCol w="1660730">
                  <a:extLst>
                    <a:ext uri="{9D8B030D-6E8A-4147-A177-3AD203B41FA5}">
                      <a16:colId xmlns:a16="http://schemas.microsoft.com/office/drawing/2014/main" val="3030344519"/>
                    </a:ext>
                  </a:extLst>
                </a:gridCol>
                <a:gridCol w="1660730">
                  <a:extLst>
                    <a:ext uri="{9D8B030D-6E8A-4147-A177-3AD203B41FA5}">
                      <a16:colId xmlns:a16="http://schemas.microsoft.com/office/drawing/2014/main" val="3681117795"/>
                    </a:ext>
                  </a:extLst>
                </a:gridCol>
                <a:gridCol w="1626839">
                  <a:extLst>
                    <a:ext uri="{9D8B030D-6E8A-4147-A177-3AD203B41FA5}">
                      <a16:colId xmlns:a16="http://schemas.microsoft.com/office/drawing/2014/main" val="4107045096"/>
                    </a:ext>
                  </a:extLst>
                </a:gridCol>
                <a:gridCol w="1626839">
                  <a:extLst>
                    <a:ext uri="{9D8B030D-6E8A-4147-A177-3AD203B41FA5}">
                      <a16:colId xmlns:a16="http://schemas.microsoft.com/office/drawing/2014/main" val="1653498266"/>
                    </a:ext>
                  </a:extLst>
                </a:gridCol>
              </a:tblGrid>
              <a:tr h="232184">
                <a:tc>
                  <a:txBody>
                    <a:bodyPr/>
                    <a:lstStyle/>
                    <a:p>
                      <a:pPr algn="l" rtl="0" fontAlgn="ctr"/>
                      <a:endParaRPr lang="en-IN"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dirty="0">
                          <a:solidFill>
                            <a:srgbClr val="FFFFFF"/>
                          </a:solidFill>
                          <a:effectLst/>
                          <a:latin typeface="Arial" panose="020B0604020202020204" pitchFamily="34" charset="0"/>
                          <a:cs typeface="Arial" panose="020B0604020202020204" pitchFamily="34" charset="0"/>
                        </a:rPr>
                        <a:t>FY19</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dirty="0">
                          <a:solidFill>
                            <a:srgbClr val="FFFFFF"/>
                          </a:solidFill>
                          <a:effectLst/>
                          <a:latin typeface="Arial" panose="020B0604020202020204" pitchFamily="34" charset="0"/>
                          <a:cs typeface="Arial" panose="020B0604020202020204" pitchFamily="34" charset="0"/>
                        </a:rPr>
                        <a:t>FY20</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rial" panose="020B0604020202020204" pitchFamily="34" charset="0"/>
                          <a:cs typeface="Arial" panose="020B0604020202020204" pitchFamily="34" charset="0"/>
                        </a:rPr>
                        <a:t>FY21</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rial" panose="020B0604020202020204" pitchFamily="34" charset="0"/>
                          <a:cs typeface="Arial" panose="020B0604020202020204" pitchFamily="34" charset="0"/>
                        </a:rPr>
                        <a:t>FY22E</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n-IN" sz="1200" b="1" i="0" u="none" strike="noStrike">
                          <a:solidFill>
                            <a:srgbClr val="FFFFFF"/>
                          </a:solidFill>
                          <a:effectLst/>
                          <a:latin typeface="Arial" panose="020B0604020202020204" pitchFamily="34" charset="0"/>
                          <a:cs typeface="Arial" panose="020B0604020202020204" pitchFamily="34" charset="0"/>
                        </a:rPr>
                        <a:t>FY23E</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616484"/>
                  </a:ext>
                </a:extLst>
              </a:tr>
              <a:tr h="232184">
                <a:tc>
                  <a:txBody>
                    <a:bodyPr/>
                    <a:lstStyle/>
                    <a:p>
                      <a:pPr algn="l" rtl="0" fontAlgn="ctr"/>
                      <a:r>
                        <a:rPr lang="en-IN" sz="1200" b="0" i="0" u="none" strike="noStrike" dirty="0">
                          <a:solidFill>
                            <a:srgbClr val="000000"/>
                          </a:solidFill>
                          <a:effectLst/>
                          <a:latin typeface="Arial" panose="020B0604020202020204" pitchFamily="34" charset="0"/>
                          <a:cs typeface="Arial" panose="020B0604020202020204" pitchFamily="34" charset="0"/>
                        </a:rPr>
                        <a:t>Net Sales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         1,029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            967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        1,037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        1,190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        1,373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849722"/>
                  </a:ext>
                </a:extLst>
              </a:tr>
              <a:tr h="232184">
                <a:tc>
                  <a:txBody>
                    <a:bodyPr/>
                    <a:lstStyle/>
                    <a:p>
                      <a:pPr algn="l" rtl="0" fontAlgn="ctr"/>
                      <a:r>
                        <a:rPr lang="en-IN" sz="1200" b="0" i="0" u="none" strike="noStrike" dirty="0">
                          <a:solidFill>
                            <a:srgbClr val="000000"/>
                          </a:solidFill>
                          <a:effectLst/>
                          <a:latin typeface="Arial" panose="020B0604020202020204" pitchFamily="34" charset="0"/>
                          <a:cs typeface="Arial" panose="020B0604020202020204" pitchFamily="34" charset="0"/>
                        </a:rPr>
                        <a:t>EBITDA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             136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            105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            138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           174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           207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165107"/>
                  </a:ext>
                </a:extLst>
              </a:tr>
              <a:tr h="232184">
                <a:tc>
                  <a:txBody>
                    <a:bodyPr/>
                    <a:lstStyle/>
                    <a:p>
                      <a:pPr algn="l" rtl="0" fontAlgn="ctr"/>
                      <a:r>
                        <a:rPr lang="en-IN" sz="1200" b="0" i="0" u="none" strike="noStrike">
                          <a:solidFill>
                            <a:srgbClr val="000000"/>
                          </a:solidFill>
                          <a:effectLst/>
                          <a:latin typeface="Arial" panose="020B0604020202020204" pitchFamily="34" charset="0"/>
                          <a:cs typeface="Arial" panose="020B0604020202020204" pitchFamily="34" charset="0"/>
                        </a:rPr>
                        <a:t>PAT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               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              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              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           109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           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945873"/>
                  </a:ext>
                </a:extLst>
              </a:tr>
              <a:tr h="232184">
                <a:tc>
                  <a:txBody>
                    <a:bodyPr/>
                    <a:lstStyle/>
                    <a:p>
                      <a:pPr algn="l"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EPS (₹)</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22.8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139111"/>
                  </a:ext>
                </a:extLst>
              </a:tr>
              <a:tr h="267012">
                <a:tc>
                  <a:txBody>
                    <a:bodyPr/>
                    <a:lstStyle/>
                    <a:p>
                      <a:pPr algn="l" rtl="0" fontAlgn="ctr"/>
                      <a:r>
                        <a:rPr lang="en-IN" sz="1200" b="0" i="0" u="none" strike="noStrike" dirty="0">
                          <a:solidFill>
                            <a:srgbClr val="000000"/>
                          </a:solidFill>
                          <a:effectLst/>
                          <a:latin typeface="Arial" panose="020B0604020202020204" pitchFamily="34" charset="0"/>
                          <a:cs typeface="Arial" panose="020B0604020202020204" pitchFamily="34" charset="0"/>
                        </a:rPr>
                        <a:t>EBITDA Margin </a:t>
                      </a:r>
                      <a:r>
                        <a:rPr lang="en-IN" sz="1200" b="0" i="0" u="none" strike="noStrike" dirty="0" smtClean="0">
                          <a:solidFill>
                            <a:srgbClr val="000000"/>
                          </a:solidFill>
                          <a:effectLst/>
                          <a:latin typeface="Arial" panose="020B0604020202020204" pitchFamily="34" charset="0"/>
                          <a:cs typeface="Arial" panose="020B0604020202020204" pitchFamily="34" charset="0"/>
                        </a:rPr>
                        <a:t>(%)</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657863"/>
                  </a:ext>
                </a:extLst>
              </a:tr>
              <a:tr h="232184">
                <a:tc>
                  <a:txBody>
                    <a:bodyPr/>
                    <a:lstStyle/>
                    <a:p>
                      <a:pPr algn="l"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ROCE</a:t>
                      </a:r>
                      <a:r>
                        <a:rPr lang="en-IN"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IN" sz="1200" b="0" i="0" u="none" strike="noStrike" dirty="0" smtClean="0">
                          <a:solidFill>
                            <a:srgbClr val="000000"/>
                          </a:solidFill>
                          <a:effectLst/>
                          <a:latin typeface="Arial" panose="020B0604020202020204" pitchFamily="34" charset="0"/>
                          <a:cs typeface="Arial" panose="020B0604020202020204" pitchFamily="34" charset="0"/>
                        </a:rPr>
                        <a:t>(%)</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281552"/>
                  </a:ext>
                </a:extLst>
              </a:tr>
              <a:tr h="232184">
                <a:tc>
                  <a:txBody>
                    <a:bodyPr/>
                    <a:lstStyle/>
                    <a:p>
                      <a:pPr algn="l" rtl="0" fontAlgn="ctr"/>
                      <a:r>
                        <a:rPr lang="en-IN" sz="1200" b="0" i="0" u="none" strike="noStrike">
                          <a:solidFill>
                            <a:srgbClr val="000000"/>
                          </a:solidFill>
                          <a:effectLst/>
                          <a:latin typeface="Arial" panose="020B0604020202020204" pitchFamily="34" charset="0"/>
                          <a:cs typeface="Arial" panose="020B0604020202020204" pitchFamily="34" charset="0"/>
                        </a:rPr>
                        <a:t>P/E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35.3</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46.2</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30.6</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24.2</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20.3</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70579"/>
                  </a:ext>
                </a:extLst>
              </a:tr>
            </a:tbl>
          </a:graphicData>
        </a:graphic>
      </p:graphicFrame>
    </p:spTree>
    <p:extLst>
      <p:ext uri="{BB962C8B-B14F-4D97-AF65-F5344CB8AC3E}">
        <p14:creationId xmlns:p14="http://schemas.microsoft.com/office/powerpoint/2010/main" val="115020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973619" y="468731"/>
            <a:ext cx="674862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i="0" u="none" strike="noStrike" kern="1200" cap="none" spc="0" normalizeH="0" baseline="0" noProof="0" dirty="0">
                <a:ln>
                  <a:noFill/>
                </a:ln>
                <a:solidFill>
                  <a:prstClr val="black">
                    <a:lumMod val="85000"/>
                    <a:lumOff val="15000"/>
                  </a:prstClr>
                </a:solidFill>
                <a:effectLst/>
                <a:uLnTx/>
                <a:uFillTx/>
                <a:ea typeface="+mn-ea"/>
                <a:cs typeface="+mn-cs"/>
              </a:rPr>
              <a:t>Vishnu Chemicals Ltd. </a:t>
            </a:r>
            <a:endParaRPr kumimoji="0" lang="en-US" sz="3600" i="0" u="none" strike="noStrike" kern="1200" cap="none" spc="0" normalizeH="0" baseline="0" noProof="0" dirty="0">
              <a:ln>
                <a:noFill/>
              </a:ln>
              <a:solidFill>
                <a:prstClr val="black">
                  <a:lumMod val="85000"/>
                  <a:lumOff val="15000"/>
                </a:prst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smtClean="0">
                <a:ln>
                  <a:noFill/>
                </a:ln>
                <a:solidFill>
                  <a:prstClr val="black">
                    <a:lumMod val="85000"/>
                    <a:lumOff val="15000"/>
                  </a:prstClr>
                </a:solidFill>
                <a:effectLst/>
                <a:uLnTx/>
                <a:uFillTx/>
                <a:latin typeface="Abadi" panose="020B0604020104020204" pitchFamily="34" charset="0"/>
                <a:ea typeface="+mn-ea"/>
                <a:cs typeface="+mn-cs"/>
              </a:rPr>
              <a:t> </a:t>
            </a:r>
            <a:endParaRPr kumimoji="0" lang="en-US" sz="2800" b="0"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endParaRPr>
          </a:p>
        </p:txBody>
      </p:sp>
      <p:sp>
        <p:nvSpPr>
          <p:cNvPr id="11" name="TextBox 10"/>
          <p:cNvSpPr txBox="1"/>
          <p:nvPr/>
        </p:nvSpPr>
        <p:spPr>
          <a:xfrm>
            <a:off x="5406218" y="1164809"/>
            <a:ext cx="33827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D3791F"/>
                </a:solidFill>
                <a:effectLst/>
                <a:uLnTx/>
                <a:uFillTx/>
                <a:latin typeface="Calibri" pitchFamily="34" charset="0"/>
                <a:ea typeface="+mn-ea"/>
                <a:cs typeface="+mn-cs"/>
              </a:rPr>
              <a:t> </a:t>
            </a:r>
            <a:r>
              <a:rPr kumimoji="0" lang="en-US" sz="1400" i="0" u="none" strike="noStrike" kern="1200" cap="none" spc="0" normalizeH="0" baseline="0" noProof="0" dirty="0">
                <a:ln>
                  <a:noFill/>
                </a:ln>
                <a:solidFill>
                  <a:prstClr val="black"/>
                </a:solidFill>
                <a:effectLst/>
                <a:uLnTx/>
                <a:uFillTx/>
                <a:latin typeface="Calibri" pitchFamily="34" charset="0"/>
                <a:ea typeface="+mn-ea"/>
                <a:cs typeface="+mn-cs"/>
              </a:rPr>
              <a:t>CMP ₹ 810| Target ₹ 1,513 (14x FY24E EPS)</a:t>
            </a: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355600" y="1620758"/>
            <a:ext cx="11480800" cy="3008516"/>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Vishnu Chemicals Limited is in the business of manufacturing, marketing and export of chromium and barium chemicals and their derivatives. The Company's principal product/services include Basic Chromium Sulphate, Sodium Dichromate and Barium Carbonate. Its geographical segments include Domestic and International markets</a:t>
            </a:r>
            <a:r>
              <a:rPr kumimoji="0" lang="en-US" sz="1300" b="1" u="none" strike="noStrike" kern="1200" cap="none" spc="0" normalizeH="0" baseline="0" noProof="0" dirty="0" smtClean="0">
                <a:ln>
                  <a:noFill/>
                </a:ln>
                <a:solidFill>
                  <a:prstClr val="black">
                    <a:lumMod val="85000"/>
                    <a:lumOff val="15000"/>
                  </a:prstClr>
                </a:solidFill>
                <a:effectLst/>
                <a:uLnTx/>
                <a:uFillTx/>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0" lang="en-IN"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endParaRP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Backward integration in chromium chemicals to facilitate margin expansion-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company is undertaking backward integration to manufacture raw material – sodium carbonate. The facility is expected to be operational by Q4FY22 and the strategy is margin accretive in the long term.</a:t>
            </a:r>
            <a:endPar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Capacity expansion in Barium segment to drive volume growth -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Barium products are relatively high margin products for the company. It is increasing its capacity from 40,000 MTPA to 60,000 MTPA and the facility is expected to be operational by Q4FY22. Vishnu Chemicals will benefit from higher operating leverage and volume growth in Barium segment.</a:t>
            </a:r>
          </a:p>
          <a:p>
            <a:pPr marL="339725" marR="0" lvl="0" indent="-339725" algn="just" defTabSz="914400" rtl="0" eaLnBrk="1" fontAlgn="auto" latinLnBrk="0" hangingPunct="1">
              <a:lnSpc>
                <a:spcPts val="1500"/>
              </a:lnSpc>
              <a:spcBef>
                <a:spcPts val="0"/>
              </a:spcBef>
              <a:spcAft>
                <a:spcPts val="300"/>
              </a:spcAft>
              <a:buClr>
                <a:srgbClr val="008000"/>
              </a:buClr>
              <a:buSzPct val="100000"/>
              <a:buFont typeface="Webdings" pitchFamily="18" charset="2"/>
              <a:buChar char="&lt;"/>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Debt reduction –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Profit is expected to triple over the next two years. The company will benefit from strong cash flow from operations. This will be utilized to repay portion of debt owed by the company. As a result, interest cost will reduce going forward as the company looks to deleverage. </a:t>
            </a:r>
          </a:p>
          <a:p>
            <a:pPr marL="0" marR="0" lvl="0" indent="0" algn="just" defTabSz="914400" rtl="0" eaLnBrk="1" fontAlgn="auto" latinLnBrk="0" hangingPunct="1">
              <a:lnSpc>
                <a:spcPts val="1500"/>
              </a:lnSpc>
              <a:spcBef>
                <a:spcPts val="0"/>
              </a:spcBef>
              <a:spcAft>
                <a:spcPts val="300"/>
              </a:spcAft>
              <a:buClr>
                <a:srgbClr val="008000"/>
              </a:buClr>
              <a:buSzPct val="100000"/>
              <a:buFontTx/>
              <a:buNone/>
              <a:tabLst/>
              <a:defRPr/>
            </a:pPr>
            <a:r>
              <a:rPr kumimoji="0" lang="en-IN"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Valuation and Outlook: </a:t>
            </a:r>
            <a:r>
              <a:rPr kumimoji="0" lang="en-IN"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company is poised for robust growth driven by higher operating leverage, backward integration and benefits from deleveraging.</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We value the company at a P/E multiple of 14x its FY24E EPS of INR 108.1 and arrive at a target price of ₹1,513 per share. Accordingly, we recommend a BUY rating on the shares of Vishnu Chemicals Ltd</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endParaRPr kumimoji="0" lang="en-US" sz="13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133956390"/>
              </p:ext>
            </p:extLst>
          </p:nvPr>
        </p:nvGraphicFramePr>
        <p:xfrm>
          <a:off x="533400" y="4737103"/>
          <a:ext cx="11203675" cy="1660116"/>
        </p:xfrm>
        <a:graphic>
          <a:graphicData uri="http://schemas.openxmlformats.org/drawingml/2006/table">
            <a:tbl>
              <a:tblPr firstRow="1" bandRow="1"/>
              <a:tblGrid>
                <a:gridCol w="2492200">
                  <a:extLst>
                    <a:ext uri="{9D8B030D-6E8A-4147-A177-3AD203B41FA5}">
                      <a16:colId xmlns:a16="http://schemas.microsoft.com/office/drawing/2014/main" val="2051690491"/>
                    </a:ext>
                  </a:extLst>
                </a:gridCol>
                <a:gridCol w="1466880">
                  <a:extLst>
                    <a:ext uri="{9D8B030D-6E8A-4147-A177-3AD203B41FA5}">
                      <a16:colId xmlns:a16="http://schemas.microsoft.com/office/drawing/2014/main" val="2667216427"/>
                    </a:ext>
                  </a:extLst>
                </a:gridCol>
                <a:gridCol w="1466880">
                  <a:extLst>
                    <a:ext uri="{9D8B030D-6E8A-4147-A177-3AD203B41FA5}">
                      <a16:colId xmlns:a16="http://schemas.microsoft.com/office/drawing/2014/main" val="3030344519"/>
                    </a:ext>
                  </a:extLst>
                </a:gridCol>
                <a:gridCol w="1466880">
                  <a:extLst>
                    <a:ext uri="{9D8B030D-6E8A-4147-A177-3AD203B41FA5}">
                      <a16:colId xmlns:a16="http://schemas.microsoft.com/office/drawing/2014/main" val="3681117795"/>
                    </a:ext>
                  </a:extLst>
                </a:gridCol>
                <a:gridCol w="1436945">
                  <a:extLst>
                    <a:ext uri="{9D8B030D-6E8A-4147-A177-3AD203B41FA5}">
                      <a16:colId xmlns:a16="http://schemas.microsoft.com/office/drawing/2014/main" val="4107045096"/>
                    </a:ext>
                  </a:extLst>
                </a:gridCol>
                <a:gridCol w="1436945">
                  <a:extLst>
                    <a:ext uri="{9D8B030D-6E8A-4147-A177-3AD203B41FA5}">
                      <a16:colId xmlns:a16="http://schemas.microsoft.com/office/drawing/2014/main" val="1653498266"/>
                    </a:ext>
                  </a:extLst>
                </a:gridCol>
                <a:gridCol w="1436945">
                  <a:extLst>
                    <a:ext uri="{9D8B030D-6E8A-4147-A177-3AD203B41FA5}">
                      <a16:colId xmlns:a16="http://schemas.microsoft.com/office/drawing/2014/main" val="1733515058"/>
                    </a:ext>
                  </a:extLst>
                </a:gridCol>
              </a:tblGrid>
              <a:tr h="232184">
                <a:tc>
                  <a:txBody>
                    <a:bodyPr/>
                    <a:lstStyle/>
                    <a:p>
                      <a:pPr algn="l" rtl="0" fontAlgn="b"/>
                      <a:r>
                        <a:rPr lang="en-IN" sz="1200" b="1" i="0" u="none" strike="noStrike" dirty="0">
                          <a:solidFill>
                            <a:srgbClr val="FFFFFF"/>
                          </a:solidFill>
                          <a:effectLst/>
                          <a:latin typeface="Arial" panose="020B0604020202020204" pitchFamily="34" charset="0"/>
                          <a:cs typeface="Arial" panose="020B0604020202020204" pitchFamily="34" charset="0"/>
                        </a:rPr>
                        <a:t>₹ in cr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dirty="0">
                          <a:solidFill>
                            <a:srgbClr val="FFFFFF"/>
                          </a:solidFill>
                          <a:effectLst/>
                          <a:latin typeface="Arial" panose="020B0604020202020204" pitchFamily="34" charset="0"/>
                          <a:cs typeface="Arial" panose="020B0604020202020204" pitchFamily="34" charset="0"/>
                        </a:rPr>
                        <a:t>FY19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rial" panose="020B0604020202020204" pitchFamily="34" charset="0"/>
                          <a:cs typeface="Arial" panose="020B0604020202020204" pitchFamily="34" charset="0"/>
                        </a:rPr>
                        <a:t>FY20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rial" panose="020B0604020202020204" pitchFamily="34" charset="0"/>
                          <a:cs typeface="Arial" panose="020B0604020202020204" pitchFamily="34" charset="0"/>
                        </a:rPr>
                        <a:t>FY21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rial" panose="020B0604020202020204" pitchFamily="34" charset="0"/>
                          <a:cs typeface="Arial" panose="020B0604020202020204" pitchFamily="34" charset="0"/>
                        </a:rPr>
                        <a:t>FY22E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rial" panose="020B0604020202020204" pitchFamily="34" charset="0"/>
                          <a:cs typeface="Arial" panose="020B0604020202020204" pitchFamily="34" charset="0"/>
                        </a:rPr>
                        <a:t>FY23E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rial" panose="020B0604020202020204" pitchFamily="34" charset="0"/>
                          <a:cs typeface="Arial" panose="020B0604020202020204" pitchFamily="34" charset="0"/>
                        </a:rPr>
                        <a:t>FY24E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616484"/>
                  </a:ext>
                </a:extLst>
              </a:tr>
              <a:tr h="232184">
                <a:tc>
                  <a:txBody>
                    <a:bodyPr/>
                    <a:lstStyle/>
                    <a:p>
                      <a:pPr algn="l" rtl="0" fontAlgn="b"/>
                      <a:r>
                        <a:rPr lang="en-IN" sz="1200" b="0" i="0" u="none" strike="noStrike" dirty="0">
                          <a:solidFill>
                            <a:srgbClr val="000000"/>
                          </a:solidFill>
                          <a:effectLst/>
                          <a:latin typeface="Arial" panose="020B0604020202020204" pitchFamily="34" charset="0"/>
                          <a:cs typeface="Arial" panose="020B0604020202020204" pitchFamily="34" charset="0"/>
                        </a:rPr>
                        <a:t>Net Sales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769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674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679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858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994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849722"/>
                  </a:ext>
                </a:extLst>
              </a:tr>
              <a:tr h="232184">
                <a:tc>
                  <a:txBody>
                    <a:bodyPr/>
                    <a:lstStyle/>
                    <a:p>
                      <a:pPr algn="l" rtl="0" fontAlgn="b"/>
                      <a:r>
                        <a:rPr lang="en-IN" sz="1200" b="0" i="0" u="none" strike="noStrike" dirty="0">
                          <a:solidFill>
                            <a:srgbClr val="000000"/>
                          </a:solidFill>
                          <a:effectLst/>
                          <a:latin typeface="Arial" panose="020B0604020202020204" pitchFamily="34" charset="0"/>
                          <a:cs typeface="Arial" panose="020B0604020202020204" pitchFamily="34" charset="0"/>
                        </a:rPr>
                        <a:t>EBITDA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165107"/>
                  </a:ext>
                </a:extLst>
              </a:tr>
              <a:tr h="232184">
                <a:tc>
                  <a:txBody>
                    <a:bodyPr/>
                    <a:lstStyle/>
                    <a:p>
                      <a:pPr algn="l" rtl="0" fontAlgn="b"/>
                      <a:r>
                        <a:rPr lang="en-IN" sz="1200" b="0" i="0" u="none" strike="noStrike" dirty="0">
                          <a:solidFill>
                            <a:srgbClr val="000000"/>
                          </a:solidFill>
                          <a:effectLst/>
                          <a:latin typeface="Arial" panose="020B0604020202020204" pitchFamily="34" charset="0"/>
                          <a:cs typeface="Arial" panose="020B0604020202020204" pitchFamily="34" charset="0"/>
                        </a:rPr>
                        <a:t>PAT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945873"/>
                  </a:ext>
                </a:extLst>
              </a:tr>
              <a:tr h="232184">
                <a:tc>
                  <a:txBody>
                    <a:bodyPr/>
                    <a:lstStyle/>
                    <a:p>
                      <a:pPr algn="l" rtl="0" fontAlgn="b"/>
                      <a:r>
                        <a:rPr lang="en-IN" sz="1200" b="0" i="0" u="none" strike="noStrike" dirty="0">
                          <a:solidFill>
                            <a:srgbClr val="000000"/>
                          </a:solidFill>
                          <a:effectLst/>
                          <a:latin typeface="Arial" panose="020B0604020202020204" pitchFamily="34" charset="0"/>
                          <a:cs typeface="Arial" panose="020B0604020202020204" pitchFamily="34" charset="0"/>
                        </a:rPr>
                        <a:t>EPS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108.1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139111"/>
                  </a:ext>
                </a:extLst>
              </a:tr>
              <a:tr h="267012">
                <a:tc>
                  <a:txBody>
                    <a:bodyPr/>
                    <a:lstStyle/>
                    <a:p>
                      <a:pPr algn="l" rtl="0" fontAlgn="b"/>
                      <a:r>
                        <a:rPr lang="en-IN" sz="1200" b="0" i="0" u="none" strike="noStrike" dirty="0">
                          <a:solidFill>
                            <a:srgbClr val="000000"/>
                          </a:solidFill>
                          <a:effectLst/>
                          <a:latin typeface="Arial" panose="020B0604020202020204" pitchFamily="34" charset="0"/>
                          <a:cs typeface="Arial" panose="020B0604020202020204" pitchFamily="34" charset="0"/>
                        </a:rPr>
                        <a:t>EBITDA Margin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rial" panose="020B0604020202020204" pitchFamily="34" charset="0"/>
                          <a:cs typeface="Arial" panose="020B0604020202020204" pitchFamily="34" charset="0"/>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rial" panose="020B0604020202020204" pitchFamily="34" charset="0"/>
                          <a:cs typeface="Arial" panose="020B0604020202020204" pitchFamily="34" charset="0"/>
                        </a:rPr>
                        <a:t>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657863"/>
                  </a:ext>
                </a:extLst>
              </a:tr>
              <a:tr h="232184">
                <a:tc>
                  <a:txBody>
                    <a:bodyPr/>
                    <a:lstStyle/>
                    <a:p>
                      <a:pPr algn="l" rtl="0" fontAlgn="b"/>
                      <a:r>
                        <a:rPr lang="en-IN" sz="1200" b="0" i="0" u="none" strike="noStrike" dirty="0">
                          <a:solidFill>
                            <a:srgbClr val="000000"/>
                          </a:solidFill>
                          <a:effectLst/>
                          <a:latin typeface="Arial" panose="020B0604020202020204" pitchFamily="34" charset="0"/>
                          <a:cs typeface="Arial" panose="020B0604020202020204" pitchFamily="34" charset="0"/>
                        </a:rPr>
                        <a:t>P/E (x)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39.7</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43.5</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28.0</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17.1</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9.6</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rial" panose="020B0604020202020204" pitchFamily="34" charset="0"/>
                          <a:cs typeface="Arial" panose="020B0604020202020204" pitchFamily="34" charset="0"/>
                        </a:rPr>
                        <a:t>7.5</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281552"/>
                  </a:ext>
                </a:extLst>
              </a:tr>
            </a:tbl>
          </a:graphicData>
        </a:graphic>
      </p:graphicFrame>
    </p:spTree>
    <p:extLst>
      <p:ext uri="{BB962C8B-B14F-4D97-AF65-F5344CB8AC3E}">
        <p14:creationId xmlns:p14="http://schemas.microsoft.com/office/powerpoint/2010/main" val="2593232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649883" y="527840"/>
            <a:ext cx="4114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black">
                    <a:lumMod val="85000"/>
                    <a:lumOff val="15000"/>
                  </a:prstClr>
                </a:solidFill>
                <a:effectLst/>
                <a:uLnTx/>
                <a:uFillTx/>
                <a:ea typeface="+mn-ea"/>
                <a:cs typeface="+mn-cs"/>
              </a:rPr>
              <a:t>RPSG Ventures</a:t>
            </a:r>
          </a:p>
        </p:txBody>
      </p:sp>
      <p:sp>
        <p:nvSpPr>
          <p:cNvPr id="11" name="TextBox 10"/>
          <p:cNvSpPr txBox="1"/>
          <p:nvPr/>
        </p:nvSpPr>
        <p:spPr>
          <a:xfrm>
            <a:off x="5116285" y="1174171"/>
            <a:ext cx="31819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CMP ₹770 | Target ₹2,842 (4x FY24E EPS)</a:t>
            </a:r>
          </a:p>
        </p:txBody>
      </p:sp>
      <p:sp>
        <p:nvSpPr>
          <p:cNvPr id="12" name="TextBox 11"/>
          <p:cNvSpPr txBox="1"/>
          <p:nvPr/>
        </p:nvSpPr>
        <p:spPr>
          <a:xfrm>
            <a:off x="355600" y="1701137"/>
            <a:ext cx="11480800" cy="2662267"/>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company's strong and diversified verticals provides sustainable revenue growth visibility. RPSG into FMCG (Healthy snacks) , IT (BPO player), Pharmacy (</a:t>
            </a:r>
            <a:r>
              <a:rPr kumimoji="0" lang="en-IN"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Ayurveda)</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real estate (Quest mall) and recently acquired sports business. Too </a:t>
            </a:r>
            <a:r>
              <a:rPr kumimoji="0" lang="en-US" sz="13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Yumm</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one of its famous FMCG brands is very famous these days because of its Protein and fiber-rich and low-fat content. Within 2 years of its launch Too </a:t>
            </a:r>
            <a:r>
              <a:rPr kumimoji="0" lang="en-US" sz="13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Yumm</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has become one of the country's fastest-growing healthy snacking brand in India.</a:t>
            </a:r>
          </a:p>
          <a:p>
            <a:pPr marL="0" marR="0" lvl="0" indent="0" algn="just" defTabSz="914400" rtl="0" eaLnBrk="1" fontAlgn="base" latinLnBrk="0" hangingPunct="1">
              <a:spcBef>
                <a:spcPts val="60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company’s Too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Yumm</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&amp; Evita is an ₹300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business. The management is planning to grow it to ₹2,000cr and to achieve this, a couple of products which is very high growth in the segment such as chips and rings. The company will have to deliver a sustainable growth of 45%  over the next 4-5 years. The company’s focus is to create 4 mega brand in coming times and lot of this categories is matured categories. As the impact of pandemic fades and mobility normalizes, we expect the company to revert to mid-teens growth rates Going forward the company has plan to launch product in all the 4 categories like Too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Yumm</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Personal Care, Evita and Dr. Vaidya hence we project EBITDA margins to remain in the range of 11.36 % to 12.40%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inFY22E-FY24E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just" defTabSz="914400" rtl="0" eaLnBrk="1" fontAlgn="base" latinLnBrk="0" hangingPunct="1">
              <a:spcBef>
                <a:spcPts val="60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However, we expect RPSG Venture to post Revenue/EBITDA growth of CAGR 15.4%/14.7% to ₹7,454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/₹924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respectively over FY21-FY24E. We value RPSG Venture at PE of 4x to its FY24E EPS (Core) of ₹88. We initiate our Buy rating on the stock and value it with SOTP valuation for a target price of INR 2,423 for the bear/lower, base value ₹2,842 and ₹3,138 for best case scenario.</a:t>
            </a:r>
          </a:p>
        </p:txBody>
      </p:sp>
      <p:graphicFrame>
        <p:nvGraphicFramePr>
          <p:cNvPr id="7" name="Table 6"/>
          <p:cNvGraphicFramePr>
            <a:graphicFrameLocks noGrp="1"/>
          </p:cNvGraphicFramePr>
          <p:nvPr>
            <p:extLst>
              <p:ext uri="{D42A27DB-BD31-4B8C-83A1-F6EECF244321}">
                <p14:modId xmlns:p14="http://schemas.microsoft.com/office/powerpoint/2010/main" val="861061579"/>
              </p:ext>
            </p:extLst>
          </p:nvPr>
        </p:nvGraphicFramePr>
        <p:xfrm>
          <a:off x="550844" y="4415127"/>
          <a:ext cx="11158938" cy="2311440"/>
        </p:xfrm>
        <a:graphic>
          <a:graphicData uri="http://schemas.openxmlformats.org/drawingml/2006/table">
            <a:tbl>
              <a:tblPr/>
              <a:tblGrid>
                <a:gridCol w="2439395">
                  <a:extLst>
                    <a:ext uri="{9D8B030D-6E8A-4147-A177-3AD203B41FA5}">
                      <a16:colId xmlns:a16="http://schemas.microsoft.com/office/drawing/2014/main" val="1117155945"/>
                    </a:ext>
                  </a:extLst>
                </a:gridCol>
                <a:gridCol w="1245649">
                  <a:extLst>
                    <a:ext uri="{9D8B030D-6E8A-4147-A177-3AD203B41FA5}">
                      <a16:colId xmlns:a16="http://schemas.microsoft.com/office/drawing/2014/main" val="2306360186"/>
                    </a:ext>
                  </a:extLst>
                </a:gridCol>
                <a:gridCol w="1245649">
                  <a:extLst>
                    <a:ext uri="{9D8B030D-6E8A-4147-A177-3AD203B41FA5}">
                      <a16:colId xmlns:a16="http://schemas.microsoft.com/office/drawing/2014/main" val="671288001"/>
                    </a:ext>
                  </a:extLst>
                </a:gridCol>
                <a:gridCol w="1245649">
                  <a:extLst>
                    <a:ext uri="{9D8B030D-6E8A-4147-A177-3AD203B41FA5}">
                      <a16:colId xmlns:a16="http://schemas.microsoft.com/office/drawing/2014/main" val="811517350"/>
                    </a:ext>
                  </a:extLst>
                </a:gridCol>
                <a:gridCol w="1245649">
                  <a:extLst>
                    <a:ext uri="{9D8B030D-6E8A-4147-A177-3AD203B41FA5}">
                      <a16:colId xmlns:a16="http://schemas.microsoft.com/office/drawing/2014/main" val="548198510"/>
                    </a:ext>
                  </a:extLst>
                </a:gridCol>
                <a:gridCol w="1245649">
                  <a:extLst>
                    <a:ext uri="{9D8B030D-6E8A-4147-A177-3AD203B41FA5}">
                      <a16:colId xmlns:a16="http://schemas.microsoft.com/office/drawing/2014/main" val="2764244772"/>
                    </a:ext>
                  </a:extLst>
                </a:gridCol>
                <a:gridCol w="1245649">
                  <a:extLst>
                    <a:ext uri="{9D8B030D-6E8A-4147-A177-3AD203B41FA5}">
                      <a16:colId xmlns:a16="http://schemas.microsoft.com/office/drawing/2014/main" val="1922270776"/>
                    </a:ext>
                  </a:extLst>
                </a:gridCol>
                <a:gridCol w="1245649">
                  <a:extLst>
                    <a:ext uri="{9D8B030D-6E8A-4147-A177-3AD203B41FA5}">
                      <a16:colId xmlns:a16="http://schemas.microsoft.com/office/drawing/2014/main" val="1739686023"/>
                    </a:ext>
                  </a:extLst>
                </a:gridCol>
              </a:tblGrid>
              <a:tr h="231144">
                <a:tc>
                  <a:txBody>
                    <a:bodyPr/>
                    <a:lstStyle/>
                    <a:p>
                      <a:pPr algn="l" rtl="0" fontAlgn="b"/>
                      <a:r>
                        <a:rPr lang="en-IN" sz="1200" b="1" i="0" u="none" strike="noStrike" dirty="0">
                          <a:solidFill>
                            <a:srgbClr val="FFFFFF"/>
                          </a:solidFill>
                          <a:effectLst/>
                          <a:latin typeface="Arial" panose="020B0604020202020204" pitchFamily="34" charset="0"/>
                          <a:cs typeface="Arial" panose="020B0604020202020204" pitchFamily="34" charset="0"/>
                        </a:rPr>
                        <a:t>₹ in </a:t>
                      </a:r>
                      <a:r>
                        <a:rPr lang="en-IN" sz="1200" b="1" i="0" u="none" strike="noStrike" dirty="0" err="1">
                          <a:solidFill>
                            <a:srgbClr val="FFFFFF"/>
                          </a:solidFill>
                          <a:effectLst/>
                          <a:latin typeface="Arial" panose="020B0604020202020204" pitchFamily="34" charset="0"/>
                          <a:cs typeface="Arial" panose="020B0604020202020204" pitchFamily="34" charset="0"/>
                        </a:rPr>
                        <a:t>cr</a:t>
                      </a:r>
                      <a:endParaRPr lang="en-IN"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rial" panose="020B0604020202020204" pitchFamily="34" charset="0"/>
                          <a:cs typeface="Arial" panose="020B0604020202020204" pitchFamily="34" charset="0"/>
                        </a:rPr>
                        <a:t>FY18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rial" panose="020B0604020202020204" pitchFamily="34" charset="0"/>
                          <a:cs typeface="Arial" panose="020B0604020202020204" pitchFamily="34" charset="0"/>
                        </a:rPr>
                        <a:t>FY19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rial" panose="020B0604020202020204" pitchFamily="34" charset="0"/>
                          <a:cs typeface="Arial" panose="020B0604020202020204" pitchFamily="34" charset="0"/>
                        </a:rPr>
                        <a:t>FY20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rial" panose="020B0604020202020204" pitchFamily="34" charset="0"/>
                          <a:cs typeface="Arial" panose="020B0604020202020204" pitchFamily="34" charset="0"/>
                        </a:rPr>
                        <a:t>FY21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rial" panose="020B0604020202020204" pitchFamily="34" charset="0"/>
                          <a:cs typeface="Arial" panose="020B0604020202020204" pitchFamily="34" charset="0"/>
                        </a:rPr>
                        <a:t>FY22E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rial" panose="020B0604020202020204" pitchFamily="34" charset="0"/>
                          <a:cs typeface="Arial" panose="020B0604020202020204" pitchFamily="34" charset="0"/>
                        </a:rPr>
                        <a:t>FY23E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rial" panose="020B0604020202020204" pitchFamily="34" charset="0"/>
                          <a:cs typeface="Arial" panose="020B0604020202020204" pitchFamily="34" charset="0"/>
                        </a:rPr>
                        <a:t>FY24E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177912532"/>
                  </a:ext>
                </a:extLst>
              </a:tr>
              <a:tr h="231144">
                <a:tc>
                  <a:txBody>
                    <a:bodyPr/>
                    <a:lstStyle/>
                    <a:p>
                      <a:pPr algn="l" rtl="0" fontAlgn="b"/>
                      <a:r>
                        <a:rPr lang="en-IN" sz="1200" b="0" i="0" u="none" strike="noStrike" dirty="0">
                          <a:solidFill>
                            <a:srgbClr val="000000"/>
                          </a:solidFill>
                          <a:effectLst/>
                          <a:latin typeface="Arial" panose="020B0604020202020204" pitchFamily="34" charset="0"/>
                          <a:cs typeface="Arial" panose="020B0604020202020204" pitchFamily="34" charset="0"/>
                        </a:rPr>
                        <a:t>Net Sales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1,993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4,370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4,606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5,599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6,231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6,776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7,454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042052"/>
                  </a:ext>
                </a:extLst>
              </a:tr>
              <a:tr h="231144">
                <a:tc>
                  <a:txBody>
                    <a:bodyPr/>
                    <a:lstStyle/>
                    <a:p>
                      <a:pPr algn="l" rtl="0" fontAlgn="b"/>
                      <a:r>
                        <a:rPr lang="en-IN" sz="1200" b="0" i="0" u="none" strike="noStrike" dirty="0">
                          <a:solidFill>
                            <a:srgbClr val="000000"/>
                          </a:solidFill>
                          <a:effectLst/>
                          <a:latin typeface="Arial" panose="020B0604020202020204" pitchFamily="34" charset="0"/>
                          <a:cs typeface="Arial" panose="020B0604020202020204" pitchFamily="34" charset="0"/>
                        </a:rPr>
                        <a:t>EBITDA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217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388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402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702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708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840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           924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40039"/>
                  </a:ext>
                </a:extLst>
              </a:tr>
              <a:tr h="231144">
                <a:tc>
                  <a:txBody>
                    <a:bodyPr/>
                    <a:lstStyle/>
                    <a:p>
                      <a:pPr algn="l" rtl="0" fontAlgn="b"/>
                      <a:r>
                        <a:rPr lang="en-IN" sz="1200" b="0" i="0" u="none" strike="noStrike">
                          <a:solidFill>
                            <a:srgbClr val="000000"/>
                          </a:solidFill>
                          <a:effectLst/>
                          <a:latin typeface="Arial" panose="020B0604020202020204" pitchFamily="34" charset="0"/>
                          <a:cs typeface="Arial" panose="020B0604020202020204" pitchFamily="34" charset="0"/>
                        </a:rPr>
                        <a:t>Net profit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-68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104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178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233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881402"/>
                  </a:ext>
                </a:extLst>
              </a:tr>
              <a:tr h="231144">
                <a:tc>
                  <a:txBody>
                    <a:bodyPr/>
                    <a:lstStyle/>
                    <a:p>
                      <a:pPr algn="l" rtl="0" fontAlgn="b"/>
                      <a:r>
                        <a:rPr lang="en-IN" sz="1200" b="0" i="0" u="none" strike="noStrike" dirty="0">
                          <a:solidFill>
                            <a:srgbClr val="000000"/>
                          </a:solidFill>
                          <a:effectLst/>
                          <a:latin typeface="Arial" panose="020B0604020202020204" pitchFamily="34" charset="0"/>
                          <a:cs typeface="Arial" panose="020B0604020202020204" pitchFamily="34" charset="0"/>
                        </a:rPr>
                        <a:t>EPS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                </a:t>
                      </a:r>
                      <a:r>
                        <a:rPr lang="en-IN" sz="1200" b="0" i="0" u="none" strike="noStrike" dirty="0" smtClean="0">
                          <a:solidFill>
                            <a:srgbClr val="000000"/>
                          </a:solidFill>
                          <a:effectLst/>
                          <a:latin typeface="Arial" panose="020B0604020202020204" pitchFamily="34" charset="0"/>
                          <a:cs typeface="Arial" panose="020B0604020202020204" pitchFamily="34" charset="0"/>
                        </a:rPr>
                        <a:t>5 </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              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              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469503"/>
                  </a:ext>
                </a:extLst>
              </a:tr>
              <a:tr h="231144">
                <a:tc>
                  <a:txBody>
                    <a:bodyPr/>
                    <a:lstStyle/>
                    <a:p>
                      <a:pPr algn="l" rtl="0" fontAlgn="b"/>
                      <a:r>
                        <a:rPr lang="en-IN" sz="1200" b="0" i="0" u="none" strike="noStrike" dirty="0">
                          <a:solidFill>
                            <a:srgbClr val="000000"/>
                          </a:solidFill>
                          <a:effectLst/>
                          <a:latin typeface="Arial" panose="020B0604020202020204" pitchFamily="34" charset="0"/>
                          <a:cs typeface="Arial" panose="020B0604020202020204" pitchFamily="34" charset="0"/>
                        </a:rPr>
                        <a:t>PE (x)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smtClean="0">
                          <a:solidFill>
                            <a:srgbClr val="000000"/>
                          </a:solidFill>
                          <a:effectLst/>
                          <a:latin typeface="Arial" panose="020B0604020202020204" pitchFamily="34" charset="0"/>
                          <a:cs typeface="Arial" panose="020B0604020202020204" pitchFamily="34" charset="0"/>
                        </a:rPr>
                        <a:t>145.4</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smtClean="0">
                          <a:solidFill>
                            <a:srgbClr val="000000"/>
                          </a:solidFill>
                          <a:effectLst/>
                          <a:latin typeface="Arial" panose="020B0604020202020204" pitchFamily="34" charset="0"/>
                          <a:cs typeface="Arial" panose="020B0604020202020204" pitchFamily="34" charset="0"/>
                        </a:rPr>
                        <a:t>31.8</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smtClean="0">
                          <a:solidFill>
                            <a:srgbClr val="000000"/>
                          </a:solidFill>
                          <a:effectLst/>
                          <a:latin typeface="Arial" panose="020B0604020202020204" pitchFamily="34" charset="0"/>
                          <a:cs typeface="Arial" panose="020B0604020202020204" pitchFamily="34" charset="0"/>
                        </a:rPr>
                        <a:t>-601.9</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a:t>
                      </a:r>
                      <a:r>
                        <a:rPr lang="en-IN" sz="1200" b="0" i="0" u="none" strike="noStrike" dirty="0" smtClean="0">
                          <a:solidFill>
                            <a:srgbClr val="000000"/>
                          </a:solidFill>
                          <a:effectLst/>
                          <a:latin typeface="Arial" panose="020B0604020202020204" pitchFamily="34" charset="0"/>
                          <a:cs typeface="Arial" panose="020B0604020202020204" pitchFamily="34" charset="0"/>
                        </a:rPr>
                        <a:t>21.3</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smtClean="0">
                          <a:solidFill>
                            <a:srgbClr val="000000"/>
                          </a:solidFill>
                          <a:effectLst/>
                          <a:latin typeface="Arial" panose="020B0604020202020204" pitchFamily="34" charset="0"/>
                          <a:cs typeface="Arial" panose="020B0604020202020204" pitchFamily="34" charset="0"/>
                        </a:rPr>
                        <a:t>19.6</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smtClean="0">
                          <a:solidFill>
                            <a:srgbClr val="000000"/>
                          </a:solidFill>
                          <a:effectLst/>
                          <a:latin typeface="Arial" panose="020B0604020202020204" pitchFamily="34" charset="0"/>
                          <a:cs typeface="Arial" panose="020B0604020202020204" pitchFamily="34" charset="0"/>
                        </a:rPr>
                        <a:t>11.5</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smtClean="0">
                          <a:solidFill>
                            <a:srgbClr val="000000"/>
                          </a:solidFill>
                          <a:effectLst/>
                          <a:latin typeface="Arial" panose="020B0604020202020204" pitchFamily="34" charset="0"/>
                          <a:cs typeface="Arial" panose="020B0604020202020204" pitchFamily="34" charset="0"/>
                        </a:rPr>
                        <a:t>8.8</a:t>
                      </a:r>
                      <a:endParaRPr lang="en-I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043536"/>
                  </a:ext>
                </a:extLst>
              </a:tr>
              <a:tr h="231144">
                <a:tc>
                  <a:txBody>
                    <a:bodyPr/>
                    <a:lstStyle/>
                    <a:p>
                      <a:pPr algn="l" rtl="0" fontAlgn="b"/>
                      <a:r>
                        <a:rPr lang="en-IN" sz="1200" b="0" i="0" u="none" strike="noStrike">
                          <a:solidFill>
                            <a:srgbClr val="000000"/>
                          </a:solidFill>
                          <a:effectLst/>
                          <a:latin typeface="Arial" panose="020B0604020202020204" pitchFamily="34" charset="0"/>
                          <a:cs typeface="Arial" panose="020B0604020202020204" pitchFamily="34" charset="0"/>
                        </a:rPr>
                        <a:t>EBITDA Margin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536942"/>
                  </a:ext>
                </a:extLst>
              </a:tr>
              <a:tr h="231144">
                <a:tc>
                  <a:txBody>
                    <a:bodyPr/>
                    <a:lstStyle/>
                    <a:p>
                      <a:pPr algn="l" rtl="0" fontAlgn="b"/>
                      <a:r>
                        <a:rPr lang="en-IN" sz="1200" b="0" i="0" u="none" strike="noStrike">
                          <a:solidFill>
                            <a:srgbClr val="000000"/>
                          </a:solidFill>
                          <a:effectLst/>
                          <a:latin typeface="Arial" panose="020B0604020202020204" pitchFamily="34" charset="0"/>
                          <a:cs typeface="Arial" panose="020B0604020202020204" pitchFamily="34" charset="0"/>
                        </a:rPr>
                        <a:t>PAT Margin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9159880"/>
                  </a:ext>
                </a:extLst>
              </a:tr>
              <a:tr h="231144">
                <a:tc>
                  <a:txBody>
                    <a:bodyPr/>
                    <a:lstStyle/>
                    <a:p>
                      <a:pPr algn="l" rtl="0" fontAlgn="b"/>
                      <a:r>
                        <a:rPr lang="en-IN" sz="1200" b="0" i="0" u="none" strike="noStrike">
                          <a:solidFill>
                            <a:srgbClr val="000000"/>
                          </a:solidFill>
                          <a:effectLst/>
                          <a:latin typeface="Arial" panose="020B0604020202020204" pitchFamily="34" charset="0"/>
                          <a:cs typeface="Arial" panose="020B0604020202020204" pitchFamily="34" charset="0"/>
                        </a:rPr>
                        <a:t>ROE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423588"/>
                  </a:ext>
                </a:extLst>
              </a:tr>
              <a:tr h="231144">
                <a:tc>
                  <a:txBody>
                    <a:bodyPr/>
                    <a:lstStyle/>
                    <a:p>
                      <a:pPr algn="l" rtl="0" fontAlgn="b"/>
                      <a:r>
                        <a:rPr lang="en-IN" sz="1200" b="0" i="0" u="none" strike="noStrike">
                          <a:solidFill>
                            <a:srgbClr val="000000"/>
                          </a:solidFill>
                          <a:effectLst/>
                          <a:latin typeface="Arial" panose="020B0604020202020204" pitchFamily="34" charset="0"/>
                          <a:cs typeface="Arial" panose="020B0604020202020204" pitchFamily="34" charset="0"/>
                        </a:rPr>
                        <a:t>ROCE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a:solidFill>
                            <a:srgbClr val="000000"/>
                          </a:solidFill>
                          <a:effectLst/>
                          <a:latin typeface="Arial" panose="020B0604020202020204" pitchFamily="34" charset="0"/>
                          <a:cs typeface="Arial" panose="020B0604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IN" sz="1200" b="0" i="0" u="none" strike="noStrike" dirty="0">
                          <a:solidFill>
                            <a:srgbClr val="000000"/>
                          </a:solidFill>
                          <a:effectLst/>
                          <a:latin typeface="Arial" panose="020B0604020202020204" pitchFamily="34" charset="0"/>
                          <a:cs typeface="Arial" panose="020B0604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119247"/>
                  </a:ext>
                </a:extLst>
              </a:tr>
            </a:tbl>
          </a:graphicData>
        </a:graphic>
      </p:graphicFrame>
    </p:spTree>
    <p:extLst>
      <p:ext uri="{BB962C8B-B14F-4D97-AF65-F5344CB8AC3E}">
        <p14:creationId xmlns:p14="http://schemas.microsoft.com/office/powerpoint/2010/main" val="1291342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864258" y="324748"/>
            <a:ext cx="32039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black">
                    <a:lumMod val="85000"/>
                    <a:lumOff val="15000"/>
                  </a:prstClr>
                </a:solidFill>
                <a:effectLst/>
                <a:uLnTx/>
                <a:uFillTx/>
                <a:ea typeface="+mn-ea"/>
                <a:cs typeface="+mn-cs"/>
              </a:rPr>
              <a:t>ICICI Bank </a:t>
            </a:r>
            <a:r>
              <a:rPr kumimoji="0" lang="en-US" sz="3600" i="0" u="none" strike="noStrike" kern="1200" cap="none" spc="0" normalizeH="0" baseline="0" noProof="0" dirty="0" smtClean="0">
                <a:ln>
                  <a:noFill/>
                </a:ln>
                <a:solidFill>
                  <a:prstClr val="black">
                    <a:lumMod val="85000"/>
                    <a:lumOff val="15000"/>
                  </a:prstClr>
                </a:solidFill>
                <a:effectLst/>
                <a:uLnTx/>
                <a:uFillTx/>
                <a:ea typeface="+mn-ea"/>
                <a:cs typeface="+mn-cs"/>
              </a:rPr>
              <a:t>Ltd</a:t>
            </a:r>
            <a:endParaRPr kumimoji="0" lang="en-US" sz="3600" i="0" u="none" strike="noStrike" kern="1200" cap="none" spc="0" normalizeH="0" baseline="0" noProof="0" dirty="0">
              <a:ln>
                <a:noFill/>
              </a:ln>
              <a:solidFill>
                <a:prstClr val="black">
                  <a:lumMod val="85000"/>
                  <a:lumOff val="15000"/>
                </a:prstClr>
              </a:solidFill>
              <a:effectLst/>
              <a:uLnTx/>
              <a:uFillTx/>
              <a:ea typeface="+mn-ea"/>
              <a:cs typeface="+mn-cs"/>
            </a:endParaRPr>
          </a:p>
        </p:txBody>
      </p:sp>
      <p:sp>
        <p:nvSpPr>
          <p:cNvPr id="11" name="TextBox 10"/>
          <p:cNvSpPr txBox="1"/>
          <p:nvPr/>
        </p:nvSpPr>
        <p:spPr>
          <a:xfrm>
            <a:off x="4788384" y="909523"/>
            <a:ext cx="3279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itchFamily="34" charset="0"/>
                <a:ea typeface="+mn-ea"/>
                <a:cs typeface="+mn-cs"/>
              </a:rPr>
              <a:t> CMP ₹804|  Target ₹942 (2.7x FY24E ABV)</a:t>
            </a:r>
          </a:p>
        </p:txBody>
      </p:sp>
      <p:sp>
        <p:nvSpPr>
          <p:cNvPr id="12" name="TextBox 11"/>
          <p:cNvSpPr txBox="1"/>
          <p:nvPr/>
        </p:nvSpPr>
        <p:spPr>
          <a:xfrm>
            <a:off x="355600" y="1717436"/>
            <a:ext cx="11480800" cy="3046988"/>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Over the last few years, ICICI Bank has transformed itself into a retail focused bank. Retail portfolio of the bank has increased from 52% in FY17 to 68% as on Sep’21. The Bank’s consolidated total assets stood at INR 12.76 </a:t>
            </a:r>
            <a:r>
              <a:rPr kumimoji="0" lang="en-US" sz="1300" b="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tn</a:t>
            </a: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as on Sep’21. Bank has a network of 5,277 branches and 14,045 ATMs across India. ICICI Bank offers a wide range of banking products and financial services to corporate and retail customers through a variety of delivery channels and through its group companies. </a:t>
            </a: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endParaRPr>
          </a:p>
          <a:p>
            <a:pPr marL="283093" marR="0" lvl="0" indent="-283093" algn="just" defTabSz="761970" rtl="0" eaLnBrk="1" fontAlgn="auto" latinLnBrk="0" hangingPunct="1">
              <a:lnSpc>
                <a:spcPct val="100000"/>
              </a:lnSpc>
              <a:spcBef>
                <a:spcPts val="0"/>
              </a:spcBef>
              <a:spcAft>
                <a:spcPts val="300"/>
              </a:spcAft>
              <a:buClr>
                <a:srgbClr val="008000"/>
              </a:buClr>
              <a:buSzPct val="100000"/>
              <a:buFont typeface="Webdings" pitchFamily="18" charset="2"/>
              <a:buChar char="&lt;"/>
              <a:tabLst/>
              <a:defRPr/>
            </a:pPr>
            <a:r>
              <a:rPr kumimoji="0" lang="en-US" sz="13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Industry leading loan growth leading to gaining market share position: I</a:t>
            </a:r>
            <a:r>
              <a:rPr kumimoji="0" lang="en-US" sz="13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CICI Bank continues to report higher than industry (nearly 3x higher) loan growth which clearly reflects its market share gaining position. With a strong branch network and constant investments in technology, we expect that the bank’s advances profile to grow at a CAGR of 19% over FY21-24E. </a:t>
            </a:r>
          </a:p>
          <a:p>
            <a:pPr marL="283093" marR="0" lvl="0" indent="-283093" algn="just" defTabSz="761970" rtl="0" eaLnBrk="1" fontAlgn="auto" latinLnBrk="0" hangingPunct="1">
              <a:lnSpc>
                <a:spcPct val="100000"/>
              </a:lnSpc>
              <a:spcBef>
                <a:spcPts val="0"/>
              </a:spcBef>
              <a:spcAft>
                <a:spcPts val="300"/>
              </a:spcAft>
              <a:buClr>
                <a:srgbClr val="008000"/>
              </a:buClr>
              <a:buSzPct val="100000"/>
              <a:buFont typeface="Webdings" pitchFamily="18" charset="2"/>
              <a:buChar char="&lt;"/>
              <a:tabLst/>
              <a:defRPr/>
            </a:pPr>
            <a:r>
              <a:rPr kumimoji="0" lang="en-US" sz="13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Levers are in place for further re-rating: </a:t>
            </a:r>
            <a:r>
              <a:rPr kumimoji="0" lang="en-US" sz="13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Post transformation, ICICI bank has shown a strong performance in the past three years with industry leading growth, margins at its peak, strong liability franchise, well cushioned balance sheet and better asset quality metrics. Thus, we believe ICICI bank is strong candidate for re-rating and valuation gap with HDFC Bank to narrow. With strong balance sheet and capital position, the bank is geared to capitalize growth opportunity in the system. </a:t>
            </a:r>
            <a:endParaRPr kumimoji="0" lang="en-US" sz="13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761970" rtl="0" eaLnBrk="1" fontAlgn="auto" latinLnBrk="0" hangingPunct="1">
              <a:lnSpc>
                <a:spcPct val="100000"/>
              </a:lnSpc>
              <a:spcBef>
                <a:spcPts val="0"/>
              </a:spcBef>
              <a:spcAft>
                <a:spcPts val="300"/>
              </a:spcAft>
              <a:buClr>
                <a:srgbClr val="008000"/>
              </a:buClr>
              <a:buSzPct val="100000"/>
              <a:buFontTx/>
              <a:buNone/>
              <a:tabLst/>
              <a:defRPr/>
            </a:pPr>
            <a:r>
              <a:rPr kumimoji="0" lang="en-US" sz="13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Valuation and Outlook: </a:t>
            </a:r>
            <a:r>
              <a:rPr kumimoji="0" lang="en-US" sz="13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 have a Buy rating on the stock with a target price of ₹942, based on 2.6x FY24E P/ABV for standalone bank and ₹156 for subsidiaries. </a:t>
            </a:r>
            <a:endParaRPr kumimoji="0" lang="en-US" sz="13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nvPr>
        </p:nvGraphicFramePr>
        <p:xfrm>
          <a:off x="609600" y="4872144"/>
          <a:ext cx="11013193" cy="1681056"/>
        </p:xfrm>
        <a:graphic>
          <a:graphicData uri="http://schemas.openxmlformats.org/drawingml/2006/table">
            <a:tbl>
              <a:tblPr/>
              <a:tblGrid>
                <a:gridCol w="1714858">
                  <a:extLst>
                    <a:ext uri="{9D8B030D-6E8A-4147-A177-3AD203B41FA5}">
                      <a16:colId xmlns:a16="http://schemas.microsoft.com/office/drawing/2014/main" val="2997517625"/>
                    </a:ext>
                  </a:extLst>
                </a:gridCol>
                <a:gridCol w="1859667">
                  <a:extLst>
                    <a:ext uri="{9D8B030D-6E8A-4147-A177-3AD203B41FA5}">
                      <a16:colId xmlns:a16="http://schemas.microsoft.com/office/drawing/2014/main" val="3295323016"/>
                    </a:ext>
                  </a:extLst>
                </a:gridCol>
                <a:gridCol w="1859667">
                  <a:extLst>
                    <a:ext uri="{9D8B030D-6E8A-4147-A177-3AD203B41FA5}">
                      <a16:colId xmlns:a16="http://schemas.microsoft.com/office/drawing/2014/main" val="4005091143"/>
                    </a:ext>
                  </a:extLst>
                </a:gridCol>
                <a:gridCol w="1859667">
                  <a:extLst>
                    <a:ext uri="{9D8B030D-6E8A-4147-A177-3AD203B41FA5}">
                      <a16:colId xmlns:a16="http://schemas.microsoft.com/office/drawing/2014/main" val="346681477"/>
                    </a:ext>
                  </a:extLst>
                </a:gridCol>
                <a:gridCol w="1859667">
                  <a:extLst>
                    <a:ext uri="{9D8B030D-6E8A-4147-A177-3AD203B41FA5}">
                      <a16:colId xmlns:a16="http://schemas.microsoft.com/office/drawing/2014/main" val="1813795080"/>
                    </a:ext>
                  </a:extLst>
                </a:gridCol>
                <a:gridCol w="1859667">
                  <a:extLst>
                    <a:ext uri="{9D8B030D-6E8A-4147-A177-3AD203B41FA5}">
                      <a16:colId xmlns:a16="http://schemas.microsoft.com/office/drawing/2014/main" val="3328957824"/>
                    </a:ext>
                  </a:extLst>
                </a:gridCol>
              </a:tblGrid>
              <a:tr h="210132">
                <a:tc>
                  <a:txBody>
                    <a:bodyPr/>
                    <a:lstStyle/>
                    <a:p>
                      <a:pPr algn="l" rtl="0" fontAlgn="b"/>
                      <a:r>
                        <a:rPr lang="en-IN" sz="1200" b="1" i="0" u="none" strike="noStrike" dirty="0">
                          <a:solidFill>
                            <a:srgbClr val="FFFFFF"/>
                          </a:solidFill>
                          <a:effectLst/>
                          <a:latin typeface="Abadi" panose="020B0604020104020204"/>
                        </a:rPr>
                        <a:t>₹ in </a:t>
                      </a:r>
                      <a:r>
                        <a:rPr lang="en-IN" sz="1200" b="1" i="0" u="none" strike="noStrike" dirty="0" err="1">
                          <a:solidFill>
                            <a:srgbClr val="FFFFFF"/>
                          </a:solidFill>
                          <a:effectLst/>
                          <a:latin typeface="Abadi" panose="020B0604020104020204"/>
                        </a:rPr>
                        <a:t>cr</a:t>
                      </a:r>
                      <a:endParaRPr lang="en-IN" sz="1200" b="1" i="0" u="none" strike="noStrike" dirty="0">
                        <a:solidFill>
                          <a:srgbClr val="FFFFFF"/>
                        </a:solidFill>
                        <a:effectLst/>
                        <a:latin typeface="Abadi" panose="020B060402010402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dirty="0">
                          <a:solidFill>
                            <a:srgbClr val="FFFFFF"/>
                          </a:solidFill>
                          <a:effectLst/>
                          <a:latin typeface="Abadi" panose="020B0604020104020204"/>
                        </a:rPr>
                        <a:t>FY20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FY22E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FY23E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FY24E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180030195"/>
                  </a:ext>
                </a:extLst>
              </a:tr>
              <a:tr h="210132">
                <a:tc>
                  <a:txBody>
                    <a:bodyPr/>
                    <a:lstStyle/>
                    <a:p>
                      <a:pPr algn="l" rtl="0" fontAlgn="b"/>
                      <a:r>
                        <a:rPr lang="en-IN" sz="1200" b="0" i="0" u="none" strike="noStrike" dirty="0">
                          <a:solidFill>
                            <a:srgbClr val="000000"/>
                          </a:solidFill>
                          <a:effectLst/>
                          <a:latin typeface="Abadi" panose="020B0604020104020204"/>
                        </a:rPr>
                        <a:t>NII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           33,267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           38,989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45,948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53,901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62,776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072403"/>
                  </a:ext>
                </a:extLst>
              </a:tr>
              <a:tr h="210132">
                <a:tc>
                  <a:txBody>
                    <a:bodyPr/>
                    <a:lstStyle/>
                    <a:p>
                      <a:pPr algn="l" rtl="0" fontAlgn="b"/>
                      <a:r>
                        <a:rPr lang="en-IN" sz="1200" b="0" i="0" u="none" strike="noStrike" dirty="0">
                          <a:solidFill>
                            <a:srgbClr val="000000"/>
                          </a:solidFill>
                          <a:effectLst/>
                          <a:latin typeface="Abadi" panose="020B0604020104020204"/>
                        </a:rPr>
                        <a:t>PPOP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           28,101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           36,397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39,750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           46,179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53,361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636645"/>
                  </a:ext>
                </a:extLst>
              </a:tr>
              <a:tr h="210132">
                <a:tc>
                  <a:txBody>
                    <a:bodyPr/>
                    <a:lstStyle/>
                    <a:p>
                      <a:pPr algn="l" rtl="0" fontAlgn="b"/>
                      <a:r>
                        <a:rPr lang="en-IN" sz="1200" b="0" i="0" u="none" strike="noStrike" dirty="0">
                          <a:solidFill>
                            <a:srgbClr val="000000"/>
                          </a:solidFill>
                          <a:effectLst/>
                          <a:latin typeface="Abadi" panose="020B0604020104020204"/>
                        </a:rPr>
                        <a:t>PAT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             7,931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           16,193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20,352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26,223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           31,327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247016"/>
                  </a:ext>
                </a:extLst>
              </a:tr>
              <a:tr h="210132">
                <a:tc>
                  <a:txBody>
                    <a:bodyPr/>
                    <a:lstStyle/>
                    <a:p>
                      <a:pPr algn="l" rtl="0" fontAlgn="b"/>
                      <a:r>
                        <a:rPr lang="en-IN" sz="1200" b="0" i="0" u="none" strike="noStrike" dirty="0">
                          <a:solidFill>
                            <a:srgbClr val="000000"/>
                          </a:solidFill>
                          <a:effectLst/>
                          <a:latin typeface="Abadi" panose="020B0604020104020204"/>
                        </a:rPr>
                        <a:t>NIM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543453"/>
                  </a:ext>
                </a:extLst>
              </a:tr>
              <a:tr h="210132">
                <a:tc>
                  <a:txBody>
                    <a:bodyPr/>
                    <a:lstStyle/>
                    <a:p>
                      <a:pPr algn="l" rtl="0" fontAlgn="b"/>
                      <a:r>
                        <a:rPr lang="en-IN" sz="1200" b="0" i="0" u="none" strike="noStrike" dirty="0">
                          <a:solidFill>
                            <a:srgbClr val="000000"/>
                          </a:solidFill>
                          <a:effectLst/>
                          <a:latin typeface="Abadi" panose="020B0604020104020204"/>
                        </a:rPr>
                        <a:t>ROA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328226"/>
                  </a:ext>
                </a:extLst>
              </a:tr>
              <a:tr h="210132">
                <a:tc>
                  <a:txBody>
                    <a:bodyPr/>
                    <a:lstStyle/>
                    <a:p>
                      <a:pPr algn="l" rtl="0" fontAlgn="b"/>
                      <a:r>
                        <a:rPr lang="en-IN" sz="1200" b="0" i="0" u="none" strike="noStrike">
                          <a:solidFill>
                            <a:srgbClr val="000000"/>
                          </a:solidFill>
                          <a:effectLst/>
                          <a:latin typeface="Abadi" panose="020B0604020104020204"/>
                        </a:rPr>
                        <a:t>ROE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850037"/>
                  </a:ext>
                </a:extLst>
              </a:tr>
              <a:tr h="210132">
                <a:tc>
                  <a:txBody>
                    <a:bodyPr/>
                    <a:lstStyle/>
                    <a:p>
                      <a:pPr algn="l" rtl="0" fontAlgn="b"/>
                      <a:r>
                        <a:rPr lang="en-IN" sz="1200" b="0" i="0" u="none" strike="noStrike" dirty="0">
                          <a:solidFill>
                            <a:srgbClr val="000000"/>
                          </a:solidFill>
                          <a:effectLst/>
                          <a:latin typeface="Abadi" panose="020B0604020104020204"/>
                        </a:rPr>
                        <a:t>P/ABV (x)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5.1</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4.1</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3.6</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3.1</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2.7</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019994"/>
                  </a:ext>
                </a:extLst>
              </a:tr>
            </a:tbl>
          </a:graphicData>
        </a:graphic>
      </p:graphicFrame>
    </p:spTree>
    <p:extLst>
      <p:ext uri="{BB962C8B-B14F-4D97-AF65-F5344CB8AC3E}">
        <p14:creationId xmlns:p14="http://schemas.microsoft.com/office/powerpoint/2010/main" val="1390573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616832" y="466653"/>
            <a:ext cx="4114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black">
                    <a:lumMod val="85000"/>
                    <a:lumOff val="15000"/>
                  </a:prstClr>
                </a:solidFill>
                <a:effectLst/>
                <a:uLnTx/>
                <a:uFillTx/>
                <a:ea typeface="+mn-ea"/>
                <a:cs typeface="+mn-cs"/>
              </a:rPr>
              <a:t>State Bank of India</a:t>
            </a:r>
          </a:p>
        </p:txBody>
      </p:sp>
      <p:sp>
        <p:nvSpPr>
          <p:cNvPr id="11" name="TextBox 10"/>
          <p:cNvSpPr txBox="1"/>
          <p:nvPr/>
        </p:nvSpPr>
        <p:spPr>
          <a:xfrm>
            <a:off x="4735166" y="1108940"/>
            <a:ext cx="33653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itchFamily="34" charset="0"/>
                <a:ea typeface="+mn-ea"/>
                <a:cs typeface="+mn-cs"/>
              </a:rPr>
              <a:t> CMP ₹516|  Target ₹624 (1.4x FY24E P/BV)</a:t>
            </a:r>
          </a:p>
        </p:txBody>
      </p:sp>
      <p:sp>
        <p:nvSpPr>
          <p:cNvPr id="12" name="TextBox 11"/>
          <p:cNvSpPr txBox="1"/>
          <p:nvPr/>
        </p:nvSpPr>
        <p:spPr>
          <a:xfrm>
            <a:off x="355600" y="1736672"/>
            <a:ext cx="11480800" cy="3008516"/>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SBI is India’s largest bank in terms of loan book and branches. SBI commands a domestic market share of over 22% in loans and it has an extensive pan-India network of 22,224 branches and 63,906 ATMs. As on June’21, SBI’s loan and deposit books stood at ₹24.3 </a:t>
            </a:r>
            <a:r>
              <a:rPr kumimoji="0" lang="en-US" sz="1300" b="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tn</a:t>
            </a: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and ₹37.2 </a:t>
            </a:r>
            <a:r>
              <a:rPr kumimoji="0" lang="en-US" sz="1300" b="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tn</a:t>
            </a:r>
            <a:r>
              <a:rPr kumimoji="0" lang="en-US" sz="13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respectively. The bank is also a strong player in the insurance (both life and general), asset management and broking businesses through its subsidiaries. The Government of India holds a majority stake of 57% in the Bank. </a:t>
            </a:r>
          </a:p>
          <a:p>
            <a:pPr marL="283093" marR="0" lvl="0" indent="-283093" algn="just" defTabSz="761970" rtl="0" eaLnBrk="1" fontAlgn="auto" latinLnBrk="0" hangingPunct="1">
              <a:lnSpc>
                <a:spcPct val="100000"/>
              </a:lnSpc>
              <a:spcBef>
                <a:spcPts val="0"/>
              </a:spcBef>
              <a:spcAft>
                <a:spcPts val="300"/>
              </a:spcAft>
              <a:buClr>
                <a:srgbClr val="008000"/>
              </a:buClr>
              <a:buSzPct val="100000"/>
              <a:buFont typeface="Webdings" pitchFamily="18" charset="2"/>
              <a:buChar char="&lt;"/>
              <a:tabLst/>
              <a:defRPr/>
            </a:pPr>
            <a:r>
              <a:rPr kumimoji="0" lang="en-US" sz="13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RoA</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expansion on track; valuations favorable: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Asset quality performance of the bank has been significantly improved as its GNPA has come down to 5.3% as on Jun’21 from its historical high GNPA level of 8-10%. SBIN also holds ₹298bn of non-specific provisions (120bps of loans) which should cushion earnings going forward. We believe, stock has potential to deliver </a:t>
            </a:r>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RoA</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RoE</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 0.8%/12% by FY24E driven by its strong liability franchise, normalizing credit cost and granularity in its loan book. The standalone bank is trading at1.4x FY24E ABV and improving earnings performance would drive a re-rating in the stock.</a:t>
            </a:r>
          </a:p>
          <a:p>
            <a:pPr marL="283093" marR="0" lvl="0" indent="-283093" algn="just" defTabSz="761970" rtl="0" eaLnBrk="1" fontAlgn="auto" latinLnBrk="0" hangingPunct="1">
              <a:lnSpc>
                <a:spcPct val="100000"/>
              </a:lnSpc>
              <a:spcBef>
                <a:spcPts val="0"/>
              </a:spcBef>
              <a:spcAft>
                <a:spcPts val="300"/>
              </a:spcAft>
              <a:buClr>
                <a:srgbClr val="008000"/>
              </a:buClr>
              <a:buSzPct val="100000"/>
              <a:buFont typeface="Webdings" pitchFamily="18" charset="2"/>
              <a:buChar char="&lt;"/>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Retail book driving the growth: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Bank is expected to clock a CAGR of 10% in its loan book over FY21-24E. Despite a higher base, loan growth momentum of the bank remains healthy. In Q1FY22, its loan portfolio grew by 5% YoY, driven by retail portfolio growth of 16.5% YoY primarily due to strong growth in home, Gold and  unsecured loans.</a:t>
            </a:r>
          </a:p>
          <a:p>
            <a:pPr marL="0" marR="0" lvl="0" indent="0" algn="just" defTabSz="761970" rtl="0" eaLnBrk="1" fontAlgn="auto" latinLnBrk="0" hangingPunct="1">
              <a:lnSpc>
                <a:spcPct val="100000"/>
              </a:lnSpc>
              <a:spcBef>
                <a:spcPts val="0"/>
              </a:spcBef>
              <a:spcAft>
                <a:spcPts val="300"/>
              </a:spcAft>
              <a:buClr>
                <a:srgbClr val="008000"/>
              </a:buClr>
              <a:buSzPct val="100000"/>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Valuation and Outlook: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 have “Buy” rating on the stock with a SOTP based target price of ₹624, based on 1.5x FY24E P/ABV for standalone bank and ₹153 for subsidiaries. </a:t>
            </a:r>
            <a:endParaRPr kumimoji="0" lang="en-US"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nvPr>
        </p:nvGraphicFramePr>
        <p:xfrm>
          <a:off x="533400" y="4852910"/>
          <a:ext cx="11023293" cy="1900432"/>
        </p:xfrm>
        <a:graphic>
          <a:graphicData uri="http://schemas.openxmlformats.org/drawingml/2006/table">
            <a:tbl>
              <a:tblPr/>
              <a:tblGrid>
                <a:gridCol w="3060643">
                  <a:extLst>
                    <a:ext uri="{9D8B030D-6E8A-4147-A177-3AD203B41FA5}">
                      <a16:colId xmlns:a16="http://schemas.microsoft.com/office/drawing/2014/main" val="744648965"/>
                    </a:ext>
                  </a:extLst>
                </a:gridCol>
                <a:gridCol w="1592530">
                  <a:extLst>
                    <a:ext uri="{9D8B030D-6E8A-4147-A177-3AD203B41FA5}">
                      <a16:colId xmlns:a16="http://schemas.microsoft.com/office/drawing/2014/main" val="4175627118"/>
                    </a:ext>
                  </a:extLst>
                </a:gridCol>
                <a:gridCol w="1592530">
                  <a:extLst>
                    <a:ext uri="{9D8B030D-6E8A-4147-A177-3AD203B41FA5}">
                      <a16:colId xmlns:a16="http://schemas.microsoft.com/office/drawing/2014/main" val="1482110011"/>
                    </a:ext>
                  </a:extLst>
                </a:gridCol>
                <a:gridCol w="1592530">
                  <a:extLst>
                    <a:ext uri="{9D8B030D-6E8A-4147-A177-3AD203B41FA5}">
                      <a16:colId xmlns:a16="http://schemas.microsoft.com/office/drawing/2014/main" val="4128382050"/>
                    </a:ext>
                  </a:extLst>
                </a:gridCol>
                <a:gridCol w="1592530">
                  <a:extLst>
                    <a:ext uri="{9D8B030D-6E8A-4147-A177-3AD203B41FA5}">
                      <a16:colId xmlns:a16="http://schemas.microsoft.com/office/drawing/2014/main" val="2883985929"/>
                    </a:ext>
                  </a:extLst>
                </a:gridCol>
                <a:gridCol w="1592530">
                  <a:extLst>
                    <a:ext uri="{9D8B030D-6E8A-4147-A177-3AD203B41FA5}">
                      <a16:colId xmlns:a16="http://schemas.microsoft.com/office/drawing/2014/main" val="3365498473"/>
                    </a:ext>
                  </a:extLst>
                </a:gridCol>
              </a:tblGrid>
              <a:tr h="237554">
                <a:tc>
                  <a:txBody>
                    <a:bodyPr/>
                    <a:lstStyle/>
                    <a:p>
                      <a:pPr algn="l" rtl="0" fontAlgn="b"/>
                      <a:r>
                        <a:rPr lang="en-IN" sz="1200" b="1" i="0" u="none" strike="noStrike" dirty="0">
                          <a:solidFill>
                            <a:srgbClr val="FFFFFF"/>
                          </a:solidFill>
                          <a:effectLst/>
                          <a:latin typeface="Abadi" panose="020B0604020104020204"/>
                        </a:rPr>
                        <a:t>₹ in </a:t>
                      </a:r>
                      <a:r>
                        <a:rPr lang="en-IN" sz="1200" b="1" i="0" u="none" strike="noStrike" dirty="0" err="1">
                          <a:solidFill>
                            <a:srgbClr val="FFFFFF"/>
                          </a:solidFill>
                          <a:effectLst/>
                          <a:latin typeface="Abadi" panose="020B0604020104020204"/>
                        </a:rPr>
                        <a:t>cr</a:t>
                      </a:r>
                      <a:endParaRPr lang="en-IN" sz="1200" b="1" i="0" u="none" strike="noStrike" dirty="0">
                        <a:solidFill>
                          <a:srgbClr val="FFFFFF"/>
                        </a:solidFill>
                        <a:effectLst/>
                        <a:latin typeface="Abadi" panose="020B060402010402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dirty="0">
                          <a:solidFill>
                            <a:srgbClr val="FFFFFF"/>
                          </a:solidFill>
                          <a:effectLst/>
                          <a:latin typeface="Abadi" panose="020B0604020104020204"/>
                        </a:rPr>
                        <a:t>FY20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FY22E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FY23E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FY24E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096446146"/>
                  </a:ext>
                </a:extLst>
              </a:tr>
              <a:tr h="237554">
                <a:tc>
                  <a:txBody>
                    <a:bodyPr/>
                    <a:lstStyle/>
                    <a:p>
                      <a:pPr algn="l" rtl="0" fontAlgn="b"/>
                      <a:r>
                        <a:rPr lang="en-IN" sz="1200" b="0" i="0" u="none" strike="noStrike" dirty="0">
                          <a:solidFill>
                            <a:srgbClr val="000000"/>
                          </a:solidFill>
                          <a:effectLst/>
                          <a:latin typeface="Abadi" panose="020B0604020104020204"/>
                        </a:rPr>
                        <a:t>NII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98,085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1,10,710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1,24,022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1,32,985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1,36,808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403"/>
                  </a:ext>
                </a:extLst>
              </a:tr>
              <a:tr h="237554">
                <a:tc>
                  <a:txBody>
                    <a:bodyPr/>
                    <a:lstStyle/>
                    <a:p>
                      <a:pPr algn="l" rtl="0" fontAlgn="b"/>
                      <a:r>
                        <a:rPr lang="en-IN" sz="1200" b="0" i="0" u="none" strike="noStrike" dirty="0">
                          <a:solidFill>
                            <a:srgbClr val="000000"/>
                          </a:solidFill>
                          <a:effectLst/>
                          <a:latin typeface="Abadi" panose="020B0604020104020204"/>
                        </a:rPr>
                        <a:t>PPOP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61,917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70,015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76,728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84,059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82,741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130255"/>
                  </a:ext>
                </a:extLst>
              </a:tr>
              <a:tr h="237554">
                <a:tc>
                  <a:txBody>
                    <a:bodyPr/>
                    <a:lstStyle/>
                    <a:p>
                      <a:pPr algn="l" rtl="0" fontAlgn="b"/>
                      <a:r>
                        <a:rPr lang="en-IN" sz="1200" b="0" i="0" u="none" strike="noStrike" dirty="0">
                          <a:solidFill>
                            <a:srgbClr val="000000"/>
                          </a:solidFill>
                          <a:effectLst/>
                          <a:latin typeface="Abadi" panose="020B0604020104020204"/>
                        </a:rPr>
                        <a:t>PAT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14,488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20,411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32,715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40,670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44,130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199021"/>
                  </a:ext>
                </a:extLst>
              </a:tr>
              <a:tr h="237554">
                <a:tc>
                  <a:txBody>
                    <a:bodyPr/>
                    <a:lstStyle/>
                    <a:p>
                      <a:pPr algn="l" rtl="0" fontAlgn="b"/>
                      <a:r>
                        <a:rPr lang="en-IN" sz="1200" b="0" i="0" u="none" strike="noStrike" dirty="0">
                          <a:solidFill>
                            <a:srgbClr val="000000"/>
                          </a:solidFill>
                          <a:effectLst/>
                          <a:latin typeface="Abadi" panose="020B0604020104020204"/>
                        </a:rPr>
                        <a:t>NIM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221975"/>
                  </a:ext>
                </a:extLst>
              </a:tr>
              <a:tr h="237554">
                <a:tc>
                  <a:txBody>
                    <a:bodyPr/>
                    <a:lstStyle/>
                    <a:p>
                      <a:pPr algn="l" rtl="0" fontAlgn="b"/>
                      <a:r>
                        <a:rPr lang="en-IN" sz="1200" b="0" i="0" u="none" strike="noStrike" dirty="0">
                          <a:solidFill>
                            <a:srgbClr val="000000"/>
                          </a:solidFill>
                          <a:effectLst/>
                          <a:latin typeface="Abadi" panose="020B0604020104020204"/>
                        </a:rPr>
                        <a:t>ROA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815237"/>
                  </a:ext>
                </a:extLst>
              </a:tr>
              <a:tr h="237554">
                <a:tc>
                  <a:txBody>
                    <a:bodyPr/>
                    <a:lstStyle/>
                    <a:p>
                      <a:pPr algn="l" rtl="0" fontAlgn="b"/>
                      <a:r>
                        <a:rPr lang="en-IN" sz="1200" b="0" i="0" u="none" strike="noStrike" dirty="0">
                          <a:solidFill>
                            <a:srgbClr val="000000"/>
                          </a:solidFill>
                          <a:effectLst/>
                          <a:latin typeface="Abadi" panose="020B0604020104020204"/>
                        </a:rPr>
                        <a:t>ROE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411021"/>
                  </a:ext>
                </a:extLst>
              </a:tr>
              <a:tr h="237554">
                <a:tc>
                  <a:txBody>
                    <a:bodyPr/>
                    <a:lstStyle/>
                    <a:p>
                      <a:pPr algn="l" rtl="0" fontAlgn="b"/>
                      <a:r>
                        <a:rPr lang="en-IN" sz="1200" b="0" i="0" u="none" strike="noStrike" dirty="0">
                          <a:solidFill>
                            <a:srgbClr val="000000"/>
                          </a:solidFill>
                          <a:effectLst/>
                          <a:latin typeface="Abadi" panose="020B0604020104020204"/>
                        </a:rPr>
                        <a:t>P/BV (x)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2.6</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2.1</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1.9</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1.6</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1.4</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980423"/>
                  </a:ext>
                </a:extLst>
              </a:tr>
            </a:tbl>
          </a:graphicData>
        </a:graphic>
      </p:graphicFrame>
    </p:spTree>
    <p:extLst>
      <p:ext uri="{BB962C8B-B14F-4D97-AF65-F5344CB8AC3E}">
        <p14:creationId xmlns:p14="http://schemas.microsoft.com/office/powerpoint/2010/main" val="91066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627849" y="399882"/>
            <a:ext cx="4967971" cy="646331"/>
          </a:xfrm>
          <a:prstGeom prst="rect">
            <a:avLst/>
          </a:prstGeom>
          <a:noFill/>
        </p:spPr>
        <p:txBody>
          <a:bodyPr wrap="squar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en-IN" sz="3600" i="0" u="none" strike="noStrike" kern="1200" cap="none" spc="0" normalizeH="0" baseline="0" noProof="0" dirty="0">
                <a:ln>
                  <a:noFill/>
                </a:ln>
                <a:solidFill>
                  <a:prstClr val="black">
                    <a:lumMod val="85000"/>
                    <a:lumOff val="15000"/>
                  </a:prstClr>
                </a:solidFill>
                <a:effectLst/>
                <a:uLnTx/>
                <a:uFillTx/>
                <a:ea typeface="+mn-ea"/>
                <a:cs typeface="+mn-cs"/>
              </a:rPr>
              <a:t>Gokaldas Exports Ltd</a:t>
            </a:r>
            <a:r>
              <a:rPr kumimoji="0" lang="en-IN" sz="3600" i="0" u="none" strike="noStrike" kern="1200" cap="none" spc="0" normalizeH="0" baseline="0" noProof="0" dirty="0" smtClean="0">
                <a:ln>
                  <a:noFill/>
                </a:ln>
                <a:solidFill>
                  <a:prstClr val="black">
                    <a:lumMod val="85000"/>
                    <a:lumOff val="15000"/>
                  </a:prstClr>
                </a:solidFill>
                <a:effectLst/>
                <a:uLnTx/>
                <a:uFillTx/>
                <a:ea typeface="+mn-ea"/>
                <a:cs typeface="+mn-cs"/>
              </a:rPr>
              <a:t>. </a:t>
            </a:r>
            <a:endParaRPr kumimoji="0" lang="en-US" sz="3600" i="0" u="none" strike="noStrike" kern="1200" cap="none" spc="0" normalizeH="0" baseline="0" noProof="0" dirty="0">
              <a:ln>
                <a:noFill/>
              </a:ln>
              <a:solidFill>
                <a:prstClr val="black">
                  <a:lumMod val="85000"/>
                  <a:lumOff val="15000"/>
                </a:prstClr>
              </a:solidFill>
              <a:effectLst/>
              <a:uLnTx/>
              <a:uFillTx/>
              <a:ea typeface="+mn-ea"/>
              <a:cs typeface="+mn-cs"/>
            </a:endParaRPr>
          </a:p>
        </p:txBody>
      </p:sp>
      <p:sp>
        <p:nvSpPr>
          <p:cNvPr id="11" name="TextBox 10"/>
          <p:cNvSpPr txBox="1"/>
          <p:nvPr/>
        </p:nvSpPr>
        <p:spPr>
          <a:xfrm>
            <a:off x="4868335" y="974220"/>
            <a:ext cx="3705510" cy="338554"/>
          </a:xfrm>
          <a:prstGeom prst="rect">
            <a:avLst/>
          </a:prstGeom>
          <a:noFill/>
        </p:spPr>
        <p:txBody>
          <a:bodyPr wrap="squar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D3791F"/>
                </a:solidFill>
                <a:effectLst/>
                <a:uLnTx/>
                <a:uFillTx/>
                <a:latin typeface="Calibri" pitchFamily="34" charset="0"/>
                <a:ea typeface="+mn-ea"/>
                <a:cs typeface="+mn-cs"/>
              </a:rPr>
              <a:t> </a:t>
            </a:r>
            <a:r>
              <a:rPr kumimoji="0" lang="en-US" sz="1400" i="0" u="none" strike="noStrike" kern="1200" cap="none" spc="0" normalizeH="0" baseline="0" noProof="0" dirty="0">
                <a:ln>
                  <a:noFill/>
                </a:ln>
                <a:solidFill>
                  <a:prstClr val="black"/>
                </a:solidFill>
                <a:effectLst/>
                <a:uLnTx/>
                <a:uFillTx/>
                <a:latin typeface="Calibri" pitchFamily="34" charset="0"/>
                <a:ea typeface="+mn-ea"/>
                <a:cs typeface="+mn-cs"/>
              </a:rPr>
              <a:t> CMP: ₹226 | Target Price: ₹357 (17x FY23E EPS)</a:t>
            </a:r>
          </a:p>
        </p:txBody>
      </p:sp>
      <p:sp>
        <p:nvSpPr>
          <p:cNvPr id="12" name="TextBox 11"/>
          <p:cNvSpPr txBox="1"/>
          <p:nvPr/>
        </p:nvSpPr>
        <p:spPr>
          <a:xfrm>
            <a:off x="355600" y="1571295"/>
            <a:ext cx="11480800" cy="2885405"/>
          </a:xfrm>
          <a:prstGeom prst="rect">
            <a:avLst/>
          </a:prstGeom>
          <a:noFill/>
        </p:spPr>
        <p:txBody>
          <a:bodyPr wrap="square" rtlCol="0" anchor="ctr">
            <a:spAutoFit/>
          </a:bodyPr>
          <a:lstStyle/>
          <a:p>
            <a:pPr marL="0" marR="0" lvl="0" indent="0" algn="just" defTabSz="76197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rPr>
              <a:t>Gokaldas Exports Ltd. (GEL), incorporated in 1995, is the largest exporter of garments in India. The company manufactures blazers and pants (formal and casuals), shorts, shirts, blouses, denim wear, swim wear, active and sports wear. The company has received ISO 9001:2000 certification for its quality management.</a:t>
            </a:r>
          </a:p>
          <a:p>
            <a:pPr marL="0" marR="0" lvl="0" indent="0" algn="just" defTabSz="761970" rtl="0" eaLnBrk="1" fontAlgn="auto" latinLnBrk="0" hangingPunct="1">
              <a:lnSpc>
                <a:spcPct val="100000"/>
              </a:lnSpc>
              <a:spcBef>
                <a:spcPts val="0"/>
              </a:spcBef>
              <a:spcAft>
                <a:spcPts val="300"/>
              </a:spcAft>
              <a:buClrTx/>
              <a:buSzTx/>
              <a:buFontTx/>
              <a:buNone/>
              <a:tabLst/>
              <a:defRPr/>
            </a:pPr>
            <a:endParaRPr kumimoji="0" lang="en-US" sz="1300" b="1" i="0" u="none" strike="noStrike" kern="1200" cap="none" spc="0" normalizeH="0" baseline="0" noProof="0" dirty="0">
              <a:ln>
                <a:noFill/>
              </a:ln>
              <a:solidFill>
                <a:prstClr val="black">
                  <a:lumMod val="85000"/>
                  <a:lumOff val="15000"/>
                </a:prstClr>
              </a:solidFill>
              <a:effectLst/>
              <a:uLnTx/>
              <a:uFillTx/>
              <a:latin typeface="Abadi" panose="020B0604020104020204" pitchFamily="34" charset="0"/>
              <a:ea typeface="+mn-ea"/>
              <a:cs typeface="+mn-cs"/>
            </a:endParaRPr>
          </a:p>
          <a:p>
            <a:pPr marL="283093" marR="0" lvl="0" indent="-283093" algn="just" defTabSz="761970" rtl="0" eaLnBrk="1" fontAlgn="auto" latinLnBrk="0" hangingPunct="1">
              <a:lnSpc>
                <a:spcPct val="100000"/>
              </a:lnSpc>
              <a:spcBef>
                <a:spcPts val="0"/>
              </a:spcBef>
              <a:spcAft>
                <a:spcPts val="300"/>
              </a:spcAft>
              <a:buClr>
                <a:srgbClr val="008000"/>
              </a:buClr>
              <a:buSzPct val="100000"/>
              <a:buFont typeface="Webdings" pitchFamily="18" charset="2"/>
              <a:buChar char="&lt;"/>
              <a:tabLst/>
              <a:defRPr/>
            </a:pPr>
            <a:r>
              <a:rPr kumimoji="0" lang="en-US"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The Government of India recently announced the continuance of the Rebate of State and Central Taxes and Levies (RoSCTL) Scheme till FY24. It will facilitate garment exporters to get a rebate on central and state taxes on their outward shipments till March 2024. Gokaldas Exports accounted RoSCTL to the tune of ₹4crores (Q4FY21) during Q1FY21. </a:t>
            </a:r>
          </a:p>
          <a:p>
            <a:pPr marL="283093" marR="0" lvl="0" indent="-283093" algn="just" defTabSz="761970" rtl="0" eaLnBrk="1" fontAlgn="auto" latinLnBrk="0" hangingPunct="1">
              <a:lnSpc>
                <a:spcPct val="100000"/>
              </a:lnSpc>
              <a:spcBef>
                <a:spcPts val="0"/>
              </a:spcBef>
              <a:spcAft>
                <a:spcPts val="300"/>
              </a:spcAft>
              <a:buClr>
                <a:srgbClr val="008000"/>
              </a:buClr>
              <a:buSzPct val="100000"/>
              <a:buFont typeface="Webdings" pitchFamily="18" charset="2"/>
              <a:buChar char="&lt;"/>
              <a:tabLst/>
              <a:defRPr/>
            </a:pPr>
            <a:r>
              <a:rPr kumimoji="0" lang="en-US"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The company has a strong order book and ramping up capacity to execute the client demand. The management is confident of delivering robust revenues of ₹1,500 crores in FY2022 with improving margins every year. We opine that GEL will be able to sustain growth over the next couple of years with its manufacturing track record &amp; diversified customer base and capabilities. </a:t>
            </a:r>
            <a:endParaRPr kumimoji="0" lang="en-US" sz="1300" b="1"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just" defTabSz="761970" rtl="0" eaLnBrk="1" fontAlgn="auto" latinLnBrk="0" hangingPunct="1">
              <a:lnSpc>
                <a:spcPct val="100000"/>
              </a:lnSpc>
              <a:spcBef>
                <a:spcPts val="0"/>
              </a:spcBef>
              <a:spcAft>
                <a:spcPts val="300"/>
              </a:spcAft>
              <a:buClr>
                <a:srgbClr val="008000"/>
              </a:buClr>
              <a:buSzPct val="100000"/>
              <a:buFontTx/>
              <a:buNone/>
              <a:tabLst/>
              <a:defRPr/>
            </a:pPr>
            <a:endParaRPr kumimoji="0" lang="en-US" sz="1300" b="1" i="0" u="none" strike="noStrike" kern="1200" cap="none" spc="0" normalizeH="0" baseline="0" noProof="0" dirty="0" smtClean="0">
              <a:ln>
                <a:noFill/>
              </a:ln>
              <a:solidFill>
                <a:prstClr val="black"/>
              </a:solidFill>
              <a:effectLst/>
              <a:uLnTx/>
              <a:uFillTx/>
              <a:latin typeface="Abadi" panose="020B0604020104020204" pitchFamily="34" charset="0"/>
              <a:ea typeface="+mn-ea"/>
              <a:cs typeface="+mn-cs"/>
            </a:endParaRPr>
          </a:p>
          <a:p>
            <a:pPr marL="0" marR="0" lvl="0" indent="0" algn="just" defTabSz="761970" rtl="0" eaLnBrk="1" fontAlgn="auto" latinLnBrk="0" hangingPunct="1">
              <a:lnSpc>
                <a:spcPct val="100000"/>
              </a:lnSpc>
              <a:spcBef>
                <a:spcPts val="0"/>
              </a:spcBef>
              <a:spcAft>
                <a:spcPts val="300"/>
              </a:spcAft>
              <a:buClr>
                <a:srgbClr val="008000"/>
              </a:buClr>
              <a:buSzPct val="100000"/>
              <a:buFontTx/>
              <a:buNone/>
              <a:tabLst/>
              <a:defRPr/>
            </a:pPr>
            <a:r>
              <a:rPr kumimoji="0" lang="en-US" sz="1300" b="1" i="0" u="none" strike="noStrike" kern="1200" cap="none" spc="0" normalizeH="0" baseline="0" noProof="0" dirty="0" smtClean="0">
                <a:ln>
                  <a:noFill/>
                </a:ln>
                <a:solidFill>
                  <a:prstClr val="black"/>
                </a:solidFill>
                <a:effectLst/>
                <a:uLnTx/>
                <a:uFillTx/>
                <a:latin typeface="Abadi" panose="020B0604020104020204" pitchFamily="34" charset="0"/>
                <a:ea typeface="+mn-ea"/>
                <a:cs typeface="+mn-cs"/>
              </a:rPr>
              <a:t>Valuation </a:t>
            </a:r>
            <a:r>
              <a:rPr kumimoji="0" lang="en-US" sz="13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and Outlook: </a:t>
            </a:r>
            <a:r>
              <a:rPr kumimoji="0" lang="en-US" sz="13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Given strong visibility on revenue growth, margin improvement, increased profitability and return ratio profile, we continue to maintain BUY with a Target Price of ₹357 (17x PE on FY23E). </a:t>
            </a:r>
          </a:p>
        </p:txBody>
      </p:sp>
      <p:graphicFrame>
        <p:nvGraphicFramePr>
          <p:cNvPr id="7" name="Table 6"/>
          <p:cNvGraphicFramePr>
            <a:graphicFrameLocks noGrp="1"/>
          </p:cNvGraphicFramePr>
          <p:nvPr>
            <p:extLst>
              <p:ext uri="{D42A27DB-BD31-4B8C-83A1-F6EECF244321}">
                <p14:modId xmlns:p14="http://schemas.microsoft.com/office/powerpoint/2010/main" val="4205322505"/>
              </p:ext>
            </p:extLst>
          </p:nvPr>
        </p:nvGraphicFramePr>
        <p:xfrm>
          <a:off x="570585" y="4715221"/>
          <a:ext cx="10805892" cy="1837976"/>
        </p:xfrm>
        <a:graphic>
          <a:graphicData uri="http://schemas.openxmlformats.org/drawingml/2006/table">
            <a:tbl>
              <a:tblPr/>
              <a:tblGrid>
                <a:gridCol w="2776747">
                  <a:extLst>
                    <a:ext uri="{9D8B030D-6E8A-4147-A177-3AD203B41FA5}">
                      <a16:colId xmlns:a16="http://schemas.microsoft.com/office/drawing/2014/main" val="1055019353"/>
                    </a:ext>
                  </a:extLst>
                </a:gridCol>
                <a:gridCol w="1605829">
                  <a:extLst>
                    <a:ext uri="{9D8B030D-6E8A-4147-A177-3AD203B41FA5}">
                      <a16:colId xmlns:a16="http://schemas.microsoft.com/office/drawing/2014/main" val="2579588659"/>
                    </a:ext>
                  </a:extLst>
                </a:gridCol>
                <a:gridCol w="1605829">
                  <a:extLst>
                    <a:ext uri="{9D8B030D-6E8A-4147-A177-3AD203B41FA5}">
                      <a16:colId xmlns:a16="http://schemas.microsoft.com/office/drawing/2014/main" val="2264960456"/>
                    </a:ext>
                  </a:extLst>
                </a:gridCol>
                <a:gridCol w="1605829">
                  <a:extLst>
                    <a:ext uri="{9D8B030D-6E8A-4147-A177-3AD203B41FA5}">
                      <a16:colId xmlns:a16="http://schemas.microsoft.com/office/drawing/2014/main" val="706269266"/>
                    </a:ext>
                  </a:extLst>
                </a:gridCol>
                <a:gridCol w="1605829">
                  <a:extLst>
                    <a:ext uri="{9D8B030D-6E8A-4147-A177-3AD203B41FA5}">
                      <a16:colId xmlns:a16="http://schemas.microsoft.com/office/drawing/2014/main" val="81182983"/>
                    </a:ext>
                  </a:extLst>
                </a:gridCol>
                <a:gridCol w="1605829">
                  <a:extLst>
                    <a:ext uri="{9D8B030D-6E8A-4147-A177-3AD203B41FA5}">
                      <a16:colId xmlns:a16="http://schemas.microsoft.com/office/drawing/2014/main" val="2113322543"/>
                    </a:ext>
                  </a:extLst>
                </a:gridCol>
              </a:tblGrid>
              <a:tr h="229747">
                <a:tc>
                  <a:txBody>
                    <a:bodyPr/>
                    <a:lstStyle/>
                    <a:p>
                      <a:pPr algn="l" rtl="0" fontAlgn="b"/>
                      <a:r>
                        <a:rPr lang="en-IN" sz="1200" b="1" i="0" u="none" strike="noStrike">
                          <a:solidFill>
                            <a:srgbClr val="FFFFFF"/>
                          </a:solidFill>
                          <a:effectLst/>
                          <a:latin typeface="Abadi" panose="020B0604020104020204"/>
                        </a:rPr>
                        <a:t>₹ in cr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FY22E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IN" sz="1200" b="1" i="0" u="none" strike="noStrike">
                          <a:solidFill>
                            <a:srgbClr val="FFFFFF"/>
                          </a:solidFill>
                          <a:effectLst/>
                          <a:latin typeface="Abadi" panose="020B0604020104020204"/>
                        </a:rPr>
                        <a:t>FY23E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93629461"/>
                  </a:ext>
                </a:extLst>
              </a:tr>
              <a:tr h="229747">
                <a:tc>
                  <a:txBody>
                    <a:bodyPr/>
                    <a:lstStyle/>
                    <a:p>
                      <a:pPr algn="l" rtl="0" fontAlgn="b"/>
                      <a:r>
                        <a:rPr lang="en-IN" sz="1200" b="0" i="0" u="none" strike="noStrike" dirty="0">
                          <a:solidFill>
                            <a:srgbClr val="000000"/>
                          </a:solidFill>
                          <a:effectLst/>
                          <a:latin typeface="Abadi" panose="020B0604020104020204"/>
                        </a:rPr>
                        <a:t>Revenue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1,838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289051"/>
                  </a:ext>
                </a:extLst>
              </a:tr>
              <a:tr h="229747">
                <a:tc>
                  <a:txBody>
                    <a:bodyPr/>
                    <a:lstStyle/>
                    <a:p>
                      <a:pPr algn="l" rtl="0" fontAlgn="b"/>
                      <a:r>
                        <a:rPr lang="en-IN" sz="1200" b="0" i="0" u="none" strike="noStrike" dirty="0">
                          <a:solidFill>
                            <a:srgbClr val="000000"/>
                          </a:solidFill>
                          <a:effectLst/>
                          <a:latin typeface="Abadi" panose="020B0604020104020204"/>
                        </a:rPr>
                        <a:t>EBITDA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699942"/>
                  </a:ext>
                </a:extLst>
              </a:tr>
              <a:tr h="229747">
                <a:tc>
                  <a:txBody>
                    <a:bodyPr/>
                    <a:lstStyle/>
                    <a:p>
                      <a:pPr algn="l" rtl="0" fontAlgn="b"/>
                      <a:r>
                        <a:rPr lang="en-IN" sz="1200" b="0" i="0" u="none" strike="noStrike">
                          <a:solidFill>
                            <a:srgbClr val="000000"/>
                          </a:solidFill>
                          <a:effectLst/>
                          <a:latin typeface="Abadi" panose="020B0604020104020204"/>
                        </a:rPr>
                        <a:t>PAT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525152"/>
                  </a:ext>
                </a:extLst>
              </a:tr>
              <a:tr h="229747">
                <a:tc>
                  <a:txBody>
                    <a:bodyPr/>
                    <a:lstStyle/>
                    <a:p>
                      <a:pPr algn="l" rtl="0" fontAlgn="b"/>
                      <a:r>
                        <a:rPr lang="en-IN" sz="1200" b="0" i="0" u="none" strike="noStrike">
                          <a:solidFill>
                            <a:srgbClr val="000000"/>
                          </a:solidFill>
                          <a:effectLst/>
                          <a:latin typeface="Abadi" panose="020B0604020104020204"/>
                        </a:rPr>
                        <a:t>EPS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a:solidFill>
                            <a:srgbClr val="000000"/>
                          </a:solidFill>
                          <a:effectLst/>
                          <a:latin typeface="Abadi" panose="020B0604020104020204"/>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a:solidFill>
                            <a:srgbClr val="000000"/>
                          </a:solidFill>
                          <a:effectLst/>
                          <a:latin typeface="Abadi" panose="020B0604020104020204"/>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283497"/>
                  </a:ext>
                </a:extLst>
              </a:tr>
              <a:tr h="229747">
                <a:tc>
                  <a:txBody>
                    <a:bodyPr/>
                    <a:lstStyle/>
                    <a:p>
                      <a:pPr algn="l" rtl="0" fontAlgn="b"/>
                      <a:r>
                        <a:rPr lang="en-IN" sz="1200" b="0" i="0" u="none" strike="noStrike">
                          <a:solidFill>
                            <a:srgbClr val="000000"/>
                          </a:solidFill>
                          <a:effectLst/>
                          <a:latin typeface="Abadi" panose="020B0604020104020204"/>
                        </a:rPr>
                        <a:t>EBITDA Margin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458712"/>
                  </a:ext>
                </a:extLst>
              </a:tr>
              <a:tr h="229747">
                <a:tc>
                  <a:txBody>
                    <a:bodyPr/>
                    <a:lstStyle/>
                    <a:p>
                      <a:pPr algn="l" rtl="0" fontAlgn="b"/>
                      <a:r>
                        <a:rPr lang="en-IN" sz="1200" b="0" i="0" u="none" strike="noStrike" dirty="0">
                          <a:solidFill>
                            <a:srgbClr val="000000"/>
                          </a:solidFill>
                          <a:effectLst/>
                          <a:latin typeface="Abadi" panose="020B0604020104020204"/>
                        </a:rPr>
                        <a:t>ROE </a:t>
                      </a:r>
                      <a:r>
                        <a:rPr lang="en-IN" sz="1200" b="0" i="0" u="none" strike="noStrike" dirty="0" smtClean="0">
                          <a:solidFill>
                            <a:srgbClr val="000000"/>
                          </a:solidFill>
                          <a:effectLst/>
                          <a:latin typeface="Abadi" panose="020B0604020104020204"/>
                        </a:rPr>
                        <a:t>(%) </a:t>
                      </a:r>
                      <a:endParaRPr lang="en-IN" sz="1200" b="0" i="0" u="none" strike="noStrike" dirty="0">
                        <a:solidFill>
                          <a:srgbClr val="000000"/>
                        </a:solidFill>
                        <a:effectLst/>
                        <a:latin typeface="Abadi" panose="020B060402010402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a:solidFill>
                            <a:srgbClr val="000000"/>
                          </a:solidFill>
                          <a:effectLst/>
                          <a:latin typeface="Abadi" panose="020B0604020104020204"/>
                        </a:rPr>
                        <a:t>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Abadi" panose="020B0604020104020204"/>
                        </a:rPr>
                        <a:t>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234216"/>
                  </a:ext>
                </a:extLst>
              </a:tr>
              <a:tr h="229747">
                <a:tc>
                  <a:txBody>
                    <a:bodyPr/>
                    <a:lstStyle/>
                    <a:p>
                      <a:pPr algn="l" rtl="0" fontAlgn="b"/>
                      <a:r>
                        <a:rPr lang="en-IN" sz="1200" b="0" i="0" u="none" strike="noStrike" dirty="0">
                          <a:solidFill>
                            <a:srgbClr val="000000"/>
                          </a:solidFill>
                          <a:effectLst/>
                          <a:latin typeface="Abadi" panose="020B0604020104020204"/>
                        </a:rPr>
                        <a:t>P/E (x)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37.0</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31.8</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36.5</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17.8</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IN" sz="1200" b="0" i="0" u="none" strike="noStrike" dirty="0" smtClean="0">
                          <a:solidFill>
                            <a:srgbClr val="000000"/>
                          </a:solidFill>
                          <a:effectLst/>
                          <a:latin typeface="Abadi" panose="020B0604020104020204"/>
                        </a:rPr>
                        <a:t>10.8</a:t>
                      </a:r>
                      <a:endParaRPr lang="en-IN" sz="1200" b="0" i="0" u="none" strike="noStrike" dirty="0">
                        <a:solidFill>
                          <a:srgbClr val="000000"/>
                        </a:solidFill>
                        <a:effectLst/>
                        <a:latin typeface="Abadi" panose="020B060402010402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7622402"/>
                  </a:ext>
                </a:extLst>
              </a:tr>
            </a:tbl>
          </a:graphicData>
        </a:graphic>
      </p:graphicFrame>
    </p:spTree>
    <p:extLst>
      <p:ext uri="{BB962C8B-B14F-4D97-AF65-F5344CB8AC3E}">
        <p14:creationId xmlns:p14="http://schemas.microsoft.com/office/powerpoint/2010/main" val="719280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4574</Words>
  <Application>Microsoft Office PowerPoint</Application>
  <PresentationFormat>Widescreen</PresentationFormat>
  <Paragraphs>817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Abadi</vt:lpstr>
      <vt:lpstr>Arial</vt:lpstr>
      <vt:lpstr>Calibri</vt:lpstr>
      <vt:lpstr>Calibri Light</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Arihant</dc:creator>
  <cp:lastModifiedBy>admin</cp:lastModifiedBy>
  <cp:revision>32</cp:revision>
  <dcterms:created xsi:type="dcterms:W3CDTF">2021-11-02T05:08:24Z</dcterms:created>
  <dcterms:modified xsi:type="dcterms:W3CDTF">2021-11-02T10:18:54Z</dcterms:modified>
</cp:coreProperties>
</file>