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63" r:id="rId4"/>
    <p:sldId id="264" r:id="rId5"/>
    <p:sldId id="265" r:id="rId6"/>
    <p:sldId id="266" r:id="rId7"/>
    <p:sldId id="269"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League Spartan" panose="020B0604020202020204" charset="0"/>
      <p:regular r:id="rId14"/>
    </p:embeddedFont>
    <p:embeddedFont>
      <p:font typeface="Gidole" panose="020B0604020202020204" charset="0"/>
      <p:regular r:id="rId1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5996D1-E7F2-419E-8301-0DCE2937F6AA}" type="datetimeFigureOut">
              <a:rPr lang="en-US"/>
              <a:pPr>
                <a:defRPr/>
              </a:pPr>
              <a:t>7/6/2024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A6FFF7F-416A-4828-93C8-0D7414FE6BA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DBF18-C6D3-46E0-A989-7036B10C82F9}" type="slidenum">
              <a:rPr lang="en-US" smtClean="0"/>
              <a:pPr fontAlgn="base">
                <a:spcBef>
                  <a:spcPct val="0"/>
                </a:spcBef>
                <a:spcAft>
                  <a:spcPct val="0"/>
                </a:spcAft>
                <a:defRPr/>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7F98CF1-BA7B-402D-B001-4505169B6448}" type="datetimeFigureOut">
              <a:rPr lang="en-US"/>
              <a:pPr>
                <a:defRPr/>
              </a:pPr>
              <a:t>7/6/2024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4F8388-89A6-45EC-85DD-865B1C4681C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34D896-54AF-439E-BF45-C2A2FC79DAD0}" type="datetimeFigureOut">
              <a:rPr lang="en-US"/>
              <a:pPr>
                <a:defRPr/>
              </a:pPr>
              <a:t>7/6/2024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C77B5E-9068-452A-A3C0-498C8E846D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1EF9D4-5231-467B-BE46-090B3DE41458}" type="datetimeFigureOut">
              <a:rPr lang="en-US"/>
              <a:pPr>
                <a:defRPr/>
              </a:pPr>
              <a:t>7/6/2024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875269-52F1-477C-A05A-53538223634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1DA283-2C3C-4EC7-908C-E765D432B04F}" type="datetimeFigureOut">
              <a:rPr lang="en-US"/>
              <a:pPr>
                <a:defRPr/>
              </a:pPr>
              <a:t>7/6/2024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2A8637-0041-4DEF-8652-52D7CD88AAD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4AB560C-63D3-4511-A286-4F90651DD0CE}" type="datetimeFigureOut">
              <a:rPr lang="en-US"/>
              <a:pPr>
                <a:defRPr/>
              </a:pPr>
              <a:t>7/6/2024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1C0CA9-05DE-422F-BEDD-2A4F05DDB8F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C94BB-BEDA-479B-882E-900173433059}" type="datetimeFigureOut">
              <a:rPr lang="en-US"/>
              <a:pPr>
                <a:defRPr/>
              </a:pPr>
              <a:t>7/6/2024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0ECF2E-766E-403D-AD79-37BCD8D7F0F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9B0F63E-D83E-4693-8AA4-B79FF6C48BFA}" type="datetimeFigureOut">
              <a:rPr lang="en-US"/>
              <a:pPr>
                <a:defRPr/>
              </a:pPr>
              <a:t>7/6/2024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B922DAF-D799-462C-BD62-C24F40F8B62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F6E1E9F-C844-4588-816E-8E2B1B943C38}" type="datetimeFigureOut">
              <a:rPr lang="en-US"/>
              <a:pPr>
                <a:defRPr/>
              </a:pPr>
              <a:t>7/6/2024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5215285-CCDB-4275-AAFB-AED36825862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E7064-F722-4696-9E7C-15DA75A11514}" type="datetimeFigureOut">
              <a:rPr lang="en-US"/>
              <a:pPr>
                <a:defRPr/>
              </a:pPr>
              <a:t>7/6/2024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0F3AA3-4451-4AD2-A09C-80D4DF68823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63D8D8-15F3-47F8-A510-F878510D3E9D}" type="datetimeFigureOut">
              <a:rPr lang="en-US"/>
              <a:pPr>
                <a:defRPr/>
              </a:pPr>
              <a:t>7/6/2024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8307CA-D70E-40C6-A81E-EBFA42AEAE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176890-7BA9-4838-8941-98EB5F17771A}" type="datetimeFigureOut">
              <a:rPr lang="en-US"/>
              <a:pPr>
                <a:defRPr/>
              </a:pPr>
              <a:t>7/6/2024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07A397-F46D-45EE-88D1-37BC38678D4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37C0AA-B88E-4AF3-8588-52148FB7D88E}" type="datetimeFigureOut">
              <a:rPr lang="en-US"/>
              <a:pPr>
                <a:defRPr/>
              </a:pPr>
              <a:t>7/6/2024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90FB23-A140-43BF-A3A3-23B82DDBF2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l="289" b="7294"/>
          <a:stretch>
            <a:fillRect t="-8000" b="-8000"/>
          </a:stretch>
        </a:blipFill>
        <a:effectLst/>
      </p:bgPr>
    </p:bg>
    <p:spTree>
      <p:nvGrpSpPr>
        <p:cNvPr id="1" name=""/>
        <p:cNvGrpSpPr/>
        <p:nvPr/>
      </p:nvGrpSpPr>
      <p:grpSpPr>
        <a:xfrm>
          <a:off x="0" y="0"/>
          <a:ext cx="0" cy="0"/>
          <a:chOff x="0" y="0"/>
          <a:chExt cx="0" cy="0"/>
        </a:xfrm>
      </p:grpSpPr>
      <p:sp>
        <p:nvSpPr>
          <p:cNvPr id="2050" name="AutoShape 3"/>
          <p:cNvSpPr>
            <a:spLocks noChangeArrowheads="1"/>
          </p:cNvSpPr>
          <p:nvPr/>
        </p:nvSpPr>
        <p:spPr bwMode="auto">
          <a:xfrm>
            <a:off x="17535525" y="2303463"/>
            <a:ext cx="1019175" cy="6062662"/>
          </a:xfrm>
          <a:prstGeom prst="rect">
            <a:avLst/>
          </a:prstGeom>
          <a:solidFill>
            <a:srgbClr val="FF914D"/>
          </a:solidFill>
          <a:ln w="9525">
            <a:noFill/>
            <a:miter lim="800000"/>
            <a:headEnd/>
            <a:tailEnd/>
          </a:ln>
        </p:spPr>
        <p:txBody>
          <a:bodyPr/>
          <a:lstStyle/>
          <a:p>
            <a:endParaRPr lang="en-US" dirty="0"/>
          </a:p>
        </p:txBody>
      </p:sp>
      <p:pic>
        <p:nvPicPr>
          <p:cNvPr id="2051" name="Picture 3"/>
          <p:cNvPicPr>
            <a:picLocks noChangeAspect="1" noChangeArrowheads="1"/>
          </p:cNvPicPr>
          <p:nvPr/>
        </p:nvPicPr>
        <p:blipFill>
          <a:blip r:embed="rId3"/>
          <a:srcRect/>
          <a:stretch>
            <a:fillRect/>
          </a:stretch>
        </p:blipFill>
        <p:spPr bwMode="auto">
          <a:xfrm>
            <a:off x="2133600" y="2857500"/>
            <a:ext cx="13612813" cy="4953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0" y="-198438"/>
            <a:ext cx="18367375" cy="5130801"/>
          </a:xfrm>
          <a:prstGeom prst="rect">
            <a:avLst/>
          </a:prstGeom>
          <a:solidFill>
            <a:srgbClr val="20212A"/>
          </a:solidFill>
          <a:ln w="9525">
            <a:noFill/>
            <a:miter lim="800000"/>
            <a:headEnd/>
            <a:tailEnd/>
          </a:ln>
        </p:spPr>
        <p:txBody>
          <a:bodyPr/>
          <a:lstStyle/>
          <a:p>
            <a:endParaRPr lang="en-US" dirty="0"/>
          </a:p>
        </p:txBody>
      </p:sp>
      <p:pic>
        <p:nvPicPr>
          <p:cNvPr id="3075" name="Picture 3"/>
          <p:cNvPicPr>
            <a:picLocks noChangeAspect="1"/>
          </p:cNvPicPr>
          <p:nvPr/>
        </p:nvPicPr>
        <p:blipFill>
          <a:blip r:embed="rId2"/>
          <a:srcRect t="18298" b="38072"/>
          <a:stretch>
            <a:fillRect/>
          </a:stretch>
        </p:blipFill>
        <p:spPr bwMode="auto">
          <a:xfrm>
            <a:off x="0" y="-449263"/>
            <a:ext cx="18367375" cy="5397501"/>
          </a:xfrm>
          <a:prstGeom prst="rect">
            <a:avLst/>
          </a:prstGeom>
          <a:noFill/>
          <a:ln w="9525">
            <a:noFill/>
            <a:miter lim="800000"/>
            <a:headEnd/>
            <a:tailEnd/>
          </a:ln>
        </p:spPr>
      </p:pic>
      <p:grpSp>
        <p:nvGrpSpPr>
          <p:cNvPr id="3076" name="Group 4"/>
          <p:cNvGrpSpPr>
            <a:grpSpLocks/>
          </p:cNvGrpSpPr>
          <p:nvPr/>
        </p:nvGrpSpPr>
        <p:grpSpPr bwMode="auto">
          <a:xfrm>
            <a:off x="1028700" y="6584950"/>
            <a:ext cx="16148050" cy="1900238"/>
            <a:chOff x="4" y="0"/>
            <a:chExt cx="21531199" cy="2533373"/>
          </a:xfrm>
        </p:grpSpPr>
        <p:sp>
          <p:nvSpPr>
            <p:cNvPr id="5" name="TextBox 5"/>
            <p:cNvSpPr txBox="1"/>
            <p:nvPr/>
          </p:nvSpPr>
          <p:spPr>
            <a:xfrm>
              <a:off x="4" y="926998"/>
              <a:ext cx="21531199" cy="1606375"/>
            </a:xfrm>
            <a:prstGeom prst="rect">
              <a:avLst/>
            </a:prstGeom>
          </p:spPr>
          <p:txBody>
            <a:bodyPr lIns="0" tIns="0" rIns="0" bIns="0">
              <a:spAutoFit/>
            </a:bodyPr>
            <a:lstStyle/>
            <a:p>
              <a:pPr fontAlgn="auto">
                <a:lnSpc>
                  <a:spcPts val="4680"/>
                </a:lnSpc>
                <a:spcBef>
                  <a:spcPts val="0"/>
                </a:spcBef>
                <a:spcAft>
                  <a:spcPts val="0"/>
                </a:spcAft>
                <a:defRPr/>
              </a:pPr>
              <a:r>
                <a:rPr lang="en-US" sz="3600" b="1" spc="179" dirty="0">
                  <a:solidFill>
                    <a:srgbClr val="20212A"/>
                  </a:solidFill>
                  <a:latin typeface="League Spartan"/>
                  <a:cs typeface="+mn-cs"/>
                </a:rPr>
                <a:t>Presented By-Mr. Ratnesh Goyal</a:t>
              </a:r>
            </a:p>
            <a:p>
              <a:pPr fontAlgn="auto">
                <a:lnSpc>
                  <a:spcPts val="4680"/>
                </a:lnSpc>
                <a:spcBef>
                  <a:spcPts val="0"/>
                </a:spcBef>
                <a:spcAft>
                  <a:spcPts val="0"/>
                </a:spcAft>
                <a:defRPr/>
              </a:pPr>
              <a:r>
                <a:rPr lang="en-US" sz="3600" b="1" spc="179" dirty="0">
                  <a:solidFill>
                    <a:srgbClr val="20212A"/>
                  </a:solidFill>
                  <a:latin typeface="League Spartan"/>
                  <a:cs typeface="+mn-cs"/>
                </a:rPr>
                <a:t>(Sr. Technical Analyst)</a:t>
              </a:r>
            </a:p>
          </p:txBody>
        </p:sp>
        <p:sp>
          <p:nvSpPr>
            <p:cNvPr id="3082" name="AutoShape 7"/>
            <p:cNvSpPr>
              <a:spLocks noChangeArrowheads="1"/>
            </p:cNvSpPr>
            <p:nvPr/>
          </p:nvSpPr>
          <p:spPr bwMode="auto">
            <a:xfrm>
              <a:off x="4" y="0"/>
              <a:ext cx="1180630" cy="222971"/>
            </a:xfrm>
            <a:prstGeom prst="rect">
              <a:avLst/>
            </a:prstGeom>
            <a:solidFill>
              <a:srgbClr val="20212A"/>
            </a:solidFill>
            <a:ln w="9525">
              <a:noFill/>
              <a:miter lim="800000"/>
              <a:headEnd/>
              <a:tailEnd/>
            </a:ln>
          </p:spPr>
          <p:txBody>
            <a:bodyPr/>
            <a:lstStyle/>
            <a:p>
              <a:endParaRPr lang="en-US" dirty="0"/>
            </a:p>
          </p:txBody>
        </p:sp>
      </p:grpSp>
      <p:grpSp>
        <p:nvGrpSpPr>
          <p:cNvPr id="3077" name="Group 8"/>
          <p:cNvGrpSpPr>
            <a:grpSpLocks/>
          </p:cNvGrpSpPr>
          <p:nvPr/>
        </p:nvGrpSpPr>
        <p:grpSpPr bwMode="auto">
          <a:xfrm>
            <a:off x="1028700" y="1096963"/>
            <a:ext cx="2495550" cy="2541587"/>
            <a:chOff x="0" y="0"/>
            <a:chExt cx="1379903" cy="1405137"/>
          </a:xfrm>
        </p:grpSpPr>
        <p:sp>
          <p:nvSpPr>
            <p:cNvPr id="3080" name="Freeform 9"/>
            <p:cNvSpPr>
              <a:spLocks noChangeArrowheads="1"/>
            </p:cNvSpPr>
            <p:nvPr/>
          </p:nvSpPr>
          <p:spPr bwMode="auto">
            <a:xfrm>
              <a:off x="0" y="0"/>
              <a:ext cx="1379903" cy="1405137"/>
            </a:xfrm>
            <a:custGeom>
              <a:avLst/>
              <a:gdLst>
                <a:gd name="T0" fmla="*/ 0 w 1379903"/>
                <a:gd name="T1" fmla="*/ 0 h 1405137"/>
                <a:gd name="T2" fmla="*/ 1379903 w 1379903"/>
                <a:gd name="T3" fmla="*/ 1405137 h 1405137"/>
              </a:gdLst>
              <a:ahLst/>
              <a:cxnLst/>
              <a:rect l="T0" t="T1" r="T2" b="T3"/>
              <a:pathLst>
                <a:path w="1379903" h="1405137">
                  <a:moveTo>
                    <a:pt x="0" y="0"/>
                  </a:moveTo>
                  <a:lnTo>
                    <a:pt x="0" y="1405137"/>
                  </a:lnTo>
                  <a:lnTo>
                    <a:pt x="1379903" y="1405137"/>
                  </a:lnTo>
                  <a:lnTo>
                    <a:pt x="1379903" y="0"/>
                  </a:lnTo>
                  <a:lnTo>
                    <a:pt x="0" y="0"/>
                  </a:lnTo>
                  <a:close/>
                  <a:moveTo>
                    <a:pt x="1318943" y="1344177"/>
                  </a:moveTo>
                  <a:lnTo>
                    <a:pt x="59690" y="1344177"/>
                  </a:lnTo>
                  <a:lnTo>
                    <a:pt x="59690" y="59690"/>
                  </a:lnTo>
                  <a:lnTo>
                    <a:pt x="1318943" y="59690"/>
                  </a:lnTo>
                  <a:lnTo>
                    <a:pt x="1318943" y="1344177"/>
                  </a:lnTo>
                  <a:close/>
                </a:path>
              </a:pathLst>
            </a:custGeom>
            <a:solidFill>
              <a:srgbClr val="7ED957">
                <a:alpha val="69803"/>
              </a:srgbClr>
            </a:solidFill>
            <a:ln w="9525">
              <a:noFill/>
              <a:miter lim="800000"/>
              <a:headEnd/>
              <a:tailEnd/>
            </a:ln>
          </p:spPr>
          <p:txBody>
            <a:bodyPr/>
            <a:lstStyle/>
            <a:p>
              <a:endParaRPr lang="en-US" dirty="0"/>
            </a:p>
          </p:txBody>
        </p:sp>
      </p:grpSp>
      <p:sp>
        <p:nvSpPr>
          <p:cNvPr id="10" name="TextBox 10"/>
          <p:cNvSpPr txBox="1"/>
          <p:nvPr/>
        </p:nvSpPr>
        <p:spPr>
          <a:xfrm>
            <a:off x="1906588" y="1943100"/>
            <a:ext cx="14628812" cy="923925"/>
          </a:xfrm>
          <a:prstGeom prst="rect">
            <a:avLst/>
          </a:prstGeom>
        </p:spPr>
        <p:txBody>
          <a:bodyPr lIns="0" tIns="0" rIns="0" bIns="0">
            <a:spAutoFit/>
          </a:bodyPr>
          <a:lstStyle/>
          <a:p>
            <a:pPr fontAlgn="auto">
              <a:lnSpc>
                <a:spcPts val="7200"/>
              </a:lnSpc>
              <a:spcBef>
                <a:spcPts val="0"/>
              </a:spcBef>
              <a:spcAft>
                <a:spcPts val="0"/>
              </a:spcAft>
              <a:defRPr/>
            </a:pPr>
            <a:r>
              <a:rPr lang="en-US" sz="6000" b="1" spc="60" dirty="0">
                <a:solidFill>
                  <a:srgbClr val="EDE6E2"/>
                </a:solidFill>
                <a:latin typeface="League Spartan"/>
                <a:cs typeface="+mn-cs"/>
              </a:rPr>
              <a:t>WEEKLY NIFTY &amp; BANK NIFTY VIEW</a:t>
            </a:r>
          </a:p>
        </p:txBody>
      </p:sp>
      <p:sp>
        <p:nvSpPr>
          <p:cNvPr id="3079" name="AutoShape 11"/>
          <p:cNvSpPr>
            <a:spLocks noChangeArrowheads="1"/>
          </p:cNvSpPr>
          <p:nvPr/>
        </p:nvSpPr>
        <p:spPr bwMode="auto">
          <a:xfrm rot="-5400000">
            <a:off x="16782257" y="2094706"/>
            <a:ext cx="2540000" cy="547687"/>
          </a:xfrm>
          <a:prstGeom prst="rect">
            <a:avLst/>
          </a:prstGeom>
          <a:solidFill>
            <a:srgbClr val="FF914D"/>
          </a:solidFill>
          <a:ln w="9525">
            <a:noFill/>
            <a:miter lim="800000"/>
            <a:headEnd/>
            <a:tailEnd/>
          </a:ln>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4100" name="Rectangle 8"/>
          <p:cNvSpPr>
            <a:spLocks noChangeArrowheads="1"/>
          </p:cNvSpPr>
          <p:nvPr/>
        </p:nvSpPr>
        <p:spPr bwMode="auto">
          <a:xfrm>
            <a:off x="0" y="1485900"/>
            <a:ext cx="18288000" cy="10668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OUTLOOK</a:t>
            </a:r>
          </a:p>
        </p:txBody>
      </p:sp>
      <p:sp>
        <p:nvSpPr>
          <p:cNvPr id="7" name="Rectangle 6"/>
          <p:cNvSpPr/>
          <p:nvPr/>
        </p:nvSpPr>
        <p:spPr>
          <a:xfrm>
            <a:off x="762000" y="3086100"/>
            <a:ext cx="16535400" cy="4401205"/>
          </a:xfrm>
          <a:prstGeom prst="rect">
            <a:avLst/>
          </a:prstGeom>
        </p:spPr>
        <p:txBody>
          <a:bodyPr>
            <a:spAutoFit/>
          </a:bodyPr>
          <a:lstStyle/>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chart of Nifty, we are observing a “ Series of Narrow range body” formation, and on the weekly chart we are observing a “ Flag pattern” formation, If we analyze both chart patterns it indicates, that we may see positive trend remains continues and still you can use buy on dip strategy. if Nifty starts trading above the 24,350 level, then it can touch the 24,500-24,650 level, while on the downside, support is 24,100 and if it starts to trade below then it can test the level 23,900 and 23,700 levels.</a:t>
            </a:r>
            <a:endParaRPr lang="en-US" sz="4800" dirty="0">
              <a:latin typeface="+mj-lt"/>
              <a:ea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5124" name="Rectangle 8"/>
          <p:cNvSpPr>
            <a:spLocks noChangeArrowheads="1"/>
          </p:cNvSpPr>
          <p:nvPr/>
        </p:nvSpPr>
        <p:spPr bwMode="auto">
          <a:xfrm>
            <a:off x="0" y="10287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a:t>
            </a:r>
          </a:p>
        </p:txBody>
      </p:sp>
      <p:pic>
        <p:nvPicPr>
          <p:cNvPr id="3" name="Picture 2" descr="A screenshot of a graph&#10;&#10;Description automatically generated">
            <a:extLst>
              <a:ext uri="{FF2B5EF4-FFF2-40B4-BE49-F238E27FC236}">
                <a16:creationId xmlns:a16="http://schemas.microsoft.com/office/drawing/2014/main" id="{2FB550BA-E8A2-A434-B2C2-C0778F9C6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119312"/>
            <a:ext cx="16992600" cy="76723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6148"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BANK OUTLOOK</a:t>
            </a:r>
          </a:p>
        </p:txBody>
      </p:sp>
      <p:sp>
        <p:nvSpPr>
          <p:cNvPr id="9" name="Rectangle 8"/>
          <p:cNvSpPr/>
          <p:nvPr/>
        </p:nvSpPr>
        <p:spPr>
          <a:xfrm>
            <a:off x="762000" y="3162300"/>
            <a:ext cx="16535400" cy="4401205"/>
          </a:xfrm>
          <a:prstGeom prst="rect">
            <a:avLst/>
          </a:prstGeom>
        </p:spPr>
        <p:txBody>
          <a:bodyPr>
            <a:spAutoFit/>
          </a:bodyPr>
          <a:lstStyle/>
          <a:p>
            <a:pPr marL="514350" indent="-514350" algn="just" fontAlgn="auto">
              <a:spcBef>
                <a:spcPct val="20000"/>
              </a:spcBef>
              <a:spcAft>
                <a:spcPts val="0"/>
              </a:spcAft>
              <a:buClr>
                <a:schemeClr val="accent6">
                  <a:lumMod val="75000"/>
                </a:schemeClr>
              </a:buClr>
              <a:defRPr/>
            </a:pPr>
            <a:endParaRPr lang="en-US" sz="3200" dirty="0">
              <a:latin typeface="+mj-lt"/>
              <a:cs typeface="+mn-cs"/>
            </a:endParaRPr>
          </a:p>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and weekly chart of Bank-Nifty, we are observing “DOJI” candlestick formation, if we analyze both chart patterns it indicates  Bank-Nifty can consolidate. If Bank-nifty starts trades above 52,800 then it can touch 53,300 and 53,500 levels. However, downside support comes at 52,300, and below that, we can see 51,800 and 51,500 levels.</a:t>
            </a:r>
            <a:endParaRPr lang="en-US" sz="4000" dirty="0">
              <a:latin typeface="+mj-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7172" name="Rectangle 8"/>
          <p:cNvSpPr>
            <a:spLocks noChangeArrowheads="1"/>
          </p:cNvSpPr>
          <p:nvPr/>
        </p:nvSpPr>
        <p:spPr bwMode="auto">
          <a:xfrm>
            <a:off x="0" y="11049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BANK NIFTY</a:t>
            </a:r>
          </a:p>
        </p:txBody>
      </p:sp>
      <p:pic>
        <p:nvPicPr>
          <p:cNvPr id="3" name="Picture 2" descr="A screenshot of a computer screen&#10;&#10;Description automatically generated">
            <a:extLst>
              <a:ext uri="{FF2B5EF4-FFF2-40B4-BE49-F238E27FC236}">
                <a16:creationId xmlns:a16="http://schemas.microsoft.com/office/drawing/2014/main" id="{1321DA76-FF94-AF5A-AC70-5B5F42A75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19312"/>
            <a:ext cx="16687800" cy="75961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8196"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FINAL SUMMARY</a:t>
            </a:r>
          </a:p>
        </p:txBody>
      </p:sp>
      <p:sp>
        <p:nvSpPr>
          <p:cNvPr id="9" name="Rectangle 8"/>
          <p:cNvSpPr/>
          <p:nvPr/>
        </p:nvSpPr>
        <p:spPr>
          <a:xfrm>
            <a:off x="0" y="3659188"/>
            <a:ext cx="18288000" cy="3084512"/>
          </a:xfrm>
          <a:prstGeom prst="rect">
            <a:avLst/>
          </a:prstGeom>
        </p:spPr>
        <p:txBody>
          <a:bodyPr>
            <a:spAutoFit/>
          </a:bodyPr>
          <a:lstStyle/>
          <a:p>
            <a:pPr algn="ctr" fontAlgn="auto">
              <a:spcBef>
                <a:spcPts val="0"/>
              </a:spcBef>
              <a:spcAft>
                <a:spcPts val="0"/>
              </a:spcAft>
              <a:defRPr/>
            </a:pPr>
            <a:r>
              <a:rPr lang="en-US" sz="4000" b="1" dirty="0">
                <a:solidFill>
                  <a:schemeClr val="tx2">
                    <a:lumMod val="75000"/>
                  </a:schemeClr>
                </a:solidFill>
                <a:latin typeface="+mn-lt"/>
                <a:cs typeface="+mn-cs"/>
              </a:rPr>
              <a:t/>
            </a:r>
            <a:br>
              <a:rPr lang="en-US" sz="4000" b="1" dirty="0">
                <a:solidFill>
                  <a:schemeClr val="tx2">
                    <a:lumMod val="75000"/>
                  </a:schemeClr>
                </a:solidFill>
                <a:latin typeface="+mn-lt"/>
                <a:cs typeface="+mn-cs"/>
              </a:rPr>
            </a:br>
            <a:r>
              <a:rPr lang="en-US" sz="4400" b="1" dirty="0">
                <a:solidFill>
                  <a:schemeClr val="tx2">
                    <a:lumMod val="75000"/>
                  </a:schemeClr>
                </a:solidFill>
                <a:latin typeface="+mn-lt"/>
                <a:cs typeface="+mn-cs"/>
              </a:rPr>
              <a:t>NIFTY</a:t>
            </a:r>
            <a:r>
              <a:rPr lang="en-US" sz="3600" dirty="0">
                <a:latin typeface="+mn-lt"/>
                <a:cs typeface="+mn-cs"/>
              </a:rPr>
              <a:t>							</a:t>
            </a:r>
            <a:r>
              <a:rPr lang="en-US" sz="4400" b="1" dirty="0">
                <a:solidFill>
                  <a:schemeClr val="tx2">
                    <a:lumMod val="75000"/>
                  </a:schemeClr>
                </a:solidFill>
                <a:latin typeface="+mn-lt"/>
                <a:cs typeface="+mn-cs"/>
              </a:rPr>
              <a:t>BANK NIFTY</a:t>
            </a:r>
            <a:r>
              <a:rPr lang="en-US" sz="3200" dirty="0">
                <a:latin typeface="+mn-lt"/>
                <a:cs typeface="+mn-cs"/>
              </a:rPr>
              <a:t/>
            </a:r>
            <a:br>
              <a:rPr lang="en-US" sz="3200" dirty="0">
                <a:latin typeface="+mn-lt"/>
                <a:cs typeface="+mn-cs"/>
              </a:rPr>
            </a:br>
            <a:r>
              <a:rPr lang="en-US" sz="3600" b="1" dirty="0">
                <a:latin typeface="+mn-lt"/>
                <a:cs typeface="+mn-cs"/>
              </a:rPr>
              <a:t>Resistance – 24500-24650			Resistance – 53300 - 53500</a:t>
            </a:r>
          </a:p>
          <a:p>
            <a:pPr algn="ctr" fontAlgn="auto">
              <a:spcBef>
                <a:spcPts val="0"/>
              </a:spcBef>
              <a:spcAft>
                <a:spcPts val="0"/>
              </a:spcAft>
              <a:defRPr/>
            </a:pPr>
            <a:r>
              <a:rPr lang="en-US" sz="3600" b="1" dirty="0">
                <a:latin typeface="+mn-lt"/>
                <a:cs typeface="+mn-cs"/>
              </a:rPr>
              <a:t>Support –     23900-23700</a:t>
            </a:r>
            <a:r>
              <a:rPr lang="en-US" sz="3600" b="1" dirty="0">
                <a:solidFill>
                  <a:srgbClr val="FF0000"/>
                </a:solidFill>
                <a:latin typeface="+mn-lt"/>
                <a:cs typeface="+mn-cs"/>
              </a:rPr>
              <a:t>			 </a:t>
            </a:r>
            <a:r>
              <a:rPr lang="en-US" sz="3600" b="1" dirty="0">
                <a:latin typeface="+mn-lt"/>
                <a:cs typeface="+mn-cs"/>
              </a:rPr>
              <a:t>Support	   –  51800 - 51500</a:t>
            </a:r>
          </a:p>
          <a:p>
            <a:pPr marL="514350" indent="-514350" algn="just" fontAlgn="auto">
              <a:spcBef>
                <a:spcPct val="20000"/>
              </a:spcBef>
              <a:spcAft>
                <a:spcPts val="0"/>
              </a:spcAft>
              <a:buClr>
                <a:schemeClr val="accent6">
                  <a:lumMod val="75000"/>
                </a:schemeClr>
              </a:buClr>
              <a:defRPr/>
            </a:pPr>
            <a:endParaRPr lang="en-US" sz="3200" dirty="0">
              <a:latin typeface="+mn-lt"/>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4675</TotalTime>
  <Words>165</Words>
  <Application>Microsoft Office PowerPoint</Application>
  <PresentationFormat>Custom</PresentationFormat>
  <Paragraphs>54</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Wingdings</vt:lpstr>
      <vt:lpstr>Calibri</vt:lpstr>
      <vt:lpstr>League Spartan</vt:lpstr>
      <vt:lpstr>Gidole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the wave of</dc:title>
  <dc:creator>394</dc:creator>
  <cp:lastModifiedBy>admin</cp:lastModifiedBy>
  <cp:revision>718</cp:revision>
  <dcterms:created xsi:type="dcterms:W3CDTF">2006-08-16T00:00:00Z</dcterms:created>
  <dcterms:modified xsi:type="dcterms:W3CDTF">2024-07-06T06:56:49Z</dcterms:modified>
</cp:coreProperties>
</file>