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63" r:id="rId4"/>
    <p:sldId id="264" r:id="rId5"/>
    <p:sldId id="265" r:id="rId6"/>
    <p:sldId id="266" r:id="rId7"/>
    <p:sldId id="269"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League Spartan" panose="020B0604020202020204" charset="0"/>
      <p:regular r:id="rId14"/>
    </p:embeddedFont>
    <p:embeddedFont>
      <p:font typeface="Gidole" panose="020B0604020202020204" charset="0"/>
      <p:regular r:id="rId1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F5996D1-E7F2-419E-8301-0DCE2937F6AA}" type="datetimeFigureOut">
              <a:rPr lang="en-US"/>
              <a:pPr>
                <a:defRPr/>
              </a:pPr>
              <a:t>3/9/2024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A6FFF7F-416A-4828-93C8-0D7414FE6BA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9DBF18-C6D3-46E0-A989-7036B10C82F9}" type="slidenum">
              <a:rPr lang="en-US" smtClean="0"/>
              <a:pPr fontAlgn="base">
                <a:spcBef>
                  <a:spcPct val="0"/>
                </a:spcBef>
                <a:spcAft>
                  <a:spcPct val="0"/>
                </a:spcAft>
                <a:defRPr/>
              </a:pPr>
              <a:t>7</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7F98CF1-BA7B-402D-B001-4505169B6448}" type="datetimeFigureOut">
              <a:rPr lang="en-US"/>
              <a:pPr>
                <a:defRPr/>
              </a:pPr>
              <a:t>3/9/2024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4F8388-89A6-45EC-85DD-865B1C4681C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C34D896-54AF-439E-BF45-C2A2FC79DAD0}" type="datetimeFigureOut">
              <a:rPr lang="en-US"/>
              <a:pPr>
                <a:defRPr/>
              </a:pPr>
              <a:t>3/9/2024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9C77B5E-9068-452A-A3C0-498C8E846DD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1EF9D4-5231-467B-BE46-090B3DE41458}" type="datetimeFigureOut">
              <a:rPr lang="en-US"/>
              <a:pPr>
                <a:defRPr/>
              </a:pPr>
              <a:t>3/9/2024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875269-52F1-477C-A05A-53538223634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21DA283-2C3C-4EC7-908C-E765D432B04F}" type="datetimeFigureOut">
              <a:rPr lang="en-US"/>
              <a:pPr>
                <a:defRPr/>
              </a:pPr>
              <a:t>3/9/2024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92A8637-0041-4DEF-8652-52D7CD88AAD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4AB560C-63D3-4511-A286-4F90651DD0CE}" type="datetimeFigureOut">
              <a:rPr lang="en-US"/>
              <a:pPr>
                <a:defRPr/>
              </a:pPr>
              <a:t>3/9/2024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71C0CA9-05DE-422F-BEDD-2A4F05DDB8F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02C94BB-BEDA-479B-882E-900173433059}" type="datetimeFigureOut">
              <a:rPr lang="en-US"/>
              <a:pPr>
                <a:defRPr/>
              </a:pPr>
              <a:t>3/9/2024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0ECF2E-766E-403D-AD79-37BCD8D7F0F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9B0F63E-D83E-4693-8AA4-B79FF6C48BFA}" type="datetimeFigureOut">
              <a:rPr lang="en-US"/>
              <a:pPr>
                <a:defRPr/>
              </a:pPr>
              <a:t>3/9/2024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B922DAF-D799-462C-BD62-C24F40F8B62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F6E1E9F-C844-4588-816E-8E2B1B943C38}" type="datetimeFigureOut">
              <a:rPr lang="en-US"/>
              <a:pPr>
                <a:defRPr/>
              </a:pPr>
              <a:t>3/9/2024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5215285-CCDB-4275-AAFB-AED36825862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DE7064-F722-4696-9E7C-15DA75A11514}" type="datetimeFigureOut">
              <a:rPr lang="en-US"/>
              <a:pPr>
                <a:defRPr/>
              </a:pPr>
              <a:t>3/9/2024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0F3AA3-4451-4AD2-A09C-80D4DF68823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963D8D8-15F3-47F8-A510-F878510D3E9D}" type="datetimeFigureOut">
              <a:rPr lang="en-US"/>
              <a:pPr>
                <a:defRPr/>
              </a:pPr>
              <a:t>3/9/2024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E8307CA-D70E-40C6-A81E-EBFA42AEAE3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B176890-7BA9-4838-8941-98EB5F17771A}" type="datetimeFigureOut">
              <a:rPr lang="en-US"/>
              <a:pPr>
                <a:defRPr/>
              </a:pPr>
              <a:t>3/9/2024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D07A397-F46D-45EE-88D1-37BC38678D4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037C0AA-B88E-4AF3-8588-52148FB7D88E}" type="datetimeFigureOut">
              <a:rPr lang="en-US"/>
              <a:pPr>
                <a:defRPr/>
              </a:pPr>
              <a:t>3/9/2024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990FB23-A140-43BF-A3A3-23B82DDBF2F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l="289" b="7294"/>
          <a:stretch>
            <a:fillRect t="-8000" b="-8000"/>
          </a:stretch>
        </a:blipFill>
        <a:effectLst/>
      </p:bgPr>
    </p:bg>
    <p:spTree>
      <p:nvGrpSpPr>
        <p:cNvPr id="1" name=""/>
        <p:cNvGrpSpPr/>
        <p:nvPr/>
      </p:nvGrpSpPr>
      <p:grpSpPr>
        <a:xfrm>
          <a:off x="0" y="0"/>
          <a:ext cx="0" cy="0"/>
          <a:chOff x="0" y="0"/>
          <a:chExt cx="0" cy="0"/>
        </a:xfrm>
      </p:grpSpPr>
      <p:sp>
        <p:nvSpPr>
          <p:cNvPr id="2050" name="AutoShape 3"/>
          <p:cNvSpPr>
            <a:spLocks noChangeArrowheads="1"/>
          </p:cNvSpPr>
          <p:nvPr/>
        </p:nvSpPr>
        <p:spPr bwMode="auto">
          <a:xfrm>
            <a:off x="17535525" y="2303463"/>
            <a:ext cx="1019175" cy="6062662"/>
          </a:xfrm>
          <a:prstGeom prst="rect">
            <a:avLst/>
          </a:prstGeom>
          <a:solidFill>
            <a:srgbClr val="FF914D"/>
          </a:solidFill>
          <a:ln w="9525">
            <a:noFill/>
            <a:miter lim="800000"/>
            <a:headEnd/>
            <a:tailEnd/>
          </a:ln>
        </p:spPr>
        <p:txBody>
          <a:bodyPr/>
          <a:lstStyle/>
          <a:p>
            <a:endParaRPr lang="en-US" dirty="0"/>
          </a:p>
        </p:txBody>
      </p:sp>
      <p:pic>
        <p:nvPicPr>
          <p:cNvPr id="2051" name="Picture 3"/>
          <p:cNvPicPr>
            <a:picLocks noChangeAspect="1" noChangeArrowheads="1"/>
          </p:cNvPicPr>
          <p:nvPr/>
        </p:nvPicPr>
        <p:blipFill>
          <a:blip r:embed="rId3"/>
          <a:srcRect/>
          <a:stretch>
            <a:fillRect/>
          </a:stretch>
        </p:blipFill>
        <p:spPr bwMode="auto">
          <a:xfrm>
            <a:off x="2133600" y="2857500"/>
            <a:ext cx="13612813"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0" y="-198438"/>
            <a:ext cx="18367375" cy="5130801"/>
          </a:xfrm>
          <a:prstGeom prst="rect">
            <a:avLst/>
          </a:prstGeom>
          <a:solidFill>
            <a:srgbClr val="20212A"/>
          </a:solidFill>
          <a:ln w="9525">
            <a:noFill/>
            <a:miter lim="800000"/>
            <a:headEnd/>
            <a:tailEnd/>
          </a:ln>
        </p:spPr>
        <p:txBody>
          <a:bodyPr/>
          <a:lstStyle/>
          <a:p>
            <a:endParaRPr lang="en-US" dirty="0"/>
          </a:p>
        </p:txBody>
      </p:sp>
      <p:pic>
        <p:nvPicPr>
          <p:cNvPr id="3075" name="Picture 3"/>
          <p:cNvPicPr>
            <a:picLocks noChangeAspect="1"/>
          </p:cNvPicPr>
          <p:nvPr/>
        </p:nvPicPr>
        <p:blipFill>
          <a:blip r:embed="rId2"/>
          <a:srcRect t="18298" b="38072"/>
          <a:stretch>
            <a:fillRect/>
          </a:stretch>
        </p:blipFill>
        <p:spPr bwMode="auto">
          <a:xfrm>
            <a:off x="0" y="-449263"/>
            <a:ext cx="18367375" cy="5397501"/>
          </a:xfrm>
          <a:prstGeom prst="rect">
            <a:avLst/>
          </a:prstGeom>
          <a:noFill/>
          <a:ln w="9525">
            <a:noFill/>
            <a:miter lim="800000"/>
            <a:headEnd/>
            <a:tailEnd/>
          </a:ln>
        </p:spPr>
      </p:pic>
      <p:grpSp>
        <p:nvGrpSpPr>
          <p:cNvPr id="3076" name="Group 4"/>
          <p:cNvGrpSpPr>
            <a:grpSpLocks/>
          </p:cNvGrpSpPr>
          <p:nvPr/>
        </p:nvGrpSpPr>
        <p:grpSpPr bwMode="auto">
          <a:xfrm>
            <a:off x="1028700" y="6584950"/>
            <a:ext cx="16148050" cy="1900238"/>
            <a:chOff x="4" y="0"/>
            <a:chExt cx="21531199" cy="2533373"/>
          </a:xfrm>
        </p:grpSpPr>
        <p:sp>
          <p:nvSpPr>
            <p:cNvPr id="5" name="TextBox 5"/>
            <p:cNvSpPr txBox="1"/>
            <p:nvPr/>
          </p:nvSpPr>
          <p:spPr>
            <a:xfrm>
              <a:off x="4" y="926998"/>
              <a:ext cx="21531199" cy="1606375"/>
            </a:xfrm>
            <a:prstGeom prst="rect">
              <a:avLst/>
            </a:prstGeom>
          </p:spPr>
          <p:txBody>
            <a:bodyPr lIns="0" tIns="0" rIns="0" bIns="0">
              <a:spAutoFit/>
            </a:bodyPr>
            <a:lstStyle/>
            <a:p>
              <a:pPr fontAlgn="auto">
                <a:lnSpc>
                  <a:spcPts val="4680"/>
                </a:lnSpc>
                <a:spcBef>
                  <a:spcPts val="0"/>
                </a:spcBef>
                <a:spcAft>
                  <a:spcPts val="0"/>
                </a:spcAft>
                <a:defRPr/>
              </a:pPr>
              <a:r>
                <a:rPr lang="en-US" sz="3600" b="1" spc="179" dirty="0">
                  <a:solidFill>
                    <a:srgbClr val="20212A"/>
                  </a:solidFill>
                  <a:latin typeface="League Spartan"/>
                  <a:cs typeface="+mn-cs"/>
                </a:rPr>
                <a:t>Presented By-Mr. Ratnesh Goyal</a:t>
              </a:r>
            </a:p>
            <a:p>
              <a:pPr fontAlgn="auto">
                <a:lnSpc>
                  <a:spcPts val="4680"/>
                </a:lnSpc>
                <a:spcBef>
                  <a:spcPts val="0"/>
                </a:spcBef>
                <a:spcAft>
                  <a:spcPts val="0"/>
                </a:spcAft>
                <a:defRPr/>
              </a:pPr>
              <a:r>
                <a:rPr lang="en-US" sz="3600" b="1" spc="179" dirty="0">
                  <a:solidFill>
                    <a:srgbClr val="20212A"/>
                  </a:solidFill>
                  <a:latin typeface="League Spartan"/>
                  <a:cs typeface="+mn-cs"/>
                </a:rPr>
                <a:t>(Sr. Technical Analyst)</a:t>
              </a:r>
            </a:p>
          </p:txBody>
        </p:sp>
        <p:sp>
          <p:nvSpPr>
            <p:cNvPr id="3082" name="AutoShape 7"/>
            <p:cNvSpPr>
              <a:spLocks noChangeArrowheads="1"/>
            </p:cNvSpPr>
            <p:nvPr/>
          </p:nvSpPr>
          <p:spPr bwMode="auto">
            <a:xfrm>
              <a:off x="4" y="0"/>
              <a:ext cx="1180630" cy="222971"/>
            </a:xfrm>
            <a:prstGeom prst="rect">
              <a:avLst/>
            </a:prstGeom>
            <a:solidFill>
              <a:srgbClr val="20212A"/>
            </a:solidFill>
            <a:ln w="9525">
              <a:noFill/>
              <a:miter lim="800000"/>
              <a:headEnd/>
              <a:tailEnd/>
            </a:ln>
          </p:spPr>
          <p:txBody>
            <a:bodyPr/>
            <a:lstStyle/>
            <a:p>
              <a:endParaRPr lang="en-US" dirty="0"/>
            </a:p>
          </p:txBody>
        </p:sp>
      </p:grpSp>
      <p:grpSp>
        <p:nvGrpSpPr>
          <p:cNvPr id="3077" name="Group 8"/>
          <p:cNvGrpSpPr>
            <a:grpSpLocks/>
          </p:cNvGrpSpPr>
          <p:nvPr/>
        </p:nvGrpSpPr>
        <p:grpSpPr bwMode="auto">
          <a:xfrm>
            <a:off x="1028700" y="1096963"/>
            <a:ext cx="2495550" cy="2541587"/>
            <a:chOff x="0" y="0"/>
            <a:chExt cx="1379903" cy="1405137"/>
          </a:xfrm>
        </p:grpSpPr>
        <p:sp>
          <p:nvSpPr>
            <p:cNvPr id="3080" name="Freeform 9"/>
            <p:cNvSpPr>
              <a:spLocks noChangeArrowheads="1"/>
            </p:cNvSpPr>
            <p:nvPr/>
          </p:nvSpPr>
          <p:spPr bwMode="auto">
            <a:xfrm>
              <a:off x="0" y="0"/>
              <a:ext cx="1379903" cy="1405137"/>
            </a:xfrm>
            <a:custGeom>
              <a:avLst/>
              <a:gdLst>
                <a:gd name="T0" fmla="*/ 0 w 1379903"/>
                <a:gd name="T1" fmla="*/ 0 h 1405137"/>
                <a:gd name="T2" fmla="*/ 1379903 w 1379903"/>
                <a:gd name="T3" fmla="*/ 1405137 h 1405137"/>
              </a:gdLst>
              <a:ahLst/>
              <a:cxnLst/>
              <a:rect l="T0" t="T1" r="T2" b="T3"/>
              <a:pathLst>
                <a:path w="1379903" h="1405137">
                  <a:moveTo>
                    <a:pt x="0" y="0"/>
                  </a:moveTo>
                  <a:lnTo>
                    <a:pt x="0" y="1405137"/>
                  </a:lnTo>
                  <a:lnTo>
                    <a:pt x="1379903" y="1405137"/>
                  </a:lnTo>
                  <a:lnTo>
                    <a:pt x="1379903" y="0"/>
                  </a:lnTo>
                  <a:lnTo>
                    <a:pt x="0" y="0"/>
                  </a:lnTo>
                  <a:close/>
                  <a:moveTo>
                    <a:pt x="1318943" y="1344177"/>
                  </a:moveTo>
                  <a:lnTo>
                    <a:pt x="59690" y="1344177"/>
                  </a:lnTo>
                  <a:lnTo>
                    <a:pt x="59690" y="59690"/>
                  </a:lnTo>
                  <a:lnTo>
                    <a:pt x="1318943" y="59690"/>
                  </a:lnTo>
                  <a:lnTo>
                    <a:pt x="1318943" y="1344177"/>
                  </a:lnTo>
                  <a:close/>
                </a:path>
              </a:pathLst>
            </a:custGeom>
            <a:solidFill>
              <a:srgbClr val="7ED957">
                <a:alpha val="69803"/>
              </a:srgbClr>
            </a:solidFill>
            <a:ln w="9525">
              <a:noFill/>
              <a:miter lim="800000"/>
              <a:headEnd/>
              <a:tailEnd/>
            </a:ln>
          </p:spPr>
          <p:txBody>
            <a:bodyPr/>
            <a:lstStyle/>
            <a:p>
              <a:endParaRPr lang="en-US" dirty="0"/>
            </a:p>
          </p:txBody>
        </p:sp>
      </p:grpSp>
      <p:sp>
        <p:nvSpPr>
          <p:cNvPr id="10" name="TextBox 10"/>
          <p:cNvSpPr txBox="1"/>
          <p:nvPr/>
        </p:nvSpPr>
        <p:spPr>
          <a:xfrm>
            <a:off x="1906588" y="1943100"/>
            <a:ext cx="14628812" cy="923925"/>
          </a:xfrm>
          <a:prstGeom prst="rect">
            <a:avLst/>
          </a:prstGeom>
        </p:spPr>
        <p:txBody>
          <a:bodyPr lIns="0" tIns="0" rIns="0" bIns="0">
            <a:spAutoFit/>
          </a:bodyPr>
          <a:lstStyle/>
          <a:p>
            <a:pPr fontAlgn="auto">
              <a:lnSpc>
                <a:spcPts val="7200"/>
              </a:lnSpc>
              <a:spcBef>
                <a:spcPts val="0"/>
              </a:spcBef>
              <a:spcAft>
                <a:spcPts val="0"/>
              </a:spcAft>
              <a:defRPr/>
            </a:pPr>
            <a:r>
              <a:rPr lang="en-US" sz="6000" b="1" spc="60" dirty="0">
                <a:solidFill>
                  <a:srgbClr val="EDE6E2"/>
                </a:solidFill>
                <a:latin typeface="League Spartan"/>
                <a:cs typeface="+mn-cs"/>
              </a:rPr>
              <a:t>WEEKLY NIFTY &amp; BANK NIFTY VIEW</a:t>
            </a:r>
          </a:p>
        </p:txBody>
      </p:sp>
      <p:sp>
        <p:nvSpPr>
          <p:cNvPr id="3079" name="AutoShape 11"/>
          <p:cNvSpPr>
            <a:spLocks noChangeArrowheads="1"/>
          </p:cNvSpPr>
          <p:nvPr/>
        </p:nvSpPr>
        <p:spPr bwMode="auto">
          <a:xfrm rot="-5400000">
            <a:off x="16782257" y="2094706"/>
            <a:ext cx="2540000" cy="547687"/>
          </a:xfrm>
          <a:prstGeom prst="rect">
            <a:avLst/>
          </a:prstGeom>
          <a:solidFill>
            <a:srgbClr val="FF914D"/>
          </a:solidFill>
          <a:ln w="9525">
            <a:noFill/>
            <a:miter lim="800000"/>
            <a:headEnd/>
            <a:tailEnd/>
          </a:ln>
        </p:spPr>
        <p:txBody>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4100" name="Rectangle 8"/>
          <p:cNvSpPr>
            <a:spLocks noChangeArrowheads="1"/>
          </p:cNvSpPr>
          <p:nvPr/>
        </p:nvSpPr>
        <p:spPr bwMode="auto">
          <a:xfrm>
            <a:off x="0" y="1485900"/>
            <a:ext cx="18288000" cy="10668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NIFTY OUTLOOK</a:t>
            </a:r>
          </a:p>
        </p:txBody>
      </p:sp>
      <p:sp>
        <p:nvSpPr>
          <p:cNvPr id="7" name="Rectangle 6"/>
          <p:cNvSpPr/>
          <p:nvPr/>
        </p:nvSpPr>
        <p:spPr>
          <a:xfrm>
            <a:off x="762000" y="3086100"/>
            <a:ext cx="16535400" cy="4401205"/>
          </a:xfrm>
          <a:prstGeom prst="rect">
            <a:avLst/>
          </a:prstGeom>
        </p:spPr>
        <p:txBody>
          <a:bodyPr>
            <a:spAutoFit/>
          </a:bodyPr>
          <a:lstStyle/>
          <a:p>
            <a:pPr marL="514350" indent="-514350" algn="just" fontAlgn="auto">
              <a:spcBef>
                <a:spcPct val="20000"/>
              </a:spcBef>
              <a:spcAft>
                <a:spcPts val="0"/>
              </a:spcAft>
              <a:buClr>
                <a:schemeClr val="accent6">
                  <a:lumMod val="75000"/>
                </a:schemeClr>
              </a:buClr>
              <a:buFont typeface="Wingdings" pitchFamily="2" charset="2"/>
              <a:buChar char="q"/>
              <a:defRPr/>
            </a:pPr>
            <a:r>
              <a:rPr lang="en-US" sz="4000" dirty="0">
                <a:latin typeface="+mj-lt"/>
              </a:rPr>
              <a:t>If we look at the daily chart of Nifty we are observing an “Upward gap area” and on the weekly chart we are observing “DOJI” candlestick formation, If we analyze both chart patterns it indicates we may see stock-specific action with positive bias and still use any correction as a buying opportunity. if Nifty starts trading above the 22,550 level, then it can touch the 22,750-23,000 level, while on the downside, support is 22,350 and if it starts to trade below then it can test the level 22,150 and 22,000 levels.</a:t>
            </a:r>
            <a:endParaRPr lang="en-US" sz="4800" dirty="0">
              <a:latin typeface="+mj-lt"/>
              <a:ea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5124" name="Rectangle 8"/>
          <p:cNvSpPr>
            <a:spLocks noChangeArrowheads="1"/>
          </p:cNvSpPr>
          <p:nvPr/>
        </p:nvSpPr>
        <p:spPr bwMode="auto">
          <a:xfrm>
            <a:off x="0" y="1028700"/>
            <a:ext cx="18288000" cy="13716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NIFTY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119312"/>
            <a:ext cx="17373600" cy="782478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6148" name="Rectangle 8"/>
          <p:cNvSpPr>
            <a:spLocks noChangeArrowheads="1"/>
          </p:cNvSpPr>
          <p:nvPr/>
        </p:nvSpPr>
        <p:spPr bwMode="auto">
          <a:xfrm>
            <a:off x="0" y="1866900"/>
            <a:ext cx="18288000" cy="12192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NIFTY BANK OUTLOOK</a:t>
            </a:r>
          </a:p>
        </p:txBody>
      </p:sp>
      <p:sp>
        <p:nvSpPr>
          <p:cNvPr id="9" name="Rectangle 8"/>
          <p:cNvSpPr/>
          <p:nvPr/>
        </p:nvSpPr>
        <p:spPr>
          <a:xfrm>
            <a:off x="762000" y="3162300"/>
            <a:ext cx="16535400" cy="4401205"/>
          </a:xfrm>
          <a:prstGeom prst="rect">
            <a:avLst/>
          </a:prstGeom>
        </p:spPr>
        <p:txBody>
          <a:bodyPr>
            <a:spAutoFit/>
          </a:bodyPr>
          <a:lstStyle/>
          <a:p>
            <a:pPr marL="514350" indent="-514350" algn="just" fontAlgn="auto">
              <a:spcBef>
                <a:spcPct val="20000"/>
              </a:spcBef>
              <a:spcAft>
                <a:spcPts val="0"/>
              </a:spcAft>
              <a:buClr>
                <a:schemeClr val="accent6">
                  <a:lumMod val="75000"/>
                </a:schemeClr>
              </a:buClr>
              <a:defRPr/>
            </a:pPr>
            <a:endParaRPr lang="en-US" sz="3200" dirty="0">
              <a:latin typeface="+mj-lt"/>
              <a:cs typeface="+mn-cs"/>
            </a:endParaRPr>
          </a:p>
          <a:p>
            <a:pPr marL="514350" indent="-514350" algn="just" fontAlgn="auto">
              <a:spcBef>
                <a:spcPct val="20000"/>
              </a:spcBef>
              <a:spcAft>
                <a:spcPts val="0"/>
              </a:spcAft>
              <a:buClr>
                <a:schemeClr val="accent6">
                  <a:lumMod val="75000"/>
                </a:schemeClr>
              </a:buClr>
              <a:buFont typeface="Wingdings" pitchFamily="2" charset="2"/>
              <a:buChar char="q"/>
              <a:defRPr/>
            </a:pPr>
            <a:r>
              <a:rPr lang="en-US" sz="4000" dirty="0">
                <a:latin typeface="+mj-lt"/>
              </a:rPr>
              <a:t>If we look at the daily chart of Bank-Nifty, we are observing an “Upward gap area” and on the weekly chart we are observing a “Narrow Range” body formation, if we analyze both chart patterns it indicates Bank-nifty can outperform Nifty. Bank-nifty starts trades above 47,880 then it can touch 48,100 and 48,500 levels. However, downside support comes at 47,500, and below that, we can see 47,100 and 46,800 levels.</a:t>
            </a:r>
            <a:endParaRPr lang="en-US" sz="4000" dirty="0">
              <a:latin typeface="+mj-lt"/>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7172" name="Rectangle 8"/>
          <p:cNvSpPr>
            <a:spLocks noChangeArrowheads="1"/>
          </p:cNvSpPr>
          <p:nvPr/>
        </p:nvSpPr>
        <p:spPr bwMode="auto">
          <a:xfrm>
            <a:off x="0" y="1104900"/>
            <a:ext cx="18288000" cy="13716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BANK NIFTY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119312"/>
            <a:ext cx="17526000" cy="782478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3"/>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8196" name="Rectangle 8"/>
          <p:cNvSpPr>
            <a:spLocks noChangeArrowheads="1"/>
          </p:cNvSpPr>
          <p:nvPr/>
        </p:nvSpPr>
        <p:spPr bwMode="auto">
          <a:xfrm>
            <a:off x="0" y="1866900"/>
            <a:ext cx="18288000" cy="12192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FINAL SUMMARY</a:t>
            </a:r>
          </a:p>
        </p:txBody>
      </p:sp>
      <p:sp>
        <p:nvSpPr>
          <p:cNvPr id="9" name="Rectangle 8"/>
          <p:cNvSpPr/>
          <p:nvPr/>
        </p:nvSpPr>
        <p:spPr>
          <a:xfrm>
            <a:off x="0" y="3659188"/>
            <a:ext cx="18288000" cy="3084512"/>
          </a:xfrm>
          <a:prstGeom prst="rect">
            <a:avLst/>
          </a:prstGeom>
        </p:spPr>
        <p:txBody>
          <a:bodyPr>
            <a:spAutoFit/>
          </a:bodyPr>
          <a:lstStyle/>
          <a:p>
            <a:pPr algn="ctr" fontAlgn="auto">
              <a:spcBef>
                <a:spcPts val="0"/>
              </a:spcBef>
              <a:spcAft>
                <a:spcPts val="0"/>
              </a:spcAft>
              <a:defRPr/>
            </a:pPr>
            <a:r>
              <a:rPr lang="en-US" sz="4000" b="1" dirty="0">
                <a:solidFill>
                  <a:schemeClr val="tx2">
                    <a:lumMod val="75000"/>
                  </a:schemeClr>
                </a:solidFill>
                <a:latin typeface="+mn-lt"/>
                <a:cs typeface="+mn-cs"/>
              </a:rPr>
              <a:t/>
            </a:r>
            <a:br>
              <a:rPr lang="en-US" sz="4000" b="1" dirty="0">
                <a:solidFill>
                  <a:schemeClr val="tx2">
                    <a:lumMod val="75000"/>
                  </a:schemeClr>
                </a:solidFill>
                <a:latin typeface="+mn-lt"/>
                <a:cs typeface="+mn-cs"/>
              </a:rPr>
            </a:br>
            <a:r>
              <a:rPr lang="en-US" sz="4400" b="1" dirty="0">
                <a:solidFill>
                  <a:schemeClr val="tx2">
                    <a:lumMod val="75000"/>
                  </a:schemeClr>
                </a:solidFill>
                <a:latin typeface="+mn-lt"/>
                <a:cs typeface="+mn-cs"/>
              </a:rPr>
              <a:t>NIFTY</a:t>
            </a:r>
            <a:r>
              <a:rPr lang="en-US" sz="3600" dirty="0">
                <a:latin typeface="+mn-lt"/>
                <a:cs typeface="+mn-cs"/>
              </a:rPr>
              <a:t>							</a:t>
            </a:r>
            <a:r>
              <a:rPr lang="en-US" sz="4400" b="1" dirty="0">
                <a:solidFill>
                  <a:schemeClr val="tx2">
                    <a:lumMod val="75000"/>
                  </a:schemeClr>
                </a:solidFill>
                <a:latin typeface="+mn-lt"/>
                <a:cs typeface="+mn-cs"/>
              </a:rPr>
              <a:t>BANK NIFTY</a:t>
            </a:r>
            <a:r>
              <a:rPr lang="en-US" sz="3200" dirty="0">
                <a:latin typeface="+mn-lt"/>
                <a:cs typeface="+mn-cs"/>
              </a:rPr>
              <a:t/>
            </a:r>
            <a:br>
              <a:rPr lang="en-US" sz="3200" dirty="0">
                <a:latin typeface="+mn-lt"/>
                <a:cs typeface="+mn-cs"/>
              </a:rPr>
            </a:br>
            <a:r>
              <a:rPr lang="en-US" sz="3600" b="1" dirty="0">
                <a:latin typeface="+mn-lt"/>
                <a:cs typeface="+mn-cs"/>
              </a:rPr>
              <a:t>Resistance – </a:t>
            </a:r>
            <a:r>
              <a:rPr lang="en-US" sz="3600" b="1" dirty="0" smtClean="0">
                <a:latin typeface="+mn-lt"/>
                <a:cs typeface="+mn-cs"/>
              </a:rPr>
              <a:t>22750-23000</a:t>
            </a:r>
            <a:r>
              <a:rPr lang="en-US" sz="3600" b="1" dirty="0">
                <a:latin typeface="+mn-lt"/>
                <a:cs typeface="+mn-cs"/>
              </a:rPr>
              <a:t>			Resistance – </a:t>
            </a:r>
            <a:r>
              <a:rPr lang="en-US" sz="3600" b="1" dirty="0" smtClean="0">
                <a:latin typeface="+mn-lt"/>
                <a:cs typeface="+mn-cs"/>
              </a:rPr>
              <a:t>48100 </a:t>
            </a:r>
            <a:r>
              <a:rPr lang="en-US" sz="3600" b="1" dirty="0">
                <a:latin typeface="+mn-lt"/>
                <a:cs typeface="+mn-cs"/>
              </a:rPr>
              <a:t>- </a:t>
            </a:r>
            <a:r>
              <a:rPr lang="en-US" sz="3600" b="1" dirty="0" smtClean="0">
                <a:latin typeface="+mn-lt"/>
                <a:cs typeface="+mn-cs"/>
              </a:rPr>
              <a:t>48500</a:t>
            </a:r>
          </a:p>
          <a:p>
            <a:pPr algn="ctr" fontAlgn="auto">
              <a:spcBef>
                <a:spcPts val="0"/>
              </a:spcBef>
              <a:spcAft>
                <a:spcPts val="0"/>
              </a:spcAft>
              <a:defRPr/>
            </a:pPr>
            <a:r>
              <a:rPr lang="en-US" sz="3600" b="1" dirty="0" smtClean="0">
                <a:latin typeface="+mn-lt"/>
                <a:cs typeface="+mn-cs"/>
              </a:rPr>
              <a:t>Support –     22150-22000</a:t>
            </a:r>
            <a:r>
              <a:rPr lang="en-US" sz="3600" b="1" dirty="0" smtClean="0">
                <a:solidFill>
                  <a:srgbClr val="FF0000"/>
                </a:solidFill>
                <a:latin typeface="+mn-lt"/>
                <a:cs typeface="+mn-cs"/>
              </a:rPr>
              <a:t>			 </a:t>
            </a:r>
            <a:r>
              <a:rPr lang="en-US" sz="3600" b="1" dirty="0" smtClean="0">
                <a:latin typeface="+mn-lt"/>
                <a:cs typeface="+mn-cs"/>
              </a:rPr>
              <a:t>Support	   –  47100 - 46800</a:t>
            </a:r>
          </a:p>
          <a:p>
            <a:pPr marL="514350" indent="-514350" algn="just" fontAlgn="auto">
              <a:spcBef>
                <a:spcPct val="20000"/>
              </a:spcBef>
              <a:spcAft>
                <a:spcPts val="0"/>
              </a:spcAft>
              <a:buClr>
                <a:schemeClr val="accent6">
                  <a:lumMod val="75000"/>
                </a:schemeClr>
              </a:buClr>
              <a:defRPr/>
            </a:pPr>
            <a:endParaRPr lang="en-US" sz="3200" dirty="0">
              <a:latin typeface="+mn-lt"/>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4483</TotalTime>
  <Words>211</Words>
  <Application>Microsoft Office PowerPoint</Application>
  <PresentationFormat>Custom</PresentationFormat>
  <Paragraphs>54</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League Spartan</vt:lpstr>
      <vt:lpstr>Arial</vt:lpstr>
      <vt:lpstr>Gidole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the wave of</dc:title>
  <dc:creator>394</dc:creator>
  <cp:lastModifiedBy>admin</cp:lastModifiedBy>
  <cp:revision>643</cp:revision>
  <dcterms:created xsi:type="dcterms:W3CDTF">2006-08-16T00:00:00Z</dcterms:created>
  <dcterms:modified xsi:type="dcterms:W3CDTF">2024-03-09T05:26:57Z</dcterms:modified>
</cp:coreProperties>
</file>