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9"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League Spartan" panose="020B0604020202020204" charset="0"/>
      <p:regular r:id="rId14"/>
    </p:embeddedFont>
    <p:embeddedFont>
      <p:font typeface="Gidole" panose="020B0604020202020204" charset="0"/>
      <p:regular r:id="rId1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F5996D1-E7F2-419E-8301-0DCE2937F6AA}" type="datetimeFigureOut">
              <a:rPr lang="en-US"/>
              <a:pPr>
                <a:defRPr/>
              </a:pPr>
              <a:t>6/15/2024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A6FFF7F-416A-4828-93C8-0D7414FE6B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DBF18-C6D3-46E0-A989-7036B10C82F9}" type="slidenum">
              <a:rPr lang="en-US" smtClean="0"/>
              <a:pPr fontAlgn="base">
                <a:spcBef>
                  <a:spcPct val="0"/>
                </a:spcBef>
                <a:spcAft>
                  <a:spcPct val="0"/>
                </a:spcAft>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7F98CF1-BA7B-402D-B001-4505169B6448}" type="datetimeFigureOut">
              <a:rPr lang="en-US"/>
              <a:pPr>
                <a:defRPr/>
              </a:pPr>
              <a:t>6/15/2024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4F8388-89A6-45EC-85DD-865B1C4681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34D896-54AF-439E-BF45-C2A2FC79DAD0}" type="datetimeFigureOut">
              <a:rPr lang="en-US"/>
              <a:pPr>
                <a:defRPr/>
              </a:pPr>
              <a:t>6/15/2024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C77B5E-9068-452A-A3C0-498C8E846D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1EF9D4-5231-467B-BE46-090B3DE41458}" type="datetimeFigureOut">
              <a:rPr lang="en-US"/>
              <a:pPr>
                <a:defRPr/>
              </a:pPr>
              <a:t>6/15/2024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875269-52F1-477C-A05A-5353822363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DA283-2C3C-4EC7-908C-E765D432B04F}" type="datetimeFigureOut">
              <a:rPr lang="en-US"/>
              <a:pPr>
                <a:defRPr/>
              </a:pPr>
              <a:t>6/15/2024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2A8637-0041-4DEF-8652-52D7CD88AAD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AB560C-63D3-4511-A286-4F90651DD0CE}" type="datetimeFigureOut">
              <a:rPr lang="en-US"/>
              <a:pPr>
                <a:defRPr/>
              </a:pPr>
              <a:t>6/15/2024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C0CA9-05DE-422F-BEDD-2A4F05DDB8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C94BB-BEDA-479B-882E-900173433059}" type="datetimeFigureOut">
              <a:rPr lang="en-US"/>
              <a:pPr>
                <a:defRPr/>
              </a:pPr>
              <a:t>6/15/2024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0ECF2E-766E-403D-AD79-37BCD8D7F0F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B0F63E-D83E-4693-8AA4-B79FF6C48BFA}" type="datetimeFigureOut">
              <a:rPr lang="en-US"/>
              <a:pPr>
                <a:defRPr/>
              </a:pPr>
              <a:t>6/15/2024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B922DAF-D799-462C-BD62-C24F40F8B6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F6E1E9F-C844-4588-816E-8E2B1B943C38}" type="datetimeFigureOut">
              <a:rPr lang="en-US"/>
              <a:pPr>
                <a:defRPr/>
              </a:pPr>
              <a:t>6/15/2024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5215285-CCDB-4275-AAFB-AED3682586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DE7064-F722-4696-9E7C-15DA75A11514}" type="datetimeFigureOut">
              <a:rPr lang="en-US"/>
              <a:pPr>
                <a:defRPr/>
              </a:pPr>
              <a:t>6/15/2024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60F3AA3-4451-4AD2-A09C-80D4DF68823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63D8D8-15F3-47F8-A510-F878510D3E9D}" type="datetimeFigureOut">
              <a:rPr lang="en-US"/>
              <a:pPr>
                <a:defRPr/>
              </a:pPr>
              <a:t>6/15/2024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8307CA-D70E-40C6-A81E-EBFA42AEAE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176890-7BA9-4838-8941-98EB5F17771A}" type="datetimeFigureOut">
              <a:rPr lang="en-US"/>
              <a:pPr>
                <a:defRPr/>
              </a:pPr>
              <a:t>6/15/2024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07A397-F46D-45EE-88D1-37BC38678D4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37C0AA-B88E-4AF3-8588-52148FB7D88E}" type="datetimeFigureOut">
              <a:rPr lang="en-US"/>
              <a:pPr>
                <a:defRPr/>
              </a:pPr>
              <a:t>6/15/2024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90FB23-A140-43BF-A3A3-23B82DDBF2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l="289" b="7294"/>
          <a:stretch>
            <a:fillRect t="-8000" b="-8000"/>
          </a:stretch>
        </a:blipFill>
        <a:effectLst/>
      </p:bgPr>
    </p:bg>
    <p:spTree>
      <p:nvGrpSpPr>
        <p:cNvPr id="1" name=""/>
        <p:cNvGrpSpPr/>
        <p:nvPr/>
      </p:nvGrpSpPr>
      <p:grpSpPr>
        <a:xfrm>
          <a:off x="0" y="0"/>
          <a:ext cx="0" cy="0"/>
          <a:chOff x="0" y="0"/>
          <a:chExt cx="0" cy="0"/>
        </a:xfrm>
      </p:grpSpPr>
      <p:sp>
        <p:nvSpPr>
          <p:cNvPr id="2050" name="AutoShape 3"/>
          <p:cNvSpPr>
            <a:spLocks noChangeArrowheads="1"/>
          </p:cNvSpPr>
          <p:nvPr/>
        </p:nvSpPr>
        <p:spPr bwMode="auto">
          <a:xfrm>
            <a:off x="17535525" y="2303463"/>
            <a:ext cx="1019175" cy="6062662"/>
          </a:xfrm>
          <a:prstGeom prst="rect">
            <a:avLst/>
          </a:prstGeom>
          <a:solidFill>
            <a:srgbClr val="FF914D"/>
          </a:solidFill>
          <a:ln w="9525">
            <a:noFill/>
            <a:miter lim="800000"/>
            <a:headEnd/>
            <a:tailEnd/>
          </a:ln>
        </p:spPr>
        <p:txBody>
          <a:bodyPr/>
          <a:lstStyle/>
          <a:p>
            <a:endParaRPr lang="en-US" dirty="0"/>
          </a:p>
        </p:txBody>
      </p:sp>
      <p:pic>
        <p:nvPicPr>
          <p:cNvPr id="2051" name="Picture 3"/>
          <p:cNvPicPr>
            <a:picLocks noChangeAspect="1" noChangeArrowheads="1"/>
          </p:cNvPicPr>
          <p:nvPr/>
        </p:nvPicPr>
        <p:blipFill>
          <a:blip r:embed="rId3"/>
          <a:srcRect/>
          <a:stretch>
            <a:fillRect/>
          </a:stretch>
        </p:blipFill>
        <p:spPr bwMode="auto">
          <a:xfrm>
            <a:off x="2133600" y="2857500"/>
            <a:ext cx="13612813" cy="495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0" y="-198438"/>
            <a:ext cx="18367375" cy="5130801"/>
          </a:xfrm>
          <a:prstGeom prst="rect">
            <a:avLst/>
          </a:prstGeom>
          <a:solidFill>
            <a:srgbClr val="20212A"/>
          </a:solidFill>
          <a:ln w="9525">
            <a:noFill/>
            <a:miter lim="800000"/>
            <a:headEnd/>
            <a:tailEnd/>
          </a:ln>
        </p:spPr>
        <p:txBody>
          <a:bodyPr/>
          <a:lstStyle/>
          <a:p>
            <a:endParaRPr lang="en-US" dirty="0"/>
          </a:p>
        </p:txBody>
      </p:sp>
      <p:pic>
        <p:nvPicPr>
          <p:cNvPr id="3075" name="Picture 3"/>
          <p:cNvPicPr>
            <a:picLocks noChangeAspect="1"/>
          </p:cNvPicPr>
          <p:nvPr/>
        </p:nvPicPr>
        <p:blipFill>
          <a:blip r:embed="rId2"/>
          <a:srcRect t="18298" b="38072"/>
          <a:stretch>
            <a:fillRect/>
          </a:stretch>
        </p:blipFill>
        <p:spPr bwMode="auto">
          <a:xfrm>
            <a:off x="0" y="-449263"/>
            <a:ext cx="18367375" cy="5397501"/>
          </a:xfrm>
          <a:prstGeom prst="rect">
            <a:avLst/>
          </a:prstGeom>
          <a:noFill/>
          <a:ln w="9525">
            <a:noFill/>
            <a:miter lim="800000"/>
            <a:headEnd/>
            <a:tailEnd/>
          </a:ln>
        </p:spPr>
      </p:pic>
      <p:grpSp>
        <p:nvGrpSpPr>
          <p:cNvPr id="3076" name="Group 4"/>
          <p:cNvGrpSpPr>
            <a:grpSpLocks/>
          </p:cNvGrpSpPr>
          <p:nvPr/>
        </p:nvGrpSpPr>
        <p:grpSpPr bwMode="auto">
          <a:xfrm>
            <a:off x="1028700" y="6584950"/>
            <a:ext cx="16148050" cy="1900238"/>
            <a:chOff x="4" y="0"/>
            <a:chExt cx="21531199" cy="2533373"/>
          </a:xfrm>
        </p:grpSpPr>
        <p:sp>
          <p:nvSpPr>
            <p:cNvPr id="5" name="TextBox 5"/>
            <p:cNvSpPr txBox="1"/>
            <p:nvPr/>
          </p:nvSpPr>
          <p:spPr>
            <a:xfrm>
              <a:off x="4" y="926998"/>
              <a:ext cx="21531199" cy="1606375"/>
            </a:xfrm>
            <a:prstGeom prst="rect">
              <a:avLst/>
            </a:prstGeom>
          </p:spPr>
          <p:txBody>
            <a:bodyPr lIns="0" tIns="0" rIns="0" bIns="0">
              <a:spAutoFit/>
            </a:bodyPr>
            <a:lstStyle/>
            <a:p>
              <a:pPr fontAlgn="auto">
                <a:lnSpc>
                  <a:spcPts val="4680"/>
                </a:lnSpc>
                <a:spcBef>
                  <a:spcPts val="0"/>
                </a:spcBef>
                <a:spcAft>
                  <a:spcPts val="0"/>
                </a:spcAft>
                <a:defRPr/>
              </a:pPr>
              <a:r>
                <a:rPr lang="en-US" sz="3600" b="1" spc="179" dirty="0">
                  <a:solidFill>
                    <a:srgbClr val="20212A"/>
                  </a:solidFill>
                  <a:latin typeface="League Spartan"/>
                  <a:cs typeface="+mn-cs"/>
                </a:rPr>
                <a:t>Presented By-Mr. Ratnesh Goyal</a:t>
              </a:r>
            </a:p>
            <a:p>
              <a:pPr fontAlgn="auto">
                <a:lnSpc>
                  <a:spcPts val="4680"/>
                </a:lnSpc>
                <a:spcBef>
                  <a:spcPts val="0"/>
                </a:spcBef>
                <a:spcAft>
                  <a:spcPts val="0"/>
                </a:spcAft>
                <a:defRPr/>
              </a:pPr>
              <a:r>
                <a:rPr lang="en-US" sz="3600" b="1" spc="179" dirty="0">
                  <a:solidFill>
                    <a:srgbClr val="20212A"/>
                  </a:solidFill>
                  <a:latin typeface="League Spartan"/>
                  <a:cs typeface="+mn-cs"/>
                </a:rPr>
                <a:t>(Sr. Technical Analyst)</a:t>
              </a:r>
            </a:p>
          </p:txBody>
        </p:sp>
        <p:sp>
          <p:nvSpPr>
            <p:cNvPr id="3082" name="AutoShape 7"/>
            <p:cNvSpPr>
              <a:spLocks noChangeArrowheads="1"/>
            </p:cNvSpPr>
            <p:nvPr/>
          </p:nvSpPr>
          <p:spPr bwMode="auto">
            <a:xfrm>
              <a:off x="4" y="0"/>
              <a:ext cx="1180630" cy="222971"/>
            </a:xfrm>
            <a:prstGeom prst="rect">
              <a:avLst/>
            </a:prstGeom>
            <a:solidFill>
              <a:srgbClr val="20212A"/>
            </a:solidFill>
            <a:ln w="9525">
              <a:noFill/>
              <a:miter lim="800000"/>
              <a:headEnd/>
              <a:tailEnd/>
            </a:ln>
          </p:spPr>
          <p:txBody>
            <a:bodyPr/>
            <a:lstStyle/>
            <a:p>
              <a:endParaRPr lang="en-US" dirty="0"/>
            </a:p>
          </p:txBody>
        </p:sp>
      </p:grpSp>
      <p:grpSp>
        <p:nvGrpSpPr>
          <p:cNvPr id="3077" name="Group 8"/>
          <p:cNvGrpSpPr>
            <a:grpSpLocks/>
          </p:cNvGrpSpPr>
          <p:nvPr/>
        </p:nvGrpSpPr>
        <p:grpSpPr bwMode="auto">
          <a:xfrm>
            <a:off x="1028700" y="1096963"/>
            <a:ext cx="2495550" cy="2541587"/>
            <a:chOff x="0" y="0"/>
            <a:chExt cx="1379903" cy="1405137"/>
          </a:xfrm>
        </p:grpSpPr>
        <p:sp>
          <p:nvSpPr>
            <p:cNvPr id="3080" name="Freeform 9"/>
            <p:cNvSpPr>
              <a:spLocks noChangeArrowheads="1"/>
            </p:cNvSpPr>
            <p:nvPr/>
          </p:nvSpPr>
          <p:spPr bwMode="auto">
            <a:xfrm>
              <a:off x="0" y="0"/>
              <a:ext cx="1379903" cy="1405137"/>
            </a:xfrm>
            <a:custGeom>
              <a:avLst/>
              <a:gdLst>
                <a:gd name="T0" fmla="*/ 0 w 1379903"/>
                <a:gd name="T1" fmla="*/ 0 h 1405137"/>
                <a:gd name="T2" fmla="*/ 1379903 w 1379903"/>
                <a:gd name="T3" fmla="*/ 1405137 h 1405137"/>
              </a:gdLst>
              <a:ahLst/>
              <a:cxnLst/>
              <a:rect l="T0" t="T1" r="T2" b="T3"/>
              <a:pathLst>
                <a:path w="1379903" h="1405137">
                  <a:moveTo>
                    <a:pt x="0" y="0"/>
                  </a:moveTo>
                  <a:lnTo>
                    <a:pt x="0" y="1405137"/>
                  </a:lnTo>
                  <a:lnTo>
                    <a:pt x="1379903" y="1405137"/>
                  </a:lnTo>
                  <a:lnTo>
                    <a:pt x="1379903" y="0"/>
                  </a:lnTo>
                  <a:lnTo>
                    <a:pt x="0" y="0"/>
                  </a:lnTo>
                  <a:close/>
                  <a:moveTo>
                    <a:pt x="1318943" y="1344177"/>
                  </a:moveTo>
                  <a:lnTo>
                    <a:pt x="59690" y="1344177"/>
                  </a:lnTo>
                  <a:lnTo>
                    <a:pt x="59690" y="59690"/>
                  </a:lnTo>
                  <a:lnTo>
                    <a:pt x="1318943" y="59690"/>
                  </a:lnTo>
                  <a:lnTo>
                    <a:pt x="1318943" y="1344177"/>
                  </a:lnTo>
                  <a:close/>
                </a:path>
              </a:pathLst>
            </a:custGeom>
            <a:solidFill>
              <a:srgbClr val="7ED957">
                <a:alpha val="69803"/>
              </a:srgbClr>
            </a:solidFill>
            <a:ln w="9525">
              <a:noFill/>
              <a:miter lim="800000"/>
              <a:headEnd/>
              <a:tailEnd/>
            </a:ln>
          </p:spPr>
          <p:txBody>
            <a:bodyPr/>
            <a:lstStyle/>
            <a:p>
              <a:endParaRPr lang="en-US" dirty="0"/>
            </a:p>
          </p:txBody>
        </p:sp>
      </p:grpSp>
      <p:sp>
        <p:nvSpPr>
          <p:cNvPr id="10" name="TextBox 10"/>
          <p:cNvSpPr txBox="1"/>
          <p:nvPr/>
        </p:nvSpPr>
        <p:spPr>
          <a:xfrm>
            <a:off x="1906588" y="1943100"/>
            <a:ext cx="14628812" cy="923925"/>
          </a:xfrm>
          <a:prstGeom prst="rect">
            <a:avLst/>
          </a:prstGeom>
        </p:spPr>
        <p:txBody>
          <a:bodyPr lIns="0" tIns="0" rIns="0" bIns="0">
            <a:spAutoFit/>
          </a:bodyPr>
          <a:lstStyle/>
          <a:p>
            <a:pPr fontAlgn="auto">
              <a:lnSpc>
                <a:spcPts val="7200"/>
              </a:lnSpc>
              <a:spcBef>
                <a:spcPts val="0"/>
              </a:spcBef>
              <a:spcAft>
                <a:spcPts val="0"/>
              </a:spcAft>
              <a:defRPr/>
            </a:pPr>
            <a:r>
              <a:rPr lang="en-US" sz="6000" b="1" spc="60" dirty="0">
                <a:solidFill>
                  <a:srgbClr val="EDE6E2"/>
                </a:solidFill>
                <a:latin typeface="League Spartan"/>
                <a:cs typeface="+mn-cs"/>
              </a:rPr>
              <a:t>WEEKLY NIFTY &amp; BANK NIFTY VIEW</a:t>
            </a:r>
          </a:p>
        </p:txBody>
      </p:sp>
      <p:sp>
        <p:nvSpPr>
          <p:cNvPr id="3079" name="AutoShape 11"/>
          <p:cNvSpPr>
            <a:spLocks noChangeArrowheads="1"/>
          </p:cNvSpPr>
          <p:nvPr/>
        </p:nvSpPr>
        <p:spPr bwMode="auto">
          <a:xfrm rot="-5400000">
            <a:off x="16782257" y="2094706"/>
            <a:ext cx="2540000" cy="547687"/>
          </a:xfrm>
          <a:prstGeom prst="rect">
            <a:avLst/>
          </a:prstGeom>
          <a:solidFill>
            <a:srgbClr val="FF914D"/>
          </a:solidFill>
          <a:ln w="9525">
            <a:noFill/>
            <a:miter lim="800000"/>
            <a:headEnd/>
            <a:tailEnd/>
          </a:ln>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4100" name="Rectangle 8"/>
          <p:cNvSpPr>
            <a:spLocks noChangeArrowheads="1"/>
          </p:cNvSpPr>
          <p:nvPr/>
        </p:nvSpPr>
        <p:spPr bwMode="auto">
          <a:xfrm>
            <a:off x="0" y="1485900"/>
            <a:ext cx="18288000" cy="10668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OUTLOOK</a:t>
            </a:r>
          </a:p>
        </p:txBody>
      </p:sp>
      <p:sp>
        <p:nvSpPr>
          <p:cNvPr id="7" name="Rectangle 6"/>
          <p:cNvSpPr/>
          <p:nvPr/>
        </p:nvSpPr>
        <p:spPr>
          <a:xfrm>
            <a:off x="762000" y="30861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Nifty, we are observing a series of “Narrow range body formation and on the weekly chart we are observing “ prices tested short-term moving averages”, If we analyze both chart patterns it indicates, we may see stocks specific action will remain continue and adopt buying on deep strategy. if Nifty starts trading above the 23,550 level, then it can touch the 23,750-23,950 level, while on the downside, support is 23,300 and if it starts to trade below then it can test the level 23,100 and 22,800 levels.</a:t>
            </a:r>
            <a:endParaRPr lang="en-US" sz="4800" dirty="0">
              <a:latin typeface="+mj-lt"/>
              <a:ea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5124" name="Rectangle 8"/>
          <p:cNvSpPr>
            <a:spLocks noChangeArrowheads="1"/>
          </p:cNvSpPr>
          <p:nvPr/>
        </p:nvSpPr>
        <p:spPr bwMode="auto">
          <a:xfrm>
            <a:off x="0" y="10287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a:t>
            </a:r>
          </a:p>
        </p:txBody>
      </p:sp>
      <p:pic>
        <p:nvPicPr>
          <p:cNvPr id="4" name="Picture 3" descr="A screenshot of a graph&#10;&#10;Description automatically generated">
            <a:extLst>
              <a:ext uri="{FF2B5EF4-FFF2-40B4-BE49-F238E27FC236}">
                <a16:creationId xmlns:a16="http://schemas.microsoft.com/office/drawing/2014/main" id="{13A2714E-58EE-7005-75D1-8584213F9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19312"/>
            <a:ext cx="16687800" cy="77485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6148"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NIFTY BANK OUTLOOK</a:t>
            </a:r>
          </a:p>
        </p:txBody>
      </p:sp>
      <p:sp>
        <p:nvSpPr>
          <p:cNvPr id="9" name="Rectangle 8"/>
          <p:cNvSpPr/>
          <p:nvPr/>
        </p:nvSpPr>
        <p:spPr>
          <a:xfrm>
            <a:off x="762000" y="3162300"/>
            <a:ext cx="16535400" cy="5016758"/>
          </a:xfrm>
          <a:prstGeom prst="rect">
            <a:avLst/>
          </a:prstGeom>
        </p:spPr>
        <p:txBody>
          <a:bodyPr>
            <a:spAutoFit/>
          </a:bodyPr>
          <a:lstStyle/>
          <a:p>
            <a:pPr marL="514350" indent="-514350" algn="just" fontAlgn="auto">
              <a:spcBef>
                <a:spcPct val="20000"/>
              </a:spcBef>
              <a:spcAft>
                <a:spcPts val="0"/>
              </a:spcAft>
              <a:buClr>
                <a:schemeClr val="accent6">
                  <a:lumMod val="75000"/>
                </a:schemeClr>
              </a:buClr>
              <a:defRPr/>
            </a:pPr>
            <a:endParaRPr lang="en-US" sz="3200" dirty="0">
              <a:latin typeface="+mj-lt"/>
              <a:cs typeface="+mn-cs"/>
            </a:endParaRPr>
          </a:p>
          <a:p>
            <a:pPr marL="514350" indent="-514350" algn="just" fontAlgn="auto">
              <a:spcBef>
                <a:spcPct val="20000"/>
              </a:spcBef>
              <a:spcAft>
                <a:spcPts val="0"/>
              </a:spcAft>
              <a:buClr>
                <a:schemeClr val="accent6">
                  <a:lumMod val="75000"/>
                </a:schemeClr>
              </a:buClr>
              <a:buFont typeface="Wingdings" pitchFamily="2" charset="2"/>
              <a:buChar char="q"/>
              <a:defRPr/>
            </a:pPr>
            <a:r>
              <a:rPr lang="en-US" sz="4000" dirty="0">
                <a:latin typeface="+mj-lt"/>
              </a:rPr>
              <a:t>If we look at the daily chart of Bank-Nifty, we are observing a “ series of Narrow range body formation” and on the weekly chart “</a:t>
            </a:r>
            <a:r>
              <a:rPr lang="en-US" sz="4000" dirty="0" err="1">
                <a:latin typeface="+mj-lt"/>
              </a:rPr>
              <a:t>Doji</a:t>
            </a:r>
            <a:r>
              <a:rPr lang="en-US" sz="4000" dirty="0">
                <a:latin typeface="+mj-lt"/>
              </a:rPr>
              <a:t>” candlestick formation, if we analyze both chart patterns it indicates  Bank-nifty can also trade with positive bias &amp; use buy on deep strategy. Bank-nifty starts trades above 50,200 then it can touch 50,450 and 50,750 levels. However, downside support comes at 49,800, and below that, we can see 49,650 and 49,500 levels.</a:t>
            </a:r>
            <a:endParaRPr lang="en-US" sz="4000" dirty="0">
              <a:latin typeface="+mj-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7172" name="Rectangle 8"/>
          <p:cNvSpPr>
            <a:spLocks noChangeArrowheads="1"/>
          </p:cNvSpPr>
          <p:nvPr/>
        </p:nvSpPr>
        <p:spPr bwMode="auto">
          <a:xfrm>
            <a:off x="0" y="1104900"/>
            <a:ext cx="18288000" cy="13716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BANK NIFTY</a:t>
            </a:r>
          </a:p>
        </p:txBody>
      </p:sp>
      <p:pic>
        <p:nvPicPr>
          <p:cNvPr id="4" name="Picture 3" descr="A screenshot of a graph&#10;&#10;Description automatically generated">
            <a:extLst>
              <a:ext uri="{FF2B5EF4-FFF2-40B4-BE49-F238E27FC236}">
                <a16:creationId xmlns:a16="http://schemas.microsoft.com/office/drawing/2014/main" id="{1E99551F-2889-95E8-AD27-0DA9615B5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19312"/>
            <a:ext cx="17145000" cy="76723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srcRect/>
          <a:stretch>
            <a:fillRect/>
          </a:stretch>
        </p:blipFill>
        <p:spPr bwMode="auto">
          <a:xfrm>
            <a:off x="228600" y="266700"/>
            <a:ext cx="4419600" cy="1608138"/>
          </a:xfrm>
          <a:prstGeom prst="rect">
            <a:avLst/>
          </a:prstGeom>
          <a:noFill/>
          <a:ln w="9525">
            <a:noFill/>
            <a:miter lim="800000"/>
            <a:headEnd/>
            <a:tailEnd/>
          </a:ln>
        </p:spPr>
      </p:pic>
      <p:sp>
        <p:nvSpPr>
          <p:cNvPr id="6" name="Rectangle 5"/>
          <p:cNvSpPr/>
          <p:nvPr/>
        </p:nvSpPr>
        <p:spPr>
          <a:xfrm>
            <a:off x="1295400" y="2552700"/>
            <a:ext cx="15163800" cy="5862638"/>
          </a:xfrm>
          <a:prstGeom prst="rect">
            <a:avLst/>
          </a:prstGeom>
        </p:spPr>
        <p:txBody>
          <a:bodyPr>
            <a:spAutoFit/>
          </a:bodyPr>
          <a:lstStyle/>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a:p>
            <a:pPr fontAlgn="auto">
              <a:lnSpc>
                <a:spcPts val="4500"/>
              </a:lnSpc>
              <a:spcBef>
                <a:spcPts val="0"/>
              </a:spcBef>
              <a:spcAft>
                <a:spcPts val="0"/>
              </a:spcAft>
              <a:defRPr/>
            </a:pPr>
            <a:endParaRPr lang="en-US" spc="30" dirty="0">
              <a:solidFill>
                <a:srgbClr val="000000"/>
              </a:solidFill>
              <a:latin typeface="Gidole"/>
              <a:cs typeface="+mn-cs"/>
            </a:endParaRPr>
          </a:p>
        </p:txBody>
      </p:sp>
      <p:sp>
        <p:nvSpPr>
          <p:cNvPr id="8196" name="Rectangle 8"/>
          <p:cNvSpPr>
            <a:spLocks noChangeArrowheads="1"/>
          </p:cNvSpPr>
          <p:nvPr/>
        </p:nvSpPr>
        <p:spPr bwMode="auto">
          <a:xfrm>
            <a:off x="0" y="1866900"/>
            <a:ext cx="18288000" cy="1219200"/>
          </a:xfrm>
          <a:prstGeom prst="rect">
            <a:avLst/>
          </a:prstGeom>
          <a:noFill/>
          <a:ln w="9525" algn="ctr">
            <a:noFill/>
            <a:round/>
            <a:headEnd/>
            <a:tailEnd/>
          </a:ln>
        </p:spPr>
        <p:txBody>
          <a:bodyPr/>
          <a:lstStyle/>
          <a:p>
            <a:pPr marL="342900" indent="-342900" algn="ctr">
              <a:spcBef>
                <a:spcPct val="20000"/>
              </a:spcBef>
            </a:pPr>
            <a:r>
              <a:rPr lang="en-US" sz="6600" b="1" dirty="0">
                <a:solidFill>
                  <a:srgbClr val="1F497D"/>
                </a:solidFill>
                <a:latin typeface="Calibri" pitchFamily="34" charset="0"/>
              </a:rPr>
              <a:t>FINAL SUMMARY</a:t>
            </a:r>
          </a:p>
        </p:txBody>
      </p:sp>
      <p:sp>
        <p:nvSpPr>
          <p:cNvPr id="9" name="Rectangle 8"/>
          <p:cNvSpPr/>
          <p:nvPr/>
        </p:nvSpPr>
        <p:spPr>
          <a:xfrm>
            <a:off x="0" y="3659188"/>
            <a:ext cx="18288000" cy="3084512"/>
          </a:xfrm>
          <a:prstGeom prst="rect">
            <a:avLst/>
          </a:prstGeom>
        </p:spPr>
        <p:txBody>
          <a:bodyPr>
            <a:spAutoFit/>
          </a:bodyPr>
          <a:lstStyle/>
          <a:p>
            <a:pPr algn="ctr" fontAlgn="auto">
              <a:spcBef>
                <a:spcPts val="0"/>
              </a:spcBef>
              <a:spcAft>
                <a:spcPts val="0"/>
              </a:spcAft>
              <a:defRPr/>
            </a:pPr>
            <a:r>
              <a:rPr lang="en-US" sz="4000" b="1" dirty="0">
                <a:solidFill>
                  <a:schemeClr val="tx2">
                    <a:lumMod val="75000"/>
                  </a:schemeClr>
                </a:solidFill>
                <a:latin typeface="+mn-lt"/>
                <a:cs typeface="+mn-cs"/>
              </a:rPr>
              <a:t/>
            </a:r>
            <a:br>
              <a:rPr lang="en-US" sz="4000" b="1" dirty="0">
                <a:solidFill>
                  <a:schemeClr val="tx2">
                    <a:lumMod val="75000"/>
                  </a:schemeClr>
                </a:solidFill>
                <a:latin typeface="+mn-lt"/>
                <a:cs typeface="+mn-cs"/>
              </a:rPr>
            </a:br>
            <a:r>
              <a:rPr lang="en-US" sz="4400" b="1" dirty="0">
                <a:solidFill>
                  <a:schemeClr val="tx2">
                    <a:lumMod val="75000"/>
                  </a:schemeClr>
                </a:solidFill>
                <a:latin typeface="+mn-lt"/>
                <a:cs typeface="+mn-cs"/>
              </a:rPr>
              <a:t>NIFTY</a:t>
            </a:r>
            <a:r>
              <a:rPr lang="en-US" sz="3600" dirty="0">
                <a:latin typeface="+mn-lt"/>
                <a:cs typeface="+mn-cs"/>
              </a:rPr>
              <a:t>							</a:t>
            </a:r>
            <a:r>
              <a:rPr lang="en-US" sz="4400" b="1" dirty="0">
                <a:solidFill>
                  <a:schemeClr val="tx2">
                    <a:lumMod val="75000"/>
                  </a:schemeClr>
                </a:solidFill>
                <a:latin typeface="+mn-lt"/>
                <a:cs typeface="+mn-cs"/>
              </a:rPr>
              <a:t>BANK NIFTY</a:t>
            </a:r>
            <a:r>
              <a:rPr lang="en-US" sz="3200" dirty="0">
                <a:latin typeface="+mn-lt"/>
                <a:cs typeface="+mn-cs"/>
              </a:rPr>
              <a:t/>
            </a:r>
            <a:br>
              <a:rPr lang="en-US" sz="3200" dirty="0">
                <a:latin typeface="+mn-lt"/>
                <a:cs typeface="+mn-cs"/>
              </a:rPr>
            </a:br>
            <a:r>
              <a:rPr lang="en-US" sz="3600" b="1" dirty="0">
                <a:latin typeface="+mn-lt"/>
                <a:cs typeface="+mn-cs"/>
              </a:rPr>
              <a:t>Resistance – 23750-23950			Resistance – 50450 - 50750</a:t>
            </a:r>
          </a:p>
          <a:p>
            <a:pPr algn="ctr" fontAlgn="auto">
              <a:spcBef>
                <a:spcPts val="0"/>
              </a:spcBef>
              <a:spcAft>
                <a:spcPts val="0"/>
              </a:spcAft>
              <a:defRPr/>
            </a:pPr>
            <a:r>
              <a:rPr lang="en-US" sz="3600" b="1" dirty="0">
                <a:latin typeface="+mn-lt"/>
                <a:cs typeface="+mn-cs"/>
              </a:rPr>
              <a:t>Support </a:t>
            </a:r>
            <a:r>
              <a:rPr lang="en-US" sz="3600" b="1">
                <a:latin typeface="+mn-lt"/>
                <a:cs typeface="+mn-cs"/>
              </a:rPr>
              <a:t>–     23100-22800</a:t>
            </a:r>
            <a:r>
              <a:rPr lang="en-US" sz="3600" b="1" dirty="0">
                <a:solidFill>
                  <a:srgbClr val="FF0000"/>
                </a:solidFill>
                <a:latin typeface="+mn-lt"/>
                <a:cs typeface="+mn-cs"/>
              </a:rPr>
              <a:t>			 </a:t>
            </a:r>
            <a:r>
              <a:rPr lang="en-US" sz="3600" b="1" dirty="0">
                <a:latin typeface="+mn-lt"/>
                <a:cs typeface="+mn-cs"/>
              </a:rPr>
              <a:t>Support	   –  49650 - 49500</a:t>
            </a:r>
          </a:p>
          <a:p>
            <a:pPr marL="514350" indent="-514350" algn="just" fontAlgn="auto">
              <a:spcBef>
                <a:spcPct val="20000"/>
              </a:spcBef>
              <a:spcAft>
                <a:spcPts val="0"/>
              </a:spcAft>
              <a:buClr>
                <a:schemeClr val="accent6">
                  <a:lumMod val="75000"/>
                </a:schemeClr>
              </a:buClr>
              <a:defRPr/>
            </a:pPr>
            <a:endParaRPr lang="en-US" sz="3200" dirty="0">
              <a:latin typeface="+mn-lt"/>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TotalTime>
  <Words>173</Words>
  <Application>Microsoft Office PowerPoint</Application>
  <PresentationFormat>Custom</PresentationFormat>
  <Paragraphs>54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Wingdings</vt:lpstr>
      <vt:lpstr>Calibri</vt:lpstr>
      <vt:lpstr>League Spartan</vt:lpstr>
      <vt:lpstr>Arial</vt:lpstr>
      <vt:lpstr>Gidole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the wave of</dc:title>
  <dc:creator>394</dc:creator>
  <cp:lastModifiedBy>admin</cp:lastModifiedBy>
  <cp:revision>704</cp:revision>
  <dcterms:created xsi:type="dcterms:W3CDTF">2006-08-16T00:00:00Z</dcterms:created>
  <dcterms:modified xsi:type="dcterms:W3CDTF">2024-06-15T05:49:45Z</dcterms:modified>
</cp:coreProperties>
</file>