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3" r:id="rId4"/>
  </p:sldMasterIdLst>
  <p:notesMasterIdLst>
    <p:notesMasterId r:id="rId16"/>
  </p:notesMasterIdLst>
  <p:sldIdLst>
    <p:sldId id="281" r:id="rId5"/>
    <p:sldId id="287" r:id="rId6"/>
    <p:sldId id="293" r:id="rId7"/>
    <p:sldId id="290" r:id="rId8"/>
    <p:sldId id="288" r:id="rId9"/>
    <p:sldId id="279" r:id="rId10"/>
    <p:sldId id="266" r:id="rId11"/>
    <p:sldId id="289" r:id="rId12"/>
    <p:sldId id="291" r:id="rId13"/>
    <p:sldId id="292" r:id="rId14"/>
    <p:sldId id="28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stdealing" initials="I" lastIdx="1" clrIdx="0">
    <p:extLst>
      <p:ext uri="{19B8F6BF-5375-455C-9EA6-DF929625EA0E}">
        <p15:presenceInfo xmlns:p15="http://schemas.microsoft.com/office/powerpoint/2012/main" userId="Instdeali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5-29T10:30:21.756" idx="1">
    <p:pos x="10" y="10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90C39C-CD7D-48A1-A286-D88F20A14E29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2DC22-808A-4EEE-89F5-612C9EBA75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587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2DC22-808A-4EEE-89F5-612C9EBA75A8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44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12DC22-808A-4EEE-89F5-612C9EBA75A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989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30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28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773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8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20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365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914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498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976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226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1320B-C730-4428-841A-5D0C4F3BFC72}" type="datetimeFigureOut">
              <a:rPr lang="en-US" smtClean="0"/>
              <a:t>9/15/2022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C722D-E6AC-4063-8066-C8C9D112D2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892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4598" y="3777859"/>
            <a:ext cx="6136654" cy="764161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IN" sz="4400" b="1" dirty="0">
                <a:solidFill>
                  <a:srgbClr val="00B050"/>
                </a:solidFill>
                <a:effectLst/>
                <a:latin typeface="Angsana New" panose="02020603050405020304" pitchFamily="18" charset="-34"/>
                <a:ea typeface="Calibri" panose="020F0502020204030204" pitchFamily="34" charset="0"/>
                <a:cs typeface="Angsana New" panose="02020603050405020304" pitchFamily="18" charset="-34"/>
              </a:rPr>
              <a:t>Institution Board Presentation FY 22-23</a:t>
            </a:r>
            <a:endParaRPr lang="en-US" sz="4400" b="1" dirty="0">
              <a:solidFill>
                <a:srgbClr val="00B05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589" y="243451"/>
            <a:ext cx="2814256" cy="1402011"/>
          </a:xfrm>
          <a:prstGeom prst="rect">
            <a:avLst/>
          </a:prstGeom>
        </p:spPr>
      </p:pic>
      <p:pic>
        <p:nvPicPr>
          <p:cNvPr id="1026" name="Picture 2" descr="Dealing room: BHEL, SBI, Sun Pharma, Tech Mahindra, HCL - The Economic Times">
            <a:extLst>
              <a:ext uri="{FF2B5EF4-FFF2-40B4-BE49-F238E27FC236}">
                <a16:creationId xmlns:a16="http://schemas.microsoft.com/office/drawing/2014/main" id="{97B05933-BEF5-44B8-887D-E1A6FE873F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61143" y="3738643"/>
            <a:ext cx="3421939" cy="2566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460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013981" y="6555087"/>
            <a:ext cx="1072662" cy="111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792"/>
            <a:r>
              <a:rPr sz="727" b="1" spc="-3" dirty="0">
                <a:solidFill>
                  <a:srgbClr val="FFFFFF"/>
                </a:solidFill>
                <a:latin typeface="Calibri"/>
                <a:cs typeface="Calibri"/>
              </a:rPr>
              <a:t>Arihant </a:t>
            </a:r>
            <a:r>
              <a:rPr sz="727" b="1" dirty="0">
                <a:solidFill>
                  <a:srgbClr val="FFFFFF"/>
                </a:solidFill>
                <a:latin typeface="Calibri"/>
                <a:cs typeface="Calibri"/>
              </a:rPr>
              <a:t>Capital </a:t>
            </a:r>
            <a:r>
              <a:rPr sz="727" b="1" spc="-3" dirty="0">
                <a:solidFill>
                  <a:srgbClr val="FFFFFF"/>
                </a:solidFill>
                <a:latin typeface="Calibri"/>
                <a:cs typeface="Calibri"/>
              </a:rPr>
              <a:t>Markets</a:t>
            </a:r>
            <a:r>
              <a:rPr sz="727" b="1" spc="-66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727" b="1" dirty="0">
                <a:solidFill>
                  <a:srgbClr val="FFFFFF"/>
                </a:solidFill>
                <a:latin typeface="Calibri"/>
                <a:cs typeface="Calibri"/>
              </a:rPr>
              <a:t>Ltd</a:t>
            </a:r>
            <a:endParaRPr sz="727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127726" y="6547948"/>
            <a:ext cx="66822" cy="1172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792"/>
            <a:r>
              <a:rPr sz="762" dirty="0">
                <a:latin typeface="Calibri"/>
                <a:cs typeface="Calibri"/>
              </a:rPr>
              <a:t>1</a:t>
            </a:r>
            <a:endParaRPr sz="762">
              <a:latin typeface="Calibri"/>
              <a:cs typeface="Calibri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584CE0E-9744-4A6E-92D7-6294F7225FA7}"/>
              </a:ext>
            </a:extLst>
          </p:cNvPr>
          <p:cNvSpPr txBox="1">
            <a:spLocks/>
          </p:cNvSpPr>
          <p:nvPr/>
        </p:nvSpPr>
        <p:spPr>
          <a:xfrm>
            <a:off x="480291" y="83127"/>
            <a:ext cx="9670473" cy="618837"/>
          </a:xfrm>
          <a:prstGeom prst="rect">
            <a:avLst/>
          </a:prstGeom>
          <a:solidFill>
            <a:srgbClr val="00B050"/>
          </a:solidFill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Research Coverage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A9671514-E373-4E59-97BB-882E99998D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890874"/>
              </p:ext>
            </p:extLst>
          </p:nvPr>
        </p:nvGraphicFramePr>
        <p:xfrm>
          <a:off x="480292" y="1052944"/>
          <a:ext cx="9670471" cy="5563061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6345381">
                  <a:extLst>
                    <a:ext uri="{9D8B030D-6E8A-4147-A177-3AD203B41FA5}">
                      <a16:colId xmlns:a16="http://schemas.microsoft.com/office/drawing/2014/main" val="3683550579"/>
                    </a:ext>
                  </a:extLst>
                </a:gridCol>
                <a:gridCol w="2059709">
                  <a:extLst>
                    <a:ext uri="{9D8B030D-6E8A-4147-A177-3AD203B41FA5}">
                      <a16:colId xmlns:a16="http://schemas.microsoft.com/office/drawing/2014/main" val="1809168942"/>
                    </a:ext>
                  </a:extLst>
                </a:gridCol>
                <a:gridCol w="1265381">
                  <a:extLst>
                    <a:ext uri="{9D8B030D-6E8A-4147-A177-3AD203B41FA5}">
                      <a16:colId xmlns:a16="http://schemas.microsoft.com/office/drawing/2014/main" val="2689461843"/>
                    </a:ext>
                  </a:extLst>
                </a:gridCol>
              </a:tblGrid>
              <a:tr h="40587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/>
                        <a:t>Company- Total Nos </a:t>
                      </a:r>
                      <a:r>
                        <a:rPr lang="en-US" sz="2200" b="1" dirty="0" smtClean="0"/>
                        <a:t>60</a:t>
                      </a:r>
                      <a:endParaRPr lang="en-US" sz="2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Sectors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Nos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361641"/>
                  </a:ext>
                </a:extLst>
              </a:tr>
              <a:tr h="586381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Axis Bank, Bandhan Bank, City Union Bank, DCB,</a:t>
                      </a:r>
                      <a:r>
                        <a:rPr lang="en-US" sz="16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HDFC Bank, ICICI Bank, IDFC First Bank, IndusInd Bank, State Bank of India, CSB Bank, Indian Bank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Banking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0025110"/>
                  </a:ext>
                </a:extLst>
              </a:tr>
              <a:tr h="318898">
                <a:tc>
                  <a:txBody>
                    <a:bodyPr/>
                    <a:lstStyle/>
                    <a:p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Manappuram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Finance, Sundaram Finance, Home First Finance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NBFC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7852770"/>
                  </a:ext>
                </a:extLst>
              </a:tr>
              <a:tr h="782749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Infosys, TCS, Mindtree, Co forge (NIIT Tech), Persistent Systems, L&amp;T Technology Services, Axis Cades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Engg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Tech &amp; Route Mobile,</a:t>
                      </a:r>
                      <a:r>
                        <a:rPr lang="en-US" sz="16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First Source Solutions, RPSG Ventures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69816501"/>
                  </a:ext>
                </a:extLst>
              </a:tr>
              <a:tr h="550823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ACC,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Ambuja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Cement, Ramco Cement, Shree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Digvijay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Cement, Orient Cement,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Ultratech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Cement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Cement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5864605"/>
                  </a:ext>
                </a:extLst>
              </a:tr>
              <a:tr h="550823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M&amp;M, Maruti Suzuki, Ashok Leyland, Bajaj Auto, TVS Motors, Hero Moto Corp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Automobile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5407273"/>
                  </a:ext>
                </a:extLst>
              </a:tr>
              <a:tr h="318898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Greaves Cotton ,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Pitti</a:t>
                      </a:r>
                      <a:r>
                        <a:rPr lang="en-US" sz="16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baseline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Engg</a:t>
                      </a:r>
                      <a:r>
                        <a:rPr lang="en-US" sz="16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Industrial Machinery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4697776"/>
                  </a:ext>
                </a:extLst>
              </a:tr>
              <a:tr h="318898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Dabur India, Marico,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Pratap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Snacks,</a:t>
                      </a:r>
                      <a:r>
                        <a:rPr lang="en-US" sz="1600" b="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HUL, Britannia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FMCG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7829276"/>
                  </a:ext>
                </a:extLst>
              </a:tr>
              <a:tr h="550823">
                <a:tc>
                  <a:txBody>
                    <a:bodyPr/>
                    <a:lstStyle/>
                    <a:p>
                      <a:r>
                        <a:rPr lang="en-US" sz="1600" b="0" dirty="0"/>
                        <a:t>Vishnu</a:t>
                      </a:r>
                      <a:r>
                        <a:rPr lang="en-US" sz="1600" b="0" baseline="0" dirty="0"/>
                        <a:t> Chemicals, India Glycols, </a:t>
                      </a:r>
                      <a:r>
                        <a:rPr lang="en-US" sz="1600" b="0" baseline="0" dirty="0" err="1"/>
                        <a:t>Heranba</a:t>
                      </a:r>
                      <a:r>
                        <a:rPr lang="en-US" sz="1600" b="0" baseline="0" dirty="0"/>
                        <a:t> Industries, GHCL, 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Ultramarine &amp; Pigments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Chemicals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9699806"/>
                  </a:ext>
                </a:extLst>
              </a:tr>
              <a:tr h="648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Gokaldas Exports, Orient Electric, Dollar  Industries, Indo count Industries, D P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Abhushan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Raymond, Hari Om Pipes, Arihant Superstructures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Diversified/Others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5300091"/>
                  </a:ext>
                </a:extLst>
              </a:tr>
              <a:tr h="318898">
                <a:tc>
                  <a:txBody>
                    <a:bodyPr/>
                    <a:lstStyle/>
                    <a:p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Lupin Ltd, Granules India Limited,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Cipla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Marksans</a:t>
                      </a:r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Pharma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Pharma</a:t>
                      </a:r>
                      <a:endParaRPr lang="en-US" sz="16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/>
                        <a:t>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009542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9310" y="83127"/>
            <a:ext cx="1795320" cy="96981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025973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554181"/>
            <a:ext cx="9349509" cy="711357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56508"/>
            <a:ext cx="9349509" cy="3435927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n-US" sz="2400" dirty="0"/>
              <a:t>Quarterly conference for more connectivity with the Funds</a:t>
            </a:r>
            <a:r>
              <a:rPr lang="en-US" sz="2000" dirty="0" smtClean="0"/>
              <a:t>.</a:t>
            </a:r>
          </a:p>
          <a:p>
            <a:r>
              <a:rPr lang="en-US" sz="2400" dirty="0"/>
              <a:t>R</a:t>
            </a:r>
            <a:r>
              <a:rPr lang="en-US" sz="2400" dirty="0" smtClean="0"/>
              <a:t>esearch on Large cap Companies.</a:t>
            </a:r>
            <a:endParaRPr lang="en-US" sz="2400" dirty="0"/>
          </a:p>
          <a:p>
            <a:pPr algn="just"/>
            <a:r>
              <a:rPr lang="en-US" sz="2400" dirty="0"/>
              <a:t>Improvement in team spirit with employees participation in events.</a:t>
            </a:r>
          </a:p>
          <a:p>
            <a:pPr algn="just"/>
            <a:r>
              <a:rPr lang="en-US" sz="2400" dirty="0"/>
              <a:t>Annual Salary </a:t>
            </a:r>
            <a:r>
              <a:rPr lang="en-US" sz="2400" dirty="0" smtClean="0"/>
              <a:t>Revision</a:t>
            </a:r>
          </a:p>
          <a:p>
            <a:pPr algn="just"/>
            <a:endParaRPr lang="en-US" sz="20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76607" y="554181"/>
            <a:ext cx="1795320" cy="96981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6174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554182"/>
            <a:ext cx="8638309" cy="1136506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Client List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9262085"/>
              </p:ext>
            </p:extLst>
          </p:nvPr>
        </p:nvGraphicFramePr>
        <p:xfrm>
          <a:off x="838200" y="1825625"/>
          <a:ext cx="8638310" cy="448056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4319155">
                  <a:extLst>
                    <a:ext uri="{9D8B030D-6E8A-4147-A177-3AD203B41FA5}">
                      <a16:colId xmlns:a16="http://schemas.microsoft.com/office/drawing/2014/main" val="904609939"/>
                    </a:ext>
                  </a:extLst>
                </a:gridCol>
                <a:gridCol w="4319155">
                  <a:extLst>
                    <a:ext uri="{9D8B030D-6E8A-4147-A177-3AD203B41FA5}">
                      <a16:colId xmlns:a16="http://schemas.microsoft.com/office/drawing/2014/main" val="31900574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strike="noStrike" kern="1200" baseline="0" dirty="0"/>
                        <a:t>Clients</a:t>
                      </a:r>
                      <a:endParaRPr lang="en-US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none" strike="noStrike" kern="1200" baseline="0" dirty="0"/>
                        <a:t>Nos.</a:t>
                      </a:r>
                      <a:endParaRPr lang="en-US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363215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strike="noStrike" kern="1200" baseline="0" dirty="0"/>
                        <a:t>Mutual Fund</a:t>
                      </a:r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none" strike="noStrike" kern="1200" baseline="0" dirty="0"/>
                        <a:t>19</a:t>
                      </a:r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3999692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strike="noStrike" kern="1200" baseline="0" dirty="0"/>
                        <a:t>Insurance Companies</a:t>
                      </a:r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none" strike="noStrike" kern="1200" baseline="0" dirty="0"/>
                        <a:t>14</a:t>
                      </a:r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2714086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strike="noStrike" kern="1200" baseline="0" dirty="0"/>
                        <a:t>Banks</a:t>
                      </a:r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none" strike="noStrike" kern="1200" baseline="0" dirty="0"/>
                        <a:t>32</a:t>
                      </a:r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2297921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strike="noStrike" kern="1200" baseline="0" dirty="0"/>
                        <a:t>Other(FII, Pension Fund &amp; PMS)</a:t>
                      </a:r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none" strike="noStrike" kern="1200" baseline="0" dirty="0"/>
                        <a:t>26</a:t>
                      </a:r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32625786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strike="noStrike" kern="1200" baseline="0" dirty="0"/>
                        <a:t>Total No</a:t>
                      </a:r>
                      <a:endParaRPr lang="en-US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u="none" strike="noStrike" kern="1200" baseline="0" dirty="0"/>
                        <a:t>91</a:t>
                      </a:r>
                      <a:endParaRPr lang="en-US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22673509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865806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strike="noStrike" kern="1200" baseline="0" dirty="0"/>
                        <a:t>Addition New Client for Activation</a:t>
                      </a:r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u="none" strike="noStrike" kern="1200" baseline="0" dirty="0"/>
                        <a:t>03</a:t>
                      </a:r>
                      <a:endParaRPr lang="en-US" sz="24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13324690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strike="noStrike" kern="1200" baseline="0" dirty="0"/>
                        <a:t>Total No</a:t>
                      </a:r>
                      <a:endParaRPr lang="en-US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u="none" strike="noStrike" kern="1200" baseline="0" dirty="0"/>
                        <a:t>94</a:t>
                      </a:r>
                      <a:endParaRPr lang="en-US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/>
                </a:tc>
                <a:extLst>
                  <a:ext uri="{0D108BD9-81ED-4DB2-BD59-A6C34878D82A}">
                    <a16:rowId xmlns:a16="http://schemas.microsoft.com/office/drawing/2014/main" val="2467395568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4292" y="554182"/>
            <a:ext cx="1795320" cy="96981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560546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544945"/>
            <a:ext cx="9340273" cy="720594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en-IN" b="1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F.Y. 22 </a:t>
            </a:r>
            <a:r>
              <a:rPr lang="en-US" b="1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Top Clients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D528F65-2F06-4517-B1AB-F44C3531A0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163597"/>
              </p:ext>
            </p:extLst>
          </p:nvPr>
        </p:nvGraphicFramePr>
        <p:xfrm>
          <a:off x="838200" y="1625599"/>
          <a:ext cx="9340274" cy="265938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9340274">
                  <a:extLst>
                    <a:ext uri="{9D8B030D-6E8A-4147-A177-3AD203B41FA5}">
                      <a16:colId xmlns:a16="http://schemas.microsoft.com/office/drawing/2014/main" val="4133863040"/>
                    </a:ext>
                  </a:extLst>
                </a:gridCol>
              </a:tblGrid>
              <a:tr h="424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LIFE INSURANCE CORP OF INDIA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2920240"/>
                  </a:ext>
                </a:extLst>
              </a:tr>
              <a:tr h="424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STATE BANK OF INDIA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3605894"/>
                  </a:ext>
                </a:extLst>
              </a:tr>
              <a:tr h="424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EDELWEISS MF BALANCE ADVANTAGE FUND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163477"/>
                  </a:ext>
                </a:extLst>
              </a:tr>
              <a:tr h="343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BARODA BNP PARIBAS BALANCED ADVANTAGE FUND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6350563"/>
                  </a:ext>
                </a:extLst>
              </a:tr>
              <a:tr h="343188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SBI LIFE INSURANCE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23637003"/>
                  </a:ext>
                </a:extLst>
              </a:tr>
              <a:tr h="343188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GENERAL INSURANCE CORPORATION</a:t>
                      </a:r>
                      <a:endParaRPr lang="en-US" sz="22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01232202"/>
                  </a:ext>
                </a:extLst>
              </a:tr>
              <a:tr h="343188">
                <a:tc>
                  <a:txBody>
                    <a:bodyPr/>
                    <a:lstStyle/>
                    <a:p>
                      <a:pPr algn="l" fontAlgn="b"/>
                      <a:r>
                        <a:rPr lang="en-US" sz="22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PARAG PARIKH MF (CURRENCY)</a:t>
                      </a:r>
                      <a:endParaRPr lang="en-US" sz="22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2324228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7166" y="476118"/>
            <a:ext cx="1795320" cy="96981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55425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09964" y="524753"/>
            <a:ext cx="8728364" cy="817130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New Clients for Activation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6D528F65-2F06-4517-B1AB-F44C3531A037}"/>
              </a:ext>
            </a:extLst>
          </p:cNvPr>
          <p:cNvGraphicFramePr>
            <a:graphicFrameLocks noGrp="1"/>
          </p:cNvGraphicFramePr>
          <p:nvPr/>
        </p:nvGraphicFramePr>
        <p:xfrm>
          <a:off x="1209963" y="1782618"/>
          <a:ext cx="8728365" cy="21336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8728365">
                  <a:extLst>
                    <a:ext uri="{9D8B030D-6E8A-4147-A177-3AD203B41FA5}">
                      <a16:colId xmlns:a16="http://schemas.microsoft.com/office/drawing/2014/main" val="4133863040"/>
                    </a:ext>
                  </a:extLst>
                </a:gridCol>
              </a:tblGrid>
              <a:tr h="4156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NIPPON INDIA MUTUAL FUND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2920240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DOVETAIL GLOBAL FUND PCC - CELL 17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3605894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PLURIS FUND LIMITED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163477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KITARA INDIA GROWTH FUND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6321599"/>
                  </a:ext>
                </a:extLst>
              </a:tr>
              <a:tr h="4156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TCG ADVISORY SERVICES PVT. LTD. </a:t>
                      </a:r>
                      <a:endParaRPr lang="en-US" sz="22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1557794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8898" y="448409"/>
            <a:ext cx="1795320" cy="96981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5399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748145" y="110837"/>
            <a:ext cx="9144000" cy="609600"/>
          </a:xfrm>
          <a:solidFill>
            <a:srgbClr val="00B050"/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IN" sz="2800" b="1" dirty="0">
                <a:solidFill>
                  <a:schemeClr val="bg1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Clients  servicing for next 6 months (</a:t>
            </a:r>
            <a:r>
              <a:rPr lang="en-IN" sz="2800" b="1" dirty="0" smtClean="0">
                <a:solidFill>
                  <a:schemeClr val="bg1"/>
                </a:solidFill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Sales &amp; Research)</a:t>
            </a:r>
            <a:endParaRPr lang="en-US" sz="2800" b="1" dirty="0">
              <a:solidFill>
                <a:schemeClr val="bg1"/>
              </a:solidFill>
              <a:latin typeface="Angsana New" panose="02020603050405020304" pitchFamily="18" charset="-34"/>
              <a:ea typeface="Times New Roman" panose="02020603050405020304" pitchFamily="18" charset="0"/>
              <a:cs typeface="Angsana New" panose="02020603050405020304" pitchFamily="18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8145" y="1847129"/>
            <a:ext cx="9144000" cy="16557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LIFE INSURANCE CORP OF INDIA</a:t>
            </a:r>
            <a:endParaRPr lang="en-IN" dirty="0"/>
          </a:p>
          <a:p>
            <a:r>
              <a:rPr lang="en-US" dirty="0"/>
              <a:t>STATE BANK OF INDIA</a:t>
            </a:r>
            <a:endParaRPr lang="en-IN" dirty="0"/>
          </a:p>
          <a:p>
            <a:r>
              <a:rPr lang="en-US" dirty="0"/>
              <a:t>EDELWEISS MF BALANCE ADVANTAGE FUND</a:t>
            </a:r>
            <a:endParaRPr lang="en-IN" dirty="0"/>
          </a:p>
          <a:p>
            <a:r>
              <a:rPr lang="en-US" dirty="0"/>
              <a:t> BARODA BNP PARIBAS BALANCED ADVANTAGE FUND</a:t>
            </a:r>
            <a:endParaRPr lang="en-IN" dirty="0"/>
          </a:p>
          <a:p>
            <a:pPr fontAlgn="b"/>
            <a:r>
              <a:rPr lang="en-US" dirty="0"/>
              <a:t> SBI LIFE INSURANCE</a:t>
            </a:r>
            <a:endParaRPr lang="en-IN" dirty="0"/>
          </a:p>
          <a:p>
            <a:endParaRPr lang="en-IN" dirty="0"/>
          </a:p>
        </p:txBody>
      </p:sp>
      <p:graphicFrame>
        <p:nvGraphicFramePr>
          <p:cNvPr id="9" name="Table 3">
            <a:extLst>
              <a:ext uri="{FF2B5EF4-FFF2-40B4-BE49-F238E27FC236}">
                <a16:creationId xmlns:a16="http://schemas.microsoft.com/office/drawing/2014/main" id="{6D528F65-2F06-4517-B1AB-F44C3531A0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22817"/>
              </p:ext>
            </p:extLst>
          </p:nvPr>
        </p:nvGraphicFramePr>
        <p:xfrm>
          <a:off x="748145" y="822034"/>
          <a:ext cx="9144000" cy="5800564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val="4133863040"/>
                    </a:ext>
                  </a:extLst>
                </a:gridCol>
              </a:tblGrid>
              <a:tr h="3961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NIPPON AMC</a:t>
                      </a:r>
                      <a:endParaRPr lang="en-US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2920240"/>
                  </a:ext>
                </a:extLst>
              </a:tr>
              <a:tr h="3961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UNION AMC </a:t>
                      </a:r>
                      <a:endParaRPr lang="en-US" sz="20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3605894"/>
                  </a:ext>
                </a:extLst>
              </a:tr>
              <a:tr h="3961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UTI </a:t>
                      </a:r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AMC</a:t>
                      </a:r>
                      <a:endParaRPr lang="en-US" sz="20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6163477"/>
                  </a:ext>
                </a:extLst>
              </a:tr>
              <a:tr h="33263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RELIANCE LIFE INSURANCE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6350563"/>
                  </a:ext>
                </a:extLst>
              </a:tr>
              <a:tr h="3201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FUTURE GENERALI INSURANCE</a:t>
                      </a:r>
                      <a:endParaRPr lang="en-US" sz="20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23637003"/>
                  </a:ext>
                </a:extLst>
              </a:tr>
              <a:tr h="3201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CANARA HSBC</a:t>
                      </a:r>
                      <a:endParaRPr lang="en-US" sz="2000" b="1" i="0" u="none" strike="noStrike" kern="1200" baseline="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40148309"/>
                  </a:ext>
                </a:extLst>
              </a:tr>
              <a:tr h="32014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MALABAR INVESTMENTS</a:t>
                      </a:r>
                      <a:endParaRPr lang="en-US" sz="2000" b="1" i="0" u="none" strike="noStrike" kern="1200" baseline="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77171119"/>
                  </a:ext>
                </a:extLst>
              </a:tr>
              <a:tr h="3201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PLUTUS WEALTH MANAGEMENT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21507972"/>
                  </a:ext>
                </a:extLst>
              </a:tr>
              <a:tr h="32014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RENAISSANCE CAPITAL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76819245"/>
                  </a:ext>
                </a:extLst>
              </a:tr>
              <a:tr h="33217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NINE RIVER CAPITAL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4478804"/>
                  </a:ext>
                </a:extLst>
              </a:tr>
              <a:tr h="3201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BUOYANT CAPITAL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9092243"/>
                  </a:ext>
                </a:extLst>
              </a:tr>
              <a:tr h="3201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AMARA CAPITAL</a:t>
                      </a:r>
                      <a:endParaRPr lang="en-US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2049500"/>
                  </a:ext>
                </a:extLst>
              </a:tr>
              <a:tr h="3201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VARANIUM</a:t>
                      </a:r>
                      <a:endParaRPr lang="en-US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20621433"/>
                  </a:ext>
                </a:extLst>
              </a:tr>
              <a:tr h="3201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AV FINCORP</a:t>
                      </a:r>
                      <a:endParaRPr lang="en-US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4749095"/>
                  </a:ext>
                </a:extLst>
              </a:tr>
              <a:tr h="3201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ABACUS</a:t>
                      </a:r>
                      <a:endParaRPr lang="en-US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62677842"/>
                  </a:ext>
                </a:extLst>
              </a:tr>
              <a:tr h="3201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OCULUS</a:t>
                      </a:r>
                      <a:endParaRPr lang="en-US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2289605"/>
                  </a:ext>
                </a:extLst>
              </a:tr>
              <a:tr h="42545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IFL</a:t>
                      </a:r>
                      <a:endParaRPr lang="en-US" sz="20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1864675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3274" y="110837"/>
            <a:ext cx="1795320" cy="96981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688125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507999"/>
            <a:ext cx="9146309" cy="749301"/>
          </a:xfrm>
          <a:solidFill>
            <a:srgbClr val="00B050"/>
          </a:solidFill>
        </p:spPr>
        <p:txBody>
          <a:bodyPr>
            <a:normAutofit/>
          </a:bodyPr>
          <a:lstStyle/>
          <a:p>
            <a:pPr algn="ctr"/>
            <a:r>
              <a:rPr lang="en-IN" b="1" dirty="0" smtClean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Action </a:t>
            </a:r>
            <a:r>
              <a:rPr lang="en-IN" b="1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plan</a:t>
            </a:r>
            <a:endParaRPr lang="en-US" b="1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17964"/>
            <a:ext cx="9146309" cy="2854036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en-IN" sz="2200" dirty="0">
                <a:solidFill>
                  <a:schemeClr val="dk1"/>
                </a:solidFill>
              </a:rPr>
              <a:t>Addition</a:t>
            </a:r>
            <a:r>
              <a:rPr lang="en-IN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of 10/11 new accounts in current year.</a:t>
            </a:r>
          </a:p>
          <a:p>
            <a:pPr marL="457200" indent="-457200">
              <a:buAutoNum type="arabicParenR"/>
            </a:pPr>
            <a:r>
              <a:rPr lang="en-IN" sz="2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Addition of FPI accounts.</a:t>
            </a:r>
          </a:p>
          <a:p>
            <a:pPr marL="457200" indent="-457200">
              <a:buAutoNum type="arabicParenR"/>
            </a:pPr>
            <a:r>
              <a:rPr lang="en-IN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Increasing Research Coverage &amp; Company connects.</a:t>
            </a:r>
          </a:p>
          <a:p>
            <a:pPr marL="457200" indent="-457200">
              <a:buAutoNum type="arabicParenR"/>
            </a:pPr>
            <a:r>
              <a:rPr lang="en-IN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Close-nit working of Research &amp; Sales Team</a:t>
            </a:r>
          </a:p>
          <a:p>
            <a:pPr marL="457200" indent="-457200">
              <a:buAutoNum type="arabicParenR"/>
            </a:pPr>
            <a:r>
              <a:rPr lang="en-IN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Increasin</a:t>
            </a:r>
            <a:r>
              <a:rPr lang="en-IN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 Buy side connects to earn votes.</a:t>
            </a:r>
          </a:p>
          <a:p>
            <a:pPr marL="457200" indent="-457200">
              <a:buAutoNum type="arabicParenR"/>
            </a:pPr>
            <a:r>
              <a:rPr lang="en-IN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Using more of digital platform to reach out buy side.</a:t>
            </a:r>
          </a:p>
          <a:p>
            <a:pPr marL="457200" indent="-457200">
              <a:buAutoNum type="arabicParenR"/>
            </a:pP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000" dirty="0"/>
          </a:p>
          <a:p>
            <a:pPr>
              <a:buFont typeface="Wingdings" panose="05000000000000000000" pitchFamily="2" charset="2"/>
              <a:buChar char="Ø"/>
            </a:pPr>
            <a:endParaRPr lang="en-US" sz="25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8826" y="507999"/>
            <a:ext cx="1795320" cy="96981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235086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23637" y="554181"/>
            <a:ext cx="9051636" cy="703120"/>
          </a:xfrm>
          <a:solidFill>
            <a:srgbClr val="00B050"/>
          </a:solidFill>
        </p:spPr>
        <p:txBody>
          <a:bodyPr>
            <a:normAutofit/>
          </a:bodyPr>
          <a:lstStyle/>
          <a:p>
            <a:r>
              <a:rPr lang="en-IN" sz="4400" b="1" dirty="0"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Revenue for </a:t>
            </a:r>
            <a:r>
              <a:rPr lang="en-IN" sz="4400" b="1" dirty="0" smtClean="0"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last 3 years</a:t>
            </a:r>
            <a:endParaRPr lang="en-US" sz="4400" b="1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E6D61BB1-6F3F-4977-8F04-71DB08C8CB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242929"/>
              </p:ext>
            </p:extLst>
          </p:nvPr>
        </p:nvGraphicFramePr>
        <p:xfrm>
          <a:off x="923637" y="1681020"/>
          <a:ext cx="9051636" cy="1184277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042585">
                  <a:extLst>
                    <a:ext uri="{9D8B030D-6E8A-4147-A177-3AD203B41FA5}">
                      <a16:colId xmlns:a16="http://schemas.microsoft.com/office/drawing/2014/main" val="3822431733"/>
                    </a:ext>
                  </a:extLst>
                </a:gridCol>
                <a:gridCol w="2584833">
                  <a:extLst>
                    <a:ext uri="{9D8B030D-6E8A-4147-A177-3AD203B41FA5}">
                      <a16:colId xmlns:a16="http://schemas.microsoft.com/office/drawing/2014/main" val="2008112189"/>
                    </a:ext>
                  </a:extLst>
                </a:gridCol>
                <a:gridCol w="2309090">
                  <a:extLst>
                    <a:ext uri="{9D8B030D-6E8A-4147-A177-3AD203B41FA5}">
                      <a16:colId xmlns:a16="http://schemas.microsoft.com/office/drawing/2014/main" val="3479071428"/>
                    </a:ext>
                  </a:extLst>
                </a:gridCol>
                <a:gridCol w="2115128">
                  <a:extLst>
                    <a:ext uri="{9D8B030D-6E8A-4147-A177-3AD203B41FA5}">
                      <a16:colId xmlns:a16="http://schemas.microsoft.com/office/drawing/2014/main" val="1414762808"/>
                    </a:ext>
                  </a:extLst>
                </a:gridCol>
              </a:tblGrid>
              <a:tr h="394759">
                <a:tc>
                  <a:txBody>
                    <a:bodyPr/>
                    <a:lstStyle/>
                    <a:p>
                      <a:pPr algn="l"/>
                      <a:r>
                        <a:rPr lang="en-US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defTabSz="1423988"/>
                      <a:r>
                        <a:rPr lang="en-US" dirty="0"/>
                        <a:t>F.Y. 19-20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F.Y. 20-21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F.Y. 21-22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7808667"/>
                  </a:ext>
                </a:extLst>
              </a:tr>
              <a:tr h="394759">
                <a:tc>
                  <a:txBody>
                    <a:bodyPr/>
                    <a:lstStyle/>
                    <a:p>
                      <a:r>
                        <a:rPr lang="en-US" dirty="0"/>
                        <a:t>Brokerage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477479"/>
                  </a:ext>
                </a:extLst>
              </a:tr>
              <a:tr h="394759">
                <a:tc>
                  <a:txBody>
                    <a:bodyPr/>
                    <a:lstStyle/>
                    <a:p>
                      <a:r>
                        <a:rPr lang="en-US" dirty="0"/>
                        <a:t>Percentage%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28%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648402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66E2937E-E565-4A71-B55B-011C325F6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08092"/>
              </p:ext>
            </p:extLst>
          </p:nvPr>
        </p:nvGraphicFramePr>
        <p:xfrm>
          <a:off x="923637" y="2995935"/>
          <a:ext cx="9245600" cy="640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245600">
                  <a:extLst>
                    <a:ext uri="{9D8B030D-6E8A-4147-A177-3AD203B41FA5}">
                      <a16:colId xmlns:a16="http://schemas.microsoft.com/office/drawing/2014/main" val="589841784"/>
                    </a:ext>
                  </a:extLst>
                </a:gridCol>
              </a:tblGrid>
              <a:tr h="6391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Due to Axis</a:t>
                      </a:r>
                      <a:r>
                        <a:rPr lang="en-US" baseline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ysClr val="windowText" lastClr="000000"/>
                          </a:solidFill>
                        </a:rPr>
                        <a:t>MF episode, all MFs are cautious on trades, team will keep actively servicing for new additions.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032728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8898" y="554181"/>
            <a:ext cx="1795320" cy="96981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236654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8837" y="138545"/>
            <a:ext cx="9254836" cy="738910"/>
          </a:xfrm>
          <a:solidFill>
            <a:srgbClr val="00B050"/>
          </a:solidFill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IN" sz="4400" b="1" dirty="0">
                <a:solidFill>
                  <a:schemeClr val="bg1"/>
                </a:solidFill>
                <a:effectLst/>
                <a:latin typeface="Angsana New" panose="02020603050405020304" pitchFamily="18" charset="-34"/>
                <a:ea typeface="Times New Roman" panose="02020603050405020304" pitchFamily="18" charset="0"/>
                <a:cs typeface="Angsana New" panose="02020603050405020304" pitchFamily="18" charset="-34"/>
              </a:rPr>
              <a:t>Revenue for FY 22 </a:t>
            </a:r>
            <a:endParaRPr lang="en-US" sz="4400" b="1" dirty="0">
              <a:solidFill>
                <a:schemeClr val="bg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486973"/>
              </p:ext>
            </p:extLst>
          </p:nvPr>
        </p:nvGraphicFramePr>
        <p:xfrm>
          <a:off x="544944" y="1034473"/>
          <a:ext cx="9328728" cy="4280418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717965">
                  <a:extLst>
                    <a:ext uri="{9D8B030D-6E8A-4147-A177-3AD203B41FA5}">
                      <a16:colId xmlns:a16="http://schemas.microsoft.com/office/drawing/2014/main" val="3296373849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8878690"/>
                    </a:ext>
                  </a:extLst>
                </a:gridCol>
                <a:gridCol w="1560946">
                  <a:extLst>
                    <a:ext uri="{9D8B030D-6E8A-4147-A177-3AD203B41FA5}">
                      <a16:colId xmlns:a16="http://schemas.microsoft.com/office/drawing/2014/main" val="2912631015"/>
                    </a:ext>
                  </a:extLst>
                </a:gridCol>
                <a:gridCol w="1514763">
                  <a:extLst>
                    <a:ext uri="{9D8B030D-6E8A-4147-A177-3AD203B41FA5}">
                      <a16:colId xmlns:a16="http://schemas.microsoft.com/office/drawing/2014/main" val="876284073"/>
                    </a:ext>
                  </a:extLst>
                </a:gridCol>
                <a:gridCol w="1616364">
                  <a:extLst>
                    <a:ext uri="{9D8B030D-6E8A-4147-A177-3AD203B41FA5}">
                      <a16:colId xmlns:a16="http://schemas.microsoft.com/office/drawing/2014/main" val="1576951775"/>
                    </a:ext>
                  </a:extLst>
                </a:gridCol>
                <a:gridCol w="1496290">
                  <a:extLst>
                    <a:ext uri="{9D8B030D-6E8A-4147-A177-3AD203B41FA5}">
                      <a16:colId xmlns:a16="http://schemas.microsoft.com/office/drawing/2014/main" val="383243920"/>
                    </a:ext>
                  </a:extLst>
                </a:gridCol>
              </a:tblGrid>
              <a:tr h="39931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  <a:latin typeface="+mj-lt"/>
                          <a:cs typeface="Angsana New" panose="02020603050405020304" pitchFamily="18" charset="-34"/>
                        </a:rPr>
                        <a:t>Institution Brokerage ( </a:t>
                      </a:r>
                      <a:r>
                        <a:rPr lang="en-US" sz="2000" b="1" u="none" strike="noStrike" dirty="0" err="1">
                          <a:effectLst/>
                          <a:latin typeface="+mj-lt"/>
                          <a:cs typeface="Angsana New" panose="02020603050405020304" pitchFamily="18" charset="-34"/>
                        </a:rPr>
                        <a:t>Amt</a:t>
                      </a:r>
                      <a:r>
                        <a:rPr lang="en-US" sz="2000" b="1" u="none" strike="noStrike" dirty="0">
                          <a:effectLst/>
                          <a:latin typeface="+mj-lt"/>
                          <a:cs typeface="Angsana New" panose="02020603050405020304" pitchFamily="18" charset="-34"/>
                        </a:rPr>
                        <a:t> in Lacs )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Book Antiqua" panose="0204060205030503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7705868"/>
                  </a:ext>
                </a:extLst>
              </a:tr>
              <a:tr h="32359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+mj-lt"/>
                          <a:cs typeface="Angsana New" panose="02020603050405020304" pitchFamily="18" charset="-34"/>
                        </a:rPr>
                        <a:t>Period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+mj-lt"/>
                          <a:cs typeface="Angsana New" panose="02020603050405020304" pitchFamily="18" charset="-34"/>
                        </a:rPr>
                        <a:t>Total </a:t>
                      </a:r>
                      <a:r>
                        <a:rPr lang="en-US" sz="1600" b="1" u="none" strike="noStrike" dirty="0" smtClean="0">
                          <a:effectLst/>
                          <a:latin typeface="+mj-lt"/>
                          <a:cs typeface="Angsana New" panose="02020603050405020304" pitchFamily="18" charset="-34"/>
                        </a:rPr>
                        <a:t>Brokerage*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+mj-lt"/>
                          <a:cs typeface="Angsana New" panose="02020603050405020304" pitchFamily="18" charset="-34"/>
                        </a:rPr>
                        <a:t>Period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  <a:latin typeface="+mj-lt"/>
                          <a:cs typeface="Angsana New" panose="02020603050405020304" pitchFamily="18" charset="-34"/>
                        </a:rPr>
                        <a:t>Total Brokerage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Period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Total Brokerage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34567158"/>
                  </a:ext>
                </a:extLst>
              </a:tr>
              <a:tr h="554203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Apr 22</a:t>
                      </a:r>
                      <a:r>
                        <a:rPr lang="en-US" sz="1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 – Jun 22</a:t>
                      </a:r>
                      <a:endParaRPr lang="en-US" sz="1600" b="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148</a:t>
                      </a:r>
                      <a:endParaRPr lang="en-US" sz="1600" b="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April 21 to June 21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166</a:t>
                      </a:r>
                      <a:endParaRPr lang="en-US" sz="1600" b="0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April 20 to June 20</a:t>
                      </a:r>
                      <a:endParaRPr lang="en-US" sz="1600" b="0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07970546"/>
                  </a:ext>
                </a:extLst>
              </a:tr>
              <a:tr h="535085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Jul 22</a:t>
                      </a:r>
                      <a:r>
                        <a:rPr lang="en-US" sz="1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– 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15</a:t>
                      </a:r>
                      <a:r>
                        <a:rPr lang="en-US" sz="1600" b="0" i="0" u="none" strike="noStrike" kern="1200" baseline="300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th</a:t>
                      </a:r>
                      <a:r>
                        <a:rPr lang="en-US" sz="1600" b="0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en-US" sz="16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Sep </a:t>
                      </a: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22</a:t>
                      </a:r>
                      <a:endParaRPr lang="en-US" sz="1600" b="0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dirty="0" smtClean="0">
                          <a:effectLst/>
                          <a:latin typeface="+mj-lt"/>
                          <a:cs typeface="Angsana New" panose="02020603050405020304" pitchFamily="18" charset="-34"/>
                        </a:rPr>
                        <a:t>135</a:t>
                      </a:r>
                      <a:endParaRPr lang="en-US" sz="1600" b="0" u="none" strike="noStrike" dirty="0"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July 21 &amp; Sep 21</a:t>
                      </a:r>
                      <a:endParaRPr lang="en-US" sz="1600" b="0" dirty="0"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>
                          <a:latin typeface="+mj-lt"/>
                          <a:cs typeface="Angsana New" panose="02020603050405020304" pitchFamily="18" charset="-34"/>
                        </a:rPr>
                        <a:t>174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July 20 to Sep</a:t>
                      </a:r>
                      <a:r>
                        <a:rPr lang="en-US" sz="1600" b="0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 20</a:t>
                      </a:r>
                      <a:endParaRPr lang="en-IN" sz="1600" b="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Angsana New" panose="02020603050405020304" pitchFamily="18" charset="-34"/>
                      </a:endParaRPr>
                    </a:p>
                    <a:p>
                      <a:pPr algn="ctr"/>
                      <a:r>
                        <a:rPr lang="en-US" sz="1600" b="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129</a:t>
                      </a:r>
                      <a:endParaRPr lang="en-IN" sz="1600" b="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98541629"/>
                  </a:ext>
                </a:extLst>
              </a:tr>
              <a:tr h="535085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Oct</a:t>
                      </a:r>
                      <a:r>
                        <a:rPr lang="en-US" sz="1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 22 - Dec 22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ngsana New" panose="02020603050405020304" pitchFamily="18" charset="-34"/>
                      </a:endParaRPr>
                    </a:p>
                    <a:p>
                      <a:pPr algn="ctr" fontAlgn="ctr"/>
                      <a:endParaRPr lang="en-US" sz="1600" b="0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Oct -21 to Dec 21 </a:t>
                      </a:r>
                      <a:endParaRPr lang="en-US" sz="1600" b="0" i="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ngsana New" panose="02020603050405020304" pitchFamily="18" charset="-34"/>
                      </a:endParaRPr>
                    </a:p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170</a:t>
                      </a:r>
                    </a:p>
                    <a:p>
                      <a:pPr algn="ctr" fontAlgn="ctr"/>
                      <a:endParaRPr lang="en-US" sz="1600" b="0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Oct 20 to Dec 20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ngsana New" panose="02020603050405020304" pitchFamily="18" charset="-34"/>
                      </a:endParaRPr>
                    </a:p>
                    <a:p>
                      <a:pPr algn="ctr"/>
                      <a:endParaRPr lang="en-IN" sz="1600" b="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125</a:t>
                      </a:r>
                    </a:p>
                    <a:p>
                      <a:pPr algn="ctr"/>
                      <a:endParaRPr lang="en-IN" sz="1600" b="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50968015"/>
                  </a:ext>
                </a:extLst>
              </a:tr>
              <a:tr h="535085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Jan</a:t>
                      </a:r>
                      <a:r>
                        <a:rPr lang="en-US" sz="16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 23 - Mar 23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ngsana New" panose="02020603050405020304" pitchFamily="18" charset="-34"/>
                      </a:endParaRPr>
                    </a:p>
                    <a:p>
                      <a:pPr algn="ctr" fontAlgn="ctr"/>
                      <a:endParaRPr lang="en-US" sz="1600" b="0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u="none" strike="noStrike" dirty="0"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Jan 22 – Mar-22</a:t>
                      </a:r>
                      <a:endParaRPr lang="en-US" sz="1600" b="0" i="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ngsana New" panose="02020603050405020304" pitchFamily="18" charset="-34"/>
                      </a:endParaRPr>
                    </a:p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122</a:t>
                      </a:r>
                    </a:p>
                    <a:p>
                      <a:pPr algn="ctr" fontAlgn="ctr"/>
                      <a:endParaRPr lang="en-US" sz="1600" b="0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Jan 21 to Mar 21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Angsana New" panose="02020603050405020304" pitchFamily="18" charset="-34"/>
                      </a:endParaRPr>
                    </a:p>
                    <a:p>
                      <a:pPr algn="ctr"/>
                      <a:endParaRPr lang="en-IN" sz="1600" b="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125</a:t>
                      </a:r>
                    </a:p>
                    <a:p>
                      <a:pPr algn="ctr"/>
                      <a:endParaRPr lang="en-IN" sz="1600" b="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0488905"/>
                  </a:ext>
                </a:extLst>
              </a:tr>
              <a:tr h="535085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Total (2022-2023)</a:t>
                      </a:r>
                    </a:p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283</a:t>
                      </a:r>
                      <a:endParaRPr lang="en-US" sz="1600" b="1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Total (2021-2022)</a:t>
                      </a:r>
                    </a:p>
                    <a:p>
                      <a:pPr algn="ctr" fontAlgn="ctr"/>
                      <a:endParaRPr lang="en-US" sz="1600" b="0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dk1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632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Total (</a:t>
                      </a:r>
                      <a:r>
                        <a:rPr lang="en-US" sz="16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2020-2021)</a:t>
                      </a:r>
                      <a:endParaRPr lang="en-US" sz="1600" b="0" i="0" u="none" strike="noStrike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Angsana New" panose="02020603050405020304" pitchFamily="18" charset="-34"/>
                      </a:endParaRPr>
                    </a:p>
                    <a:p>
                      <a:pPr algn="ctr"/>
                      <a:endParaRPr lang="en-IN" sz="1600" b="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Angsana New" panose="02020603050405020304" pitchFamily="18" charset="-34"/>
                        </a:rPr>
                        <a:t>483</a:t>
                      </a:r>
                    </a:p>
                    <a:p>
                      <a:pPr algn="ctr"/>
                      <a:endParaRPr lang="en-IN" sz="1600" b="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71684766"/>
                  </a:ext>
                </a:extLst>
              </a:tr>
              <a:tr h="535085">
                <a:tc gridSpan="6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   * Current year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due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to closure of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one fund in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Sanctum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, this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 year  activity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is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NIL.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   * One Insurance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Company’s activity has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slowed down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.</a:t>
                      </a:r>
                    </a:p>
                    <a:p>
                      <a:pPr algn="l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   * Quant MF brokerage percentage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cs typeface="Angsana New" panose="02020603050405020304" pitchFamily="18" charset="-34"/>
                        </a:rPr>
                        <a:t> is reduced.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  <a:p>
                      <a:pPr algn="l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chemeClr val="dk1"/>
                        </a:solidFill>
                        <a:effectLst/>
                        <a:latin typeface="+mj-lt"/>
                        <a:cs typeface="Angsana New" panose="02020603050405020304" pitchFamily="18" charset="-34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 sz="14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IN" sz="1400" dirty="0"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50824371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2717" y="138545"/>
            <a:ext cx="1795320" cy="96981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3465209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54182" y="32773"/>
            <a:ext cx="9531927" cy="512171"/>
          </a:xfrm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Team Details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05BA6BD9-384D-461C-BAA8-91E68481E3FF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554182" y="692726"/>
          <a:ext cx="9531926" cy="609600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2349718">
                  <a:extLst>
                    <a:ext uri="{9D8B030D-6E8A-4147-A177-3AD203B41FA5}">
                      <a16:colId xmlns:a16="http://schemas.microsoft.com/office/drawing/2014/main" val="3200588684"/>
                    </a:ext>
                  </a:extLst>
                </a:gridCol>
                <a:gridCol w="2373593">
                  <a:extLst>
                    <a:ext uri="{9D8B030D-6E8A-4147-A177-3AD203B41FA5}">
                      <a16:colId xmlns:a16="http://schemas.microsoft.com/office/drawing/2014/main" val="4000457267"/>
                    </a:ext>
                  </a:extLst>
                </a:gridCol>
                <a:gridCol w="2362633">
                  <a:extLst>
                    <a:ext uri="{9D8B030D-6E8A-4147-A177-3AD203B41FA5}">
                      <a16:colId xmlns:a16="http://schemas.microsoft.com/office/drawing/2014/main" val="2086289023"/>
                    </a:ext>
                  </a:extLst>
                </a:gridCol>
                <a:gridCol w="2445982">
                  <a:extLst>
                    <a:ext uri="{9D8B030D-6E8A-4147-A177-3AD203B41FA5}">
                      <a16:colId xmlns:a16="http://schemas.microsoft.com/office/drawing/2014/main" val="1079313439"/>
                    </a:ext>
                  </a:extLst>
                </a:gridCol>
              </a:tblGrid>
              <a:tr h="446116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Anita Gandhi ( Head of Business 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030748"/>
                  </a:ext>
                </a:extLst>
              </a:tr>
              <a:tr h="416375"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/>
                        <a:t>Research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/>
                        <a:t>Sectors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/>
                        <a:t>Dealing Desk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200" b="1" dirty="0"/>
                        <a:t>Backoffice Team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454475"/>
                  </a:ext>
                </a:extLst>
              </a:tr>
              <a:tr h="624563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Abhishek Jain (Head of Research)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All Sector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Nilesh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Sangani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(Institution Sales)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Rucchi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Ganeriwala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83743035"/>
                  </a:ext>
                </a:extLst>
              </a:tr>
              <a:tr h="8922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dirty="0"/>
                        <a:t>Mileen </a:t>
                      </a:r>
                      <a:r>
                        <a:rPr lang="en-IN" dirty="0" err="1"/>
                        <a:t>Vasudev</a:t>
                      </a:r>
                      <a:r>
                        <a:rPr lang="en-IN" dirty="0"/>
                        <a:t> (Technical Research Analyst)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Sachin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Sambare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Sales Trader)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Vinod Shirke	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3436307"/>
                  </a:ext>
                </a:extLst>
              </a:tr>
              <a:tr h="892233">
                <a:tc>
                  <a:txBody>
                    <a:bodyPr/>
                    <a:lstStyle/>
                    <a:p>
                      <a:r>
                        <a:rPr lang="en-IN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Yogesh</a:t>
                      </a:r>
                      <a:r>
                        <a:rPr lang="en-IN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Tiwari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Pharma &amp; Chemicals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Chandrashekhar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Kabadi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Inst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Sales Trader)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err="1"/>
                        <a:t>Ankita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Sakpal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5885025"/>
                  </a:ext>
                </a:extLst>
              </a:tr>
              <a:tr h="356893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Raju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Barnawal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	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BFSI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Payal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Anekar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(Dealer)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9561717"/>
                  </a:ext>
                </a:extLst>
              </a:tr>
              <a:tr h="356893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Jyoti Singh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9824773"/>
                  </a:ext>
                </a:extLst>
              </a:tr>
              <a:tr h="356893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Anushka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Chitnis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FMCG and Textile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5310110"/>
                  </a:ext>
                </a:extLst>
              </a:tr>
              <a:tr h="624563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Shrey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Gandhi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Nifty200 Universe, Cement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7431429"/>
                  </a:ext>
                </a:extLst>
              </a:tr>
              <a:tr h="624563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Bala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Subramanian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Capital Goods,</a:t>
                      </a:r>
                      <a:r>
                        <a:rPr lang="en-US" sz="18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Real Estate &amp; Midcaps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3882960"/>
                  </a:ext>
                </a:extLst>
              </a:tr>
              <a:tr h="356893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Anupama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Bhootra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SME &amp;</a:t>
                      </a:r>
                      <a:r>
                        <a:rPr lang="en-US" baseline="0" dirty="0"/>
                        <a:t>  Midcaps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2661486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52363" y="32773"/>
            <a:ext cx="1795320" cy="96981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800693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FFD25D98E59D4D8A511DC2FA32D7C2" ma:contentTypeVersion="7" ma:contentTypeDescription="Create a new document." ma:contentTypeScope="" ma:versionID="5e82fd79f60741d9b8d3f90ef7d6b949">
  <xsd:schema xmlns:xsd="http://www.w3.org/2001/XMLSchema" xmlns:xs="http://www.w3.org/2001/XMLSchema" xmlns:p="http://schemas.microsoft.com/office/2006/metadata/properties" xmlns:ns3="7f059346-98d5-4386-9aab-9ff8e8c3c686" xmlns:ns4="3158629f-5ad2-4b2a-867b-c30282c5fdef" targetNamespace="http://schemas.microsoft.com/office/2006/metadata/properties" ma:root="true" ma:fieldsID="d13cbbaa8454eaf8903557c31f7f7829" ns3:_="" ns4:_="">
    <xsd:import namespace="7f059346-98d5-4386-9aab-9ff8e8c3c686"/>
    <xsd:import namespace="3158629f-5ad2-4b2a-867b-c30282c5fde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059346-98d5-4386-9aab-9ff8e8c3c6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58629f-5ad2-4b2a-867b-c30282c5fde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5C87F84-78B9-430B-88B9-7FDF116E9B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f059346-98d5-4386-9aab-9ff8e8c3c686"/>
    <ds:schemaRef ds:uri="3158629f-5ad2-4b2a-867b-c30282c5fde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9E3A30-997A-44C4-A07D-C2F513D9384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9F1371-8540-4518-8DAE-E2B4F3631609}">
  <ds:schemaRefs>
    <ds:schemaRef ds:uri="http://schemas.openxmlformats.org/package/2006/metadata/core-properties"/>
    <ds:schemaRef ds:uri="http://www.w3.org/XML/1998/namespace"/>
    <ds:schemaRef ds:uri="http://purl.org/dc/terms/"/>
    <ds:schemaRef ds:uri="http://purl.org/dc/dcmitype/"/>
    <ds:schemaRef ds:uri="7f059346-98d5-4386-9aab-9ff8e8c3c686"/>
    <ds:schemaRef ds:uri="http://schemas.microsoft.com/office/2006/metadata/properties"/>
    <ds:schemaRef ds:uri="http://purl.org/dc/elements/1.1/"/>
    <ds:schemaRef ds:uri="3158629f-5ad2-4b2a-867b-c30282c5fdef"/>
    <ds:schemaRef ds:uri="http://schemas.microsoft.com/office/2006/documentManagement/typ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2398</TotalTime>
  <Words>781</Words>
  <Application>Microsoft Office PowerPoint</Application>
  <PresentationFormat>Widescreen</PresentationFormat>
  <Paragraphs>193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Angsana New</vt:lpstr>
      <vt:lpstr>Arial</vt:lpstr>
      <vt:lpstr>Calibri</vt:lpstr>
      <vt:lpstr>Calibri Light</vt:lpstr>
      <vt:lpstr>Times New Roman</vt:lpstr>
      <vt:lpstr>Wingdings</vt:lpstr>
      <vt:lpstr>Office Theme</vt:lpstr>
      <vt:lpstr>Institution Board Presentation FY 22-23</vt:lpstr>
      <vt:lpstr>Client List</vt:lpstr>
      <vt:lpstr>F.Y. 22 Top Clients</vt:lpstr>
      <vt:lpstr>New Clients for Activation</vt:lpstr>
      <vt:lpstr>Clients  servicing for next 6 months (Sales &amp; Research)</vt:lpstr>
      <vt:lpstr>Action plan</vt:lpstr>
      <vt:lpstr>Revenue for last 3 years</vt:lpstr>
      <vt:lpstr>Revenue for FY 22 </vt:lpstr>
      <vt:lpstr>Team Details</vt:lpstr>
      <vt:lpstr>PowerPoint Presentation</vt:lpstr>
      <vt:lpstr>Support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Coverage During Week</dc:title>
  <dc:creator>ARIHANT</dc:creator>
  <cp:lastModifiedBy>Windows User</cp:lastModifiedBy>
  <cp:revision>396</cp:revision>
  <dcterms:created xsi:type="dcterms:W3CDTF">2020-02-06T04:24:57Z</dcterms:created>
  <dcterms:modified xsi:type="dcterms:W3CDTF">2022-09-15T11:41:12Z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0x01010036FFD25D98E59D4D8A511DC2FA32D7C2</vt:lpwstr>
  </property>
</Properties>
</file>