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75" r:id="rId2"/>
  </p:sldMasterIdLst>
  <p:notesMasterIdLst>
    <p:notesMasterId r:id="rId10"/>
  </p:notesMasterIdLst>
  <p:handoutMasterIdLst>
    <p:handoutMasterId r:id="rId11"/>
  </p:handoutMasterIdLst>
  <p:sldIdLst>
    <p:sldId id="257" r:id="rId3"/>
    <p:sldId id="304" r:id="rId4"/>
    <p:sldId id="305" r:id="rId5"/>
    <p:sldId id="306" r:id="rId6"/>
    <p:sldId id="307" r:id="rId7"/>
    <p:sldId id="309" r:id="rId8"/>
    <p:sldId id="310" r:id="rId9"/>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ala Mani" initials="BM" lastIdx="1" clrIdx="0">
    <p:extLst>
      <p:ext uri="{19B8F6BF-5375-455C-9EA6-DF929625EA0E}">
        <p15:presenceInfo xmlns:p15="http://schemas.microsoft.com/office/powerpoint/2012/main" userId="Bala Mani"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CE292"/>
    <a:srgbClr val="B0A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098" autoAdjust="0"/>
    <p:restoredTop sz="94415" autoAdjust="0"/>
  </p:normalViewPr>
  <p:slideViewPr>
    <p:cSldViewPr snapToGrid="0">
      <p:cViewPr>
        <p:scale>
          <a:sx n="200" d="100"/>
          <a:sy n="200" d="100"/>
        </p:scale>
        <p:origin x="906" y="-6834"/>
      </p:cViewPr>
      <p:guideLst>
        <p:guide orient="horz" pos="3120"/>
        <p:guide pos="216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8" d="100"/>
          <a:sy n="88" d="100"/>
        </p:scale>
        <p:origin x="3822"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commentAuthors" Target="commentAuthors.xml"/><Relationship Id="rId17" Type="http://schemas.microsoft.com/office/2016/11/relationships/changesInfo" Target="changesInfos/changesInfo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unjal Agarwal" userId="0642afd5-ff4a-4eb7-ac47-1f8c97926b91" providerId="ADAL" clId="{AC2FD3D0-D664-428D-8B6D-9CAB9591F942}"/>
    <pc:docChg chg="undo custSel modSld modMainMaster">
      <pc:chgData name="Kunjal Agarwal" userId="0642afd5-ff4a-4eb7-ac47-1f8c97926b91" providerId="ADAL" clId="{AC2FD3D0-D664-428D-8B6D-9CAB9591F942}" dt="2025-07-28T06:28:37.822" v="33" actId="20577"/>
      <pc:docMkLst>
        <pc:docMk/>
      </pc:docMkLst>
      <pc:sldChg chg="modSp mod">
        <pc:chgData name="Kunjal Agarwal" userId="0642afd5-ff4a-4eb7-ac47-1f8c97926b91" providerId="ADAL" clId="{AC2FD3D0-D664-428D-8B6D-9CAB9591F942}" dt="2025-07-28T06:28:37.822" v="33" actId="20577"/>
        <pc:sldMkLst>
          <pc:docMk/>
          <pc:sldMk cId="3094351534" sldId="257"/>
        </pc:sldMkLst>
        <pc:graphicFrameChg chg="modGraphic">
          <ac:chgData name="Kunjal Agarwal" userId="0642afd5-ff4a-4eb7-ac47-1f8c97926b91" providerId="ADAL" clId="{AC2FD3D0-D664-428D-8B6D-9CAB9591F942}" dt="2025-07-28T06:28:37.822" v="33" actId="20577"/>
          <ac:graphicFrameMkLst>
            <pc:docMk/>
            <pc:sldMk cId="3094351534" sldId="257"/>
            <ac:graphicFrameMk id="14" creationId="{00000000-0000-0000-0000-000000000000}"/>
          </ac:graphicFrameMkLst>
        </pc:graphicFrameChg>
        <pc:graphicFrameChg chg="modGraphic">
          <ac:chgData name="Kunjal Agarwal" userId="0642afd5-ff4a-4eb7-ac47-1f8c97926b91" providerId="ADAL" clId="{AC2FD3D0-D664-428D-8B6D-9CAB9591F942}" dt="2025-07-28T06:27:11.581" v="26" actId="20577"/>
          <ac:graphicFrameMkLst>
            <pc:docMk/>
            <pc:sldMk cId="3094351534" sldId="257"/>
            <ac:graphicFrameMk id="18" creationId="{00000000-0000-0000-0000-000000000000}"/>
          </ac:graphicFrameMkLst>
        </pc:graphicFrameChg>
      </pc:sldChg>
      <pc:sldMasterChg chg="modSldLayout">
        <pc:chgData name="Kunjal Agarwal" userId="0642afd5-ff4a-4eb7-ac47-1f8c97926b91" providerId="ADAL" clId="{AC2FD3D0-D664-428D-8B6D-9CAB9591F942}" dt="2025-07-28T06:25:56.271" v="16" actId="20577"/>
        <pc:sldMasterMkLst>
          <pc:docMk/>
          <pc:sldMasterMk cId="1586121410" sldId="2147483672"/>
        </pc:sldMasterMkLst>
        <pc:sldLayoutChg chg="modSp mod">
          <pc:chgData name="Kunjal Agarwal" userId="0642afd5-ff4a-4eb7-ac47-1f8c97926b91" providerId="ADAL" clId="{AC2FD3D0-D664-428D-8B6D-9CAB9591F942}" dt="2025-07-28T06:25:48.432" v="12" actId="20577"/>
          <pc:sldLayoutMkLst>
            <pc:docMk/>
            <pc:sldMasterMk cId="1586121410" sldId="2147483672"/>
            <pc:sldLayoutMk cId="1507550671" sldId="2147483673"/>
          </pc:sldLayoutMkLst>
          <pc:spChg chg="mod">
            <ac:chgData name="Kunjal Agarwal" userId="0642afd5-ff4a-4eb7-ac47-1f8c97926b91" providerId="ADAL" clId="{AC2FD3D0-D664-428D-8B6D-9CAB9591F942}" dt="2025-07-28T06:25:48.432" v="12" actId="20577"/>
            <ac:spMkLst>
              <pc:docMk/>
              <pc:sldMasterMk cId="1586121410" sldId="2147483672"/>
              <pc:sldLayoutMk cId="1507550671" sldId="2147483673"/>
              <ac:spMk id="16" creationId="{00000000-0000-0000-0000-000000000000}"/>
            </ac:spMkLst>
          </pc:spChg>
        </pc:sldLayoutChg>
        <pc:sldLayoutChg chg="modSp mod">
          <pc:chgData name="Kunjal Agarwal" userId="0642afd5-ff4a-4eb7-ac47-1f8c97926b91" providerId="ADAL" clId="{AC2FD3D0-D664-428D-8B6D-9CAB9591F942}" dt="2025-07-28T06:25:56.271" v="16" actId="20577"/>
          <pc:sldLayoutMkLst>
            <pc:docMk/>
            <pc:sldMasterMk cId="1586121410" sldId="2147483672"/>
            <pc:sldLayoutMk cId="344273766" sldId="2147483674"/>
          </pc:sldLayoutMkLst>
          <pc:spChg chg="mod">
            <ac:chgData name="Kunjal Agarwal" userId="0642afd5-ff4a-4eb7-ac47-1f8c97926b91" providerId="ADAL" clId="{AC2FD3D0-D664-428D-8B6D-9CAB9591F942}" dt="2025-07-28T06:25:56.271" v="16" actId="20577"/>
            <ac:spMkLst>
              <pc:docMk/>
              <pc:sldMasterMk cId="1586121410" sldId="2147483672"/>
              <pc:sldLayoutMk cId="344273766" sldId="2147483674"/>
              <ac:spMk id="8" creationId="{00000000-0000-0000-0000-000000000000}"/>
            </ac:spMkLst>
          </pc:spChg>
        </pc:sldLayoutChg>
      </pc:sldMasterChg>
    </pc:docChg>
  </pc:docChgLst>
  <pc:docChgLst>
    <pc:chgData name="Kunjal Agarwal" userId="0642afd5-ff4a-4eb7-ac47-1f8c97926b91" providerId="ADAL" clId="{C4DDDF15-44CA-4BE2-B90C-16240DE634AE}"/>
    <pc:docChg chg="modSld">
      <pc:chgData name="Kunjal Agarwal" userId="0642afd5-ff4a-4eb7-ac47-1f8c97926b91" providerId="ADAL" clId="{C4DDDF15-44CA-4BE2-B90C-16240DE634AE}" dt="2025-05-29T12:23:40.207" v="5" actId="20577"/>
      <pc:docMkLst>
        <pc:docMk/>
      </pc:docMkLst>
      <pc:sldChg chg="modSp mod">
        <pc:chgData name="Kunjal Agarwal" userId="0642afd5-ff4a-4eb7-ac47-1f8c97926b91" providerId="ADAL" clId="{C4DDDF15-44CA-4BE2-B90C-16240DE634AE}" dt="2025-05-29T12:23:40.207" v="5" actId="20577"/>
        <pc:sldMkLst>
          <pc:docMk/>
          <pc:sldMk cId="3094351534" sldId="257"/>
        </pc:sldMkLst>
        <pc:spChg chg="mod">
          <ac:chgData name="Kunjal Agarwal" userId="0642afd5-ff4a-4eb7-ac47-1f8c97926b91" providerId="ADAL" clId="{C4DDDF15-44CA-4BE2-B90C-16240DE634AE}" dt="2025-05-29T12:23:40.207" v="5" actId="20577"/>
          <ac:spMkLst>
            <pc:docMk/>
            <pc:sldMk cId="3094351534" sldId="257"/>
            <ac:spMk id="23" creationId="{00000000-0000-0000-0000-000000000000}"/>
          </ac:spMkLst>
        </pc:spChg>
        <pc:graphicFrameChg chg="mod modGraphic">
          <ac:chgData name="Kunjal Agarwal" userId="0642afd5-ff4a-4eb7-ac47-1f8c97926b91" providerId="ADAL" clId="{C4DDDF15-44CA-4BE2-B90C-16240DE634AE}" dt="2025-05-29T12:21:28.870" v="4" actId="14100"/>
          <ac:graphicFrameMkLst>
            <pc:docMk/>
            <pc:sldMk cId="3094351534" sldId="257"/>
            <ac:graphicFrameMk id="5" creationId="{289F2510-94E8-BEA1-9FCB-4EABB7510B6C}"/>
          </ac:graphicFrameMkLst>
        </pc:graphicFrame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file:///C:\Users\Admin\OneDrive%20-%20Niranjanlal%20Dalmia%20Educational%20Society\Desktop\arihant\Chart%20(1).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4453359206876392E-2"/>
          <c:y val="7.2386239076437278E-2"/>
          <c:w val="0.8449884522728498"/>
          <c:h val="0.57734536056556152"/>
        </c:manualLayout>
      </c:layout>
      <c:lineChart>
        <c:grouping val="standard"/>
        <c:varyColors val="0"/>
        <c:ser>
          <c:idx val="0"/>
          <c:order val="0"/>
          <c:tx>
            <c:strRef>
              <c:f>Ultratech!$E$1</c:f>
              <c:strCache>
                <c:ptCount val="1"/>
                <c:pt idx="0">
                  <c:v>Suraj Estate Developers </c:v>
                </c:pt>
              </c:strCache>
            </c:strRef>
          </c:tx>
          <c:spPr>
            <a:ln w="9525" cap="rnd">
              <a:solidFill>
                <a:srgbClr val="00B050"/>
              </a:solidFill>
              <a:round/>
            </a:ln>
            <a:effectLst/>
          </c:spPr>
          <c:marker>
            <c:symbol val="none"/>
          </c:marker>
          <c:cat>
            <c:numRef>
              <c:f>Ultratech!$A$2:$A$250</c:f>
              <c:numCache>
                <c:formatCode>d\-mmm\-yy</c:formatCode>
                <c:ptCount val="249"/>
                <c:pt idx="0">
                  <c:v>45441</c:v>
                </c:pt>
                <c:pt idx="1">
                  <c:v>45442</c:v>
                </c:pt>
                <c:pt idx="2">
                  <c:v>45443</c:v>
                </c:pt>
                <c:pt idx="3">
                  <c:v>45446</c:v>
                </c:pt>
                <c:pt idx="4">
                  <c:v>45447</c:v>
                </c:pt>
                <c:pt idx="5">
                  <c:v>45448</c:v>
                </c:pt>
                <c:pt idx="6">
                  <c:v>45449</c:v>
                </c:pt>
                <c:pt idx="7">
                  <c:v>45450</c:v>
                </c:pt>
                <c:pt idx="8">
                  <c:v>45453</c:v>
                </c:pt>
                <c:pt idx="9">
                  <c:v>45454</c:v>
                </c:pt>
                <c:pt idx="10">
                  <c:v>45455</c:v>
                </c:pt>
                <c:pt idx="11">
                  <c:v>45456</c:v>
                </c:pt>
                <c:pt idx="12">
                  <c:v>45457</c:v>
                </c:pt>
                <c:pt idx="13">
                  <c:v>45461</c:v>
                </c:pt>
                <c:pt idx="14">
                  <c:v>45462</c:v>
                </c:pt>
                <c:pt idx="15">
                  <c:v>45463</c:v>
                </c:pt>
                <c:pt idx="16">
                  <c:v>45464</c:v>
                </c:pt>
                <c:pt idx="17">
                  <c:v>45467</c:v>
                </c:pt>
                <c:pt idx="18">
                  <c:v>45468</c:v>
                </c:pt>
                <c:pt idx="19">
                  <c:v>45469</c:v>
                </c:pt>
                <c:pt idx="20">
                  <c:v>45470</c:v>
                </c:pt>
                <c:pt idx="21">
                  <c:v>45471</c:v>
                </c:pt>
                <c:pt idx="22">
                  <c:v>45474</c:v>
                </c:pt>
                <c:pt idx="23">
                  <c:v>45475</c:v>
                </c:pt>
                <c:pt idx="24">
                  <c:v>45476</c:v>
                </c:pt>
                <c:pt idx="25">
                  <c:v>45477</c:v>
                </c:pt>
                <c:pt idx="26">
                  <c:v>45478</c:v>
                </c:pt>
                <c:pt idx="27">
                  <c:v>45481</c:v>
                </c:pt>
                <c:pt idx="28">
                  <c:v>45482</c:v>
                </c:pt>
                <c:pt idx="29">
                  <c:v>45483</c:v>
                </c:pt>
                <c:pt idx="30">
                  <c:v>45484</c:v>
                </c:pt>
                <c:pt idx="31">
                  <c:v>45485</c:v>
                </c:pt>
                <c:pt idx="32">
                  <c:v>45488</c:v>
                </c:pt>
                <c:pt idx="33">
                  <c:v>45573</c:v>
                </c:pt>
                <c:pt idx="34">
                  <c:v>45574</c:v>
                </c:pt>
                <c:pt idx="35">
                  <c:v>45575</c:v>
                </c:pt>
                <c:pt idx="36">
                  <c:v>45576</c:v>
                </c:pt>
                <c:pt idx="37">
                  <c:v>45579</c:v>
                </c:pt>
                <c:pt idx="38">
                  <c:v>45580</c:v>
                </c:pt>
                <c:pt idx="39">
                  <c:v>45581</c:v>
                </c:pt>
                <c:pt idx="40">
                  <c:v>45582</c:v>
                </c:pt>
                <c:pt idx="41">
                  <c:v>45583</c:v>
                </c:pt>
                <c:pt idx="42">
                  <c:v>45586</c:v>
                </c:pt>
                <c:pt idx="43">
                  <c:v>45587</c:v>
                </c:pt>
                <c:pt idx="44">
                  <c:v>45588</c:v>
                </c:pt>
                <c:pt idx="45">
                  <c:v>45589</c:v>
                </c:pt>
                <c:pt idx="46">
                  <c:v>45590</c:v>
                </c:pt>
                <c:pt idx="47">
                  <c:v>45593</c:v>
                </c:pt>
                <c:pt idx="48">
                  <c:v>45594</c:v>
                </c:pt>
                <c:pt idx="49">
                  <c:v>45595</c:v>
                </c:pt>
                <c:pt idx="50">
                  <c:v>45596</c:v>
                </c:pt>
                <c:pt idx="51">
                  <c:v>45597</c:v>
                </c:pt>
                <c:pt idx="52">
                  <c:v>45600</c:v>
                </c:pt>
                <c:pt idx="53">
                  <c:v>45601</c:v>
                </c:pt>
                <c:pt idx="54">
                  <c:v>45602</c:v>
                </c:pt>
                <c:pt idx="55">
                  <c:v>45603</c:v>
                </c:pt>
                <c:pt idx="56">
                  <c:v>45604</c:v>
                </c:pt>
                <c:pt idx="57">
                  <c:v>45607</c:v>
                </c:pt>
                <c:pt idx="58">
                  <c:v>45608</c:v>
                </c:pt>
                <c:pt idx="59">
                  <c:v>45609</c:v>
                </c:pt>
                <c:pt idx="60">
                  <c:v>45610</c:v>
                </c:pt>
                <c:pt idx="61">
                  <c:v>45614</c:v>
                </c:pt>
                <c:pt idx="62">
                  <c:v>45615</c:v>
                </c:pt>
                <c:pt idx="63">
                  <c:v>45617</c:v>
                </c:pt>
                <c:pt idx="64">
                  <c:v>45618</c:v>
                </c:pt>
                <c:pt idx="65">
                  <c:v>45621</c:v>
                </c:pt>
                <c:pt idx="66">
                  <c:v>45622</c:v>
                </c:pt>
                <c:pt idx="67">
                  <c:v>45623</c:v>
                </c:pt>
                <c:pt idx="68">
                  <c:v>45624</c:v>
                </c:pt>
                <c:pt idx="69">
                  <c:v>45625</c:v>
                </c:pt>
                <c:pt idx="70">
                  <c:v>45628</c:v>
                </c:pt>
                <c:pt idx="71">
                  <c:v>45629</c:v>
                </c:pt>
                <c:pt idx="72">
                  <c:v>45630</c:v>
                </c:pt>
                <c:pt idx="73">
                  <c:v>45631</c:v>
                </c:pt>
                <c:pt idx="74">
                  <c:v>45632</c:v>
                </c:pt>
                <c:pt idx="75">
                  <c:v>45635</c:v>
                </c:pt>
                <c:pt idx="76">
                  <c:v>45636</c:v>
                </c:pt>
                <c:pt idx="77">
                  <c:v>45637</c:v>
                </c:pt>
                <c:pt idx="78">
                  <c:v>45638</c:v>
                </c:pt>
                <c:pt idx="79">
                  <c:v>45639</c:v>
                </c:pt>
                <c:pt idx="80">
                  <c:v>45642</c:v>
                </c:pt>
                <c:pt idx="81">
                  <c:v>45643</c:v>
                </c:pt>
                <c:pt idx="82">
                  <c:v>45644</c:v>
                </c:pt>
                <c:pt idx="83">
                  <c:v>45645</c:v>
                </c:pt>
                <c:pt idx="84">
                  <c:v>45646</c:v>
                </c:pt>
                <c:pt idx="85">
                  <c:v>45649</c:v>
                </c:pt>
                <c:pt idx="86">
                  <c:v>45650</c:v>
                </c:pt>
                <c:pt idx="87">
                  <c:v>45652</c:v>
                </c:pt>
                <c:pt idx="88">
                  <c:v>45653</c:v>
                </c:pt>
                <c:pt idx="89">
                  <c:v>45656</c:v>
                </c:pt>
                <c:pt idx="90">
                  <c:v>45657</c:v>
                </c:pt>
                <c:pt idx="91">
                  <c:v>45658</c:v>
                </c:pt>
                <c:pt idx="92">
                  <c:v>45659</c:v>
                </c:pt>
                <c:pt idx="93">
                  <c:v>45660</c:v>
                </c:pt>
                <c:pt idx="94">
                  <c:v>45663</c:v>
                </c:pt>
                <c:pt idx="95">
                  <c:v>45664</c:v>
                </c:pt>
                <c:pt idx="96">
                  <c:v>45665</c:v>
                </c:pt>
                <c:pt idx="97">
                  <c:v>45666</c:v>
                </c:pt>
                <c:pt idx="98">
                  <c:v>45667</c:v>
                </c:pt>
                <c:pt idx="99">
                  <c:v>45670</c:v>
                </c:pt>
                <c:pt idx="100">
                  <c:v>45671</c:v>
                </c:pt>
                <c:pt idx="101">
                  <c:v>45672</c:v>
                </c:pt>
                <c:pt idx="102">
                  <c:v>45673</c:v>
                </c:pt>
                <c:pt idx="103">
                  <c:v>45674</c:v>
                </c:pt>
                <c:pt idx="104">
                  <c:v>45677</c:v>
                </c:pt>
                <c:pt idx="105">
                  <c:v>45678</c:v>
                </c:pt>
                <c:pt idx="106">
                  <c:v>45679</c:v>
                </c:pt>
                <c:pt idx="107">
                  <c:v>45680</c:v>
                </c:pt>
                <c:pt idx="108">
                  <c:v>45681</c:v>
                </c:pt>
                <c:pt idx="109">
                  <c:v>45684</c:v>
                </c:pt>
                <c:pt idx="110">
                  <c:v>45685</c:v>
                </c:pt>
                <c:pt idx="111">
                  <c:v>45686</c:v>
                </c:pt>
                <c:pt idx="112">
                  <c:v>45687</c:v>
                </c:pt>
                <c:pt idx="113">
                  <c:v>45688</c:v>
                </c:pt>
                <c:pt idx="114">
                  <c:v>45689</c:v>
                </c:pt>
                <c:pt idx="115">
                  <c:v>45691</c:v>
                </c:pt>
                <c:pt idx="116">
                  <c:v>45692</c:v>
                </c:pt>
                <c:pt idx="117">
                  <c:v>45693</c:v>
                </c:pt>
                <c:pt idx="118">
                  <c:v>45694</c:v>
                </c:pt>
                <c:pt idx="119">
                  <c:v>45695</c:v>
                </c:pt>
                <c:pt idx="120">
                  <c:v>45698</c:v>
                </c:pt>
                <c:pt idx="121">
                  <c:v>45699</c:v>
                </c:pt>
                <c:pt idx="122">
                  <c:v>45700</c:v>
                </c:pt>
                <c:pt idx="123">
                  <c:v>45701</c:v>
                </c:pt>
                <c:pt idx="124">
                  <c:v>45702</c:v>
                </c:pt>
                <c:pt idx="125">
                  <c:v>45705</c:v>
                </c:pt>
                <c:pt idx="126">
                  <c:v>45706</c:v>
                </c:pt>
                <c:pt idx="127">
                  <c:v>45707</c:v>
                </c:pt>
                <c:pt idx="128">
                  <c:v>45708</c:v>
                </c:pt>
                <c:pt idx="129">
                  <c:v>45709</c:v>
                </c:pt>
                <c:pt idx="130">
                  <c:v>45712</c:v>
                </c:pt>
                <c:pt idx="131">
                  <c:v>45713</c:v>
                </c:pt>
                <c:pt idx="132">
                  <c:v>45715</c:v>
                </c:pt>
                <c:pt idx="133">
                  <c:v>45716</c:v>
                </c:pt>
                <c:pt idx="134">
                  <c:v>45719</c:v>
                </c:pt>
                <c:pt idx="135">
                  <c:v>45720</c:v>
                </c:pt>
                <c:pt idx="136">
                  <c:v>45721</c:v>
                </c:pt>
                <c:pt idx="137">
                  <c:v>45722</c:v>
                </c:pt>
                <c:pt idx="138">
                  <c:v>45723</c:v>
                </c:pt>
                <c:pt idx="139">
                  <c:v>45726</c:v>
                </c:pt>
                <c:pt idx="140">
                  <c:v>45727</c:v>
                </c:pt>
                <c:pt idx="141">
                  <c:v>45728</c:v>
                </c:pt>
                <c:pt idx="142">
                  <c:v>45729</c:v>
                </c:pt>
                <c:pt idx="143">
                  <c:v>45733</c:v>
                </c:pt>
                <c:pt idx="144">
                  <c:v>45734</c:v>
                </c:pt>
                <c:pt idx="145">
                  <c:v>45735</c:v>
                </c:pt>
                <c:pt idx="146">
                  <c:v>45736</c:v>
                </c:pt>
                <c:pt idx="147">
                  <c:v>45737</c:v>
                </c:pt>
                <c:pt idx="148">
                  <c:v>45740</c:v>
                </c:pt>
                <c:pt idx="149">
                  <c:v>45741</c:v>
                </c:pt>
                <c:pt idx="150">
                  <c:v>45742</c:v>
                </c:pt>
                <c:pt idx="151">
                  <c:v>45743</c:v>
                </c:pt>
                <c:pt idx="152">
                  <c:v>45744</c:v>
                </c:pt>
                <c:pt idx="153">
                  <c:v>45748</c:v>
                </c:pt>
                <c:pt idx="154">
                  <c:v>45749</c:v>
                </c:pt>
                <c:pt idx="155">
                  <c:v>45750</c:v>
                </c:pt>
                <c:pt idx="156">
                  <c:v>45751</c:v>
                </c:pt>
                <c:pt idx="157">
                  <c:v>45754</c:v>
                </c:pt>
                <c:pt idx="158">
                  <c:v>45755</c:v>
                </c:pt>
                <c:pt idx="159">
                  <c:v>45756</c:v>
                </c:pt>
                <c:pt idx="160">
                  <c:v>45758</c:v>
                </c:pt>
                <c:pt idx="161">
                  <c:v>45762</c:v>
                </c:pt>
                <c:pt idx="162">
                  <c:v>45763</c:v>
                </c:pt>
                <c:pt idx="163">
                  <c:v>45764</c:v>
                </c:pt>
                <c:pt idx="164">
                  <c:v>45768</c:v>
                </c:pt>
                <c:pt idx="165">
                  <c:v>45769</c:v>
                </c:pt>
                <c:pt idx="166">
                  <c:v>45770</c:v>
                </c:pt>
                <c:pt idx="167">
                  <c:v>45771</c:v>
                </c:pt>
                <c:pt idx="168">
                  <c:v>45772</c:v>
                </c:pt>
                <c:pt idx="169">
                  <c:v>45775</c:v>
                </c:pt>
                <c:pt idx="170">
                  <c:v>45776</c:v>
                </c:pt>
                <c:pt idx="171">
                  <c:v>45777</c:v>
                </c:pt>
                <c:pt idx="172">
                  <c:v>45779</c:v>
                </c:pt>
                <c:pt idx="173">
                  <c:v>45782</c:v>
                </c:pt>
                <c:pt idx="174">
                  <c:v>45783</c:v>
                </c:pt>
                <c:pt idx="175">
                  <c:v>45784</c:v>
                </c:pt>
                <c:pt idx="176">
                  <c:v>45785</c:v>
                </c:pt>
                <c:pt idx="177">
                  <c:v>45786</c:v>
                </c:pt>
                <c:pt idx="178">
                  <c:v>45789</c:v>
                </c:pt>
                <c:pt idx="179">
                  <c:v>45790</c:v>
                </c:pt>
                <c:pt idx="180">
                  <c:v>45791</c:v>
                </c:pt>
                <c:pt idx="181">
                  <c:v>45792</c:v>
                </c:pt>
                <c:pt idx="182">
                  <c:v>45793</c:v>
                </c:pt>
                <c:pt idx="183">
                  <c:v>45796</c:v>
                </c:pt>
                <c:pt idx="184">
                  <c:v>45797</c:v>
                </c:pt>
                <c:pt idx="185">
                  <c:v>45798</c:v>
                </c:pt>
                <c:pt idx="186">
                  <c:v>45799</c:v>
                </c:pt>
                <c:pt idx="187">
                  <c:v>45800</c:v>
                </c:pt>
                <c:pt idx="188">
                  <c:v>45803</c:v>
                </c:pt>
                <c:pt idx="189">
                  <c:v>45804</c:v>
                </c:pt>
                <c:pt idx="190">
                  <c:v>45805</c:v>
                </c:pt>
              </c:numCache>
            </c:numRef>
          </c:cat>
          <c:val>
            <c:numRef>
              <c:f>Ultratech!$E$2:$E$250</c:f>
              <c:numCache>
                <c:formatCode>_(* #,##0.00_);_(* \(#,##0.00\);_(* "-"??_);_(@_)</c:formatCode>
                <c:ptCount val="249"/>
                <c:pt idx="0">
                  <c:v>100</c:v>
                </c:pt>
                <c:pt idx="1">
                  <c:v>99.092911753271991</c:v>
                </c:pt>
                <c:pt idx="2">
                  <c:v>99.274329402617596</c:v>
                </c:pt>
                <c:pt idx="3">
                  <c:v>101.47725800181418</c:v>
                </c:pt>
                <c:pt idx="4">
                  <c:v>83.46507710250097</c:v>
                </c:pt>
                <c:pt idx="5">
                  <c:v>90.436698198781912</c:v>
                </c:pt>
                <c:pt idx="6">
                  <c:v>97.395360891538161</c:v>
                </c:pt>
                <c:pt idx="7">
                  <c:v>98.185823506543983</c:v>
                </c:pt>
                <c:pt idx="8">
                  <c:v>101.96967733575222</c:v>
                </c:pt>
                <c:pt idx="9">
                  <c:v>99.727873525981593</c:v>
                </c:pt>
                <c:pt idx="10">
                  <c:v>99.714915122456901</c:v>
                </c:pt>
                <c:pt idx="11">
                  <c:v>103.96527147855383</c:v>
                </c:pt>
                <c:pt idx="12">
                  <c:v>106.81612025398471</c:v>
                </c:pt>
                <c:pt idx="13">
                  <c:v>111.48114552287156</c:v>
                </c:pt>
                <c:pt idx="14">
                  <c:v>108.66917195801477</c:v>
                </c:pt>
                <c:pt idx="15">
                  <c:v>112.49190099779707</c:v>
                </c:pt>
                <c:pt idx="16">
                  <c:v>113.85253336788908</c:v>
                </c:pt>
                <c:pt idx="17">
                  <c:v>116.83296617856681</c:v>
                </c:pt>
                <c:pt idx="18">
                  <c:v>116.59971491512245</c:v>
                </c:pt>
                <c:pt idx="19">
                  <c:v>124.62096669690294</c:v>
                </c:pt>
                <c:pt idx="20">
                  <c:v>121.69236750032395</c:v>
                </c:pt>
                <c:pt idx="21">
                  <c:v>129.45445121161072</c:v>
                </c:pt>
                <c:pt idx="22">
                  <c:v>134.83218867435531</c:v>
                </c:pt>
                <c:pt idx="23">
                  <c:v>136.08915381624985</c:v>
                </c:pt>
                <c:pt idx="24">
                  <c:v>149.1382661656084</c:v>
                </c:pt>
                <c:pt idx="25">
                  <c:v>154.74925489179731</c:v>
                </c:pt>
                <c:pt idx="26">
                  <c:v>159.6086562135545</c:v>
                </c:pt>
                <c:pt idx="27">
                  <c:v>177.08954256835557</c:v>
                </c:pt>
                <c:pt idx="28">
                  <c:v>168.78320590903201</c:v>
                </c:pt>
                <c:pt idx="29">
                  <c:v>164.70130879875597</c:v>
                </c:pt>
                <c:pt idx="30">
                  <c:v>165.75093948425553</c:v>
                </c:pt>
                <c:pt idx="31">
                  <c:v>154.72333808474795</c:v>
                </c:pt>
                <c:pt idx="32">
                  <c:v>159.16807049371516</c:v>
                </c:pt>
                <c:pt idx="33">
                  <c:v>187.54697421277697</c:v>
                </c:pt>
                <c:pt idx="34">
                  <c:v>195.87922767914992</c:v>
                </c:pt>
                <c:pt idx="35">
                  <c:v>202.6175975119865</c:v>
                </c:pt>
                <c:pt idx="36">
                  <c:v>206.66061941168846</c:v>
                </c:pt>
                <c:pt idx="37">
                  <c:v>206.44032655176878</c:v>
                </c:pt>
                <c:pt idx="38">
                  <c:v>207.63249967603988</c:v>
                </c:pt>
                <c:pt idx="39">
                  <c:v>206.02565763897886</c:v>
                </c:pt>
                <c:pt idx="40">
                  <c:v>207.464040430219</c:v>
                </c:pt>
                <c:pt idx="41">
                  <c:v>206.88091227160811</c:v>
                </c:pt>
                <c:pt idx="42">
                  <c:v>199.8185823506544</c:v>
                </c:pt>
                <c:pt idx="43">
                  <c:v>189.82765323312168</c:v>
                </c:pt>
                <c:pt idx="44">
                  <c:v>189.20564986393674</c:v>
                </c:pt>
                <c:pt idx="45">
                  <c:v>180.52351950239728</c:v>
                </c:pt>
                <c:pt idx="46">
                  <c:v>178.81301023713877</c:v>
                </c:pt>
                <c:pt idx="47">
                  <c:v>176.40274718154723</c:v>
                </c:pt>
                <c:pt idx="48">
                  <c:v>177.42646105999739</c:v>
                </c:pt>
                <c:pt idx="49">
                  <c:v>182.54503045224828</c:v>
                </c:pt>
                <c:pt idx="50">
                  <c:v>181.58610859142152</c:v>
                </c:pt>
                <c:pt idx="51">
                  <c:v>183.85382920824154</c:v>
                </c:pt>
                <c:pt idx="52">
                  <c:v>179.46093041337306</c:v>
                </c:pt>
                <c:pt idx="53">
                  <c:v>180.16068420370607</c:v>
                </c:pt>
                <c:pt idx="54">
                  <c:v>178.6963846054166</c:v>
                </c:pt>
                <c:pt idx="55">
                  <c:v>175.54749254891797</c:v>
                </c:pt>
                <c:pt idx="56">
                  <c:v>170.88246728003108</c:v>
                </c:pt>
                <c:pt idx="57">
                  <c:v>170.19567189322277</c:v>
                </c:pt>
                <c:pt idx="58">
                  <c:v>161.69495918102888</c:v>
                </c:pt>
                <c:pt idx="59">
                  <c:v>153.60891538162497</c:v>
                </c:pt>
                <c:pt idx="60">
                  <c:v>149.24193339380588</c:v>
                </c:pt>
                <c:pt idx="61">
                  <c:v>147.40184009330051</c:v>
                </c:pt>
                <c:pt idx="62">
                  <c:v>153.57004017105092</c:v>
                </c:pt>
                <c:pt idx="63">
                  <c:v>149.81210314889205</c:v>
                </c:pt>
                <c:pt idx="64">
                  <c:v>155.22871582221072</c:v>
                </c:pt>
                <c:pt idx="65">
                  <c:v>160.83970454839965</c:v>
                </c:pt>
                <c:pt idx="66">
                  <c:v>166.43773487106387</c:v>
                </c:pt>
                <c:pt idx="67">
                  <c:v>168.18711934689648</c:v>
                </c:pt>
                <c:pt idx="68">
                  <c:v>171.50447064921602</c:v>
                </c:pt>
                <c:pt idx="69">
                  <c:v>169.53479331346378</c:v>
                </c:pt>
                <c:pt idx="70">
                  <c:v>169.66437734871062</c:v>
                </c:pt>
                <c:pt idx="71">
                  <c:v>176.23428793572631</c:v>
                </c:pt>
                <c:pt idx="72">
                  <c:v>175.58636775949202</c:v>
                </c:pt>
                <c:pt idx="73">
                  <c:v>175.5086173383439</c:v>
                </c:pt>
                <c:pt idx="74">
                  <c:v>176.37683037449784</c:v>
                </c:pt>
                <c:pt idx="75">
                  <c:v>174.95140598678239</c:v>
                </c:pt>
                <c:pt idx="76">
                  <c:v>172.90397822988206</c:v>
                </c:pt>
                <c:pt idx="77">
                  <c:v>165.34922897499027</c:v>
                </c:pt>
                <c:pt idx="78">
                  <c:v>161.87637683037451</c:v>
                </c:pt>
                <c:pt idx="79">
                  <c:v>160.98224698717115</c:v>
                </c:pt>
                <c:pt idx="80">
                  <c:v>160.06220033691849</c:v>
                </c:pt>
                <c:pt idx="81">
                  <c:v>162.88713230529999</c:v>
                </c:pt>
                <c:pt idx="82">
                  <c:v>158.99961124789425</c:v>
                </c:pt>
                <c:pt idx="83">
                  <c:v>158.74044317740052</c:v>
                </c:pt>
                <c:pt idx="84">
                  <c:v>154.19204354023583</c:v>
                </c:pt>
                <c:pt idx="85">
                  <c:v>150.12310483348449</c:v>
                </c:pt>
                <c:pt idx="86">
                  <c:v>155.02138136581573</c:v>
                </c:pt>
                <c:pt idx="87">
                  <c:v>153.37566411818062</c:v>
                </c:pt>
                <c:pt idx="88">
                  <c:v>156.51159777115458</c:v>
                </c:pt>
                <c:pt idx="89">
                  <c:v>156.6023065958274</c:v>
                </c:pt>
                <c:pt idx="90">
                  <c:v>157.1206427368148</c:v>
                </c:pt>
                <c:pt idx="91">
                  <c:v>159.94557470519629</c:v>
                </c:pt>
                <c:pt idx="92">
                  <c:v>164.68835039523131</c:v>
                </c:pt>
                <c:pt idx="93">
                  <c:v>161.98004405857199</c:v>
                </c:pt>
                <c:pt idx="94">
                  <c:v>153.49228974990282</c:v>
                </c:pt>
                <c:pt idx="95">
                  <c:v>151.54852922119994</c:v>
                </c:pt>
                <c:pt idx="96">
                  <c:v>156.36905533238306</c:v>
                </c:pt>
                <c:pt idx="97">
                  <c:v>151.67811325644681</c:v>
                </c:pt>
                <c:pt idx="98">
                  <c:v>144.39549047557338</c:v>
                </c:pt>
                <c:pt idx="99">
                  <c:v>137.34611895814436</c:v>
                </c:pt>
                <c:pt idx="100">
                  <c:v>137.12582609822471</c:v>
                </c:pt>
                <c:pt idx="101">
                  <c:v>134.6507710250097</c:v>
                </c:pt>
                <c:pt idx="102">
                  <c:v>135.29869120124397</c:v>
                </c:pt>
                <c:pt idx="103">
                  <c:v>133.52338991836206</c:v>
                </c:pt>
                <c:pt idx="104">
                  <c:v>134.43047816509005</c:v>
                </c:pt>
                <c:pt idx="105">
                  <c:v>130.62070752883244</c:v>
                </c:pt>
                <c:pt idx="106">
                  <c:v>128.22340287676556</c:v>
                </c:pt>
                <c:pt idx="107">
                  <c:v>126.29260075158739</c:v>
                </c:pt>
                <c:pt idx="108">
                  <c:v>119.81339898924452</c:v>
                </c:pt>
                <c:pt idx="109">
                  <c:v>112.6344434365686</c:v>
                </c:pt>
                <c:pt idx="110">
                  <c:v>100.6349617727096</c:v>
                </c:pt>
                <c:pt idx="111">
                  <c:v>104.04302189970194</c:v>
                </c:pt>
                <c:pt idx="112">
                  <c:v>106.22003369184915</c:v>
                </c:pt>
                <c:pt idx="113">
                  <c:v>106.55695218349098</c:v>
                </c:pt>
                <c:pt idx="114">
                  <c:v>106.31074251652196</c:v>
                </c:pt>
                <c:pt idx="115">
                  <c:v>109.75767785408837</c:v>
                </c:pt>
                <c:pt idx="116">
                  <c:v>111.94764804976025</c:v>
                </c:pt>
                <c:pt idx="117">
                  <c:v>118.31022418038097</c:v>
                </c:pt>
                <c:pt idx="118">
                  <c:v>116.66450693274588</c:v>
                </c:pt>
                <c:pt idx="119">
                  <c:v>115.10949850978358</c:v>
                </c:pt>
                <c:pt idx="120">
                  <c:v>108.39704548399635</c:v>
                </c:pt>
                <c:pt idx="121">
                  <c:v>96.591939873007632</c:v>
                </c:pt>
                <c:pt idx="122">
                  <c:v>92.160165867565112</c:v>
                </c:pt>
                <c:pt idx="123">
                  <c:v>90.579240637553454</c:v>
                </c:pt>
                <c:pt idx="124">
                  <c:v>85.927173772191267</c:v>
                </c:pt>
                <c:pt idx="125">
                  <c:v>87.093430089412976</c:v>
                </c:pt>
                <c:pt idx="126">
                  <c:v>82.739406505118566</c:v>
                </c:pt>
                <c:pt idx="127">
                  <c:v>85.279253595956973</c:v>
                </c:pt>
                <c:pt idx="128">
                  <c:v>92.548917973305691</c:v>
                </c:pt>
                <c:pt idx="129">
                  <c:v>91.810288972398595</c:v>
                </c:pt>
                <c:pt idx="130">
                  <c:v>88.31152002073344</c:v>
                </c:pt>
                <c:pt idx="131">
                  <c:v>87.119346896462346</c:v>
                </c:pt>
                <c:pt idx="132">
                  <c:v>81.676817416094323</c:v>
                </c:pt>
                <c:pt idx="133">
                  <c:v>77.413502656472716</c:v>
                </c:pt>
                <c:pt idx="134">
                  <c:v>76.830374497861854</c:v>
                </c:pt>
                <c:pt idx="135">
                  <c:v>78.463133341972267</c:v>
                </c:pt>
                <c:pt idx="136">
                  <c:v>83.348451470778812</c:v>
                </c:pt>
                <c:pt idx="137">
                  <c:v>86.626927562524287</c:v>
                </c:pt>
                <c:pt idx="138">
                  <c:v>86.549177141376177</c:v>
                </c:pt>
                <c:pt idx="139">
                  <c:v>79.83672411558895</c:v>
                </c:pt>
                <c:pt idx="140">
                  <c:v>77.918880393935453</c:v>
                </c:pt>
                <c:pt idx="141">
                  <c:v>76.908124919009964</c:v>
                </c:pt>
                <c:pt idx="142">
                  <c:v>76.350913567448487</c:v>
                </c:pt>
                <c:pt idx="143">
                  <c:v>73.357522353246068</c:v>
                </c:pt>
                <c:pt idx="144">
                  <c:v>73.513023195542303</c:v>
                </c:pt>
                <c:pt idx="145">
                  <c:v>75.275366074899566</c:v>
                </c:pt>
                <c:pt idx="146">
                  <c:v>76.156537514578204</c:v>
                </c:pt>
                <c:pt idx="147">
                  <c:v>87.223014124659841</c:v>
                </c:pt>
                <c:pt idx="148">
                  <c:v>84.657250226772049</c:v>
                </c:pt>
                <c:pt idx="149">
                  <c:v>82.622780873396394</c:v>
                </c:pt>
                <c:pt idx="150">
                  <c:v>81.171439678631586</c:v>
                </c:pt>
                <c:pt idx="151">
                  <c:v>80.018141764934555</c:v>
                </c:pt>
                <c:pt idx="152">
                  <c:v>78.489050149021651</c:v>
                </c:pt>
                <c:pt idx="153">
                  <c:v>83.128158610859131</c:v>
                </c:pt>
                <c:pt idx="154">
                  <c:v>83.426201891926894</c:v>
                </c:pt>
                <c:pt idx="155">
                  <c:v>85.927173772191267</c:v>
                </c:pt>
                <c:pt idx="156">
                  <c:v>82.998574575612281</c:v>
                </c:pt>
                <c:pt idx="157">
                  <c:v>73.836983283659436</c:v>
                </c:pt>
                <c:pt idx="158">
                  <c:v>73.849941687184128</c:v>
                </c:pt>
                <c:pt idx="159">
                  <c:v>73.603732020215105</c:v>
                </c:pt>
                <c:pt idx="160">
                  <c:v>73.798108073085388</c:v>
                </c:pt>
                <c:pt idx="161">
                  <c:v>77.802254762213281</c:v>
                </c:pt>
                <c:pt idx="162">
                  <c:v>80.199559414280159</c:v>
                </c:pt>
                <c:pt idx="163">
                  <c:v>80.057016975508617</c:v>
                </c:pt>
                <c:pt idx="164">
                  <c:v>81.32694052092782</c:v>
                </c:pt>
                <c:pt idx="165">
                  <c:v>81.197356485680956</c:v>
                </c:pt>
                <c:pt idx="166">
                  <c:v>82.726448101593874</c:v>
                </c:pt>
                <c:pt idx="167">
                  <c:v>83.46507710250097</c:v>
                </c:pt>
                <c:pt idx="168">
                  <c:v>77.154334585979001</c:v>
                </c:pt>
                <c:pt idx="169">
                  <c:v>77.802254762213281</c:v>
                </c:pt>
                <c:pt idx="170">
                  <c:v>77.49125307762084</c:v>
                </c:pt>
                <c:pt idx="171">
                  <c:v>75.819619022936365</c:v>
                </c:pt>
                <c:pt idx="172">
                  <c:v>75.962161461707922</c:v>
                </c:pt>
                <c:pt idx="173">
                  <c:v>76.597123234417523</c:v>
                </c:pt>
                <c:pt idx="174">
                  <c:v>73.227938317999218</c:v>
                </c:pt>
                <c:pt idx="175">
                  <c:v>73.253855125048588</c:v>
                </c:pt>
                <c:pt idx="176">
                  <c:v>72.294933264221839</c:v>
                </c:pt>
                <c:pt idx="177">
                  <c:v>71.193468964623548</c:v>
                </c:pt>
                <c:pt idx="178">
                  <c:v>75.119865232603345</c:v>
                </c:pt>
                <c:pt idx="179">
                  <c:v>75.119865232603345</c:v>
                </c:pt>
                <c:pt idx="180">
                  <c:v>79.279512764027459</c:v>
                </c:pt>
                <c:pt idx="181">
                  <c:v>80.005183361409877</c:v>
                </c:pt>
                <c:pt idx="182">
                  <c:v>81.430607749125301</c:v>
                </c:pt>
                <c:pt idx="183">
                  <c:v>82.467280031100159</c:v>
                </c:pt>
                <c:pt idx="184">
                  <c:v>81.002980432810674</c:v>
                </c:pt>
                <c:pt idx="185">
                  <c:v>81.663859012569645</c:v>
                </c:pt>
                <c:pt idx="186">
                  <c:v>80.108850589607357</c:v>
                </c:pt>
                <c:pt idx="187">
                  <c:v>80.691978748218219</c:v>
                </c:pt>
                <c:pt idx="188">
                  <c:v>83.568744330698451</c:v>
                </c:pt>
                <c:pt idx="189">
                  <c:v>87.080471685888298</c:v>
                </c:pt>
                <c:pt idx="190">
                  <c:v>83.115200207334453</c:v>
                </c:pt>
              </c:numCache>
            </c:numRef>
          </c:val>
          <c:smooth val="0"/>
          <c:extLst>
            <c:ext xmlns:c16="http://schemas.microsoft.com/office/drawing/2014/chart" uri="{C3380CC4-5D6E-409C-BE32-E72D297353CC}">
              <c16:uniqueId val="{00000000-02E3-4793-BEF4-2E70ECD23559}"/>
            </c:ext>
          </c:extLst>
        </c:ser>
        <c:ser>
          <c:idx val="1"/>
          <c:order val="1"/>
          <c:tx>
            <c:strRef>
              <c:f>Ultratech!$F$1</c:f>
              <c:strCache>
                <c:ptCount val="1"/>
                <c:pt idx="0">
                  <c:v>Nifty 50</c:v>
                </c:pt>
              </c:strCache>
            </c:strRef>
          </c:tx>
          <c:spPr>
            <a:ln w="9525" cap="rnd">
              <a:solidFill>
                <a:schemeClr val="tx1"/>
              </a:solidFill>
              <a:round/>
            </a:ln>
            <a:effectLst/>
          </c:spPr>
          <c:marker>
            <c:symbol val="none"/>
          </c:marker>
          <c:cat>
            <c:numRef>
              <c:f>Ultratech!$A$2:$A$250</c:f>
              <c:numCache>
                <c:formatCode>d\-mmm\-yy</c:formatCode>
                <c:ptCount val="249"/>
                <c:pt idx="0">
                  <c:v>45441</c:v>
                </c:pt>
                <c:pt idx="1">
                  <c:v>45442</c:v>
                </c:pt>
                <c:pt idx="2">
                  <c:v>45443</c:v>
                </c:pt>
                <c:pt idx="3">
                  <c:v>45446</c:v>
                </c:pt>
                <c:pt idx="4">
                  <c:v>45447</c:v>
                </c:pt>
                <c:pt idx="5">
                  <c:v>45448</c:v>
                </c:pt>
                <c:pt idx="6">
                  <c:v>45449</c:v>
                </c:pt>
                <c:pt idx="7">
                  <c:v>45450</c:v>
                </c:pt>
                <c:pt idx="8">
                  <c:v>45453</c:v>
                </c:pt>
                <c:pt idx="9">
                  <c:v>45454</c:v>
                </c:pt>
                <c:pt idx="10">
                  <c:v>45455</c:v>
                </c:pt>
                <c:pt idx="11">
                  <c:v>45456</c:v>
                </c:pt>
                <c:pt idx="12">
                  <c:v>45457</c:v>
                </c:pt>
                <c:pt idx="13">
                  <c:v>45461</c:v>
                </c:pt>
                <c:pt idx="14">
                  <c:v>45462</c:v>
                </c:pt>
                <c:pt idx="15">
                  <c:v>45463</c:v>
                </c:pt>
                <c:pt idx="16">
                  <c:v>45464</c:v>
                </c:pt>
                <c:pt idx="17">
                  <c:v>45467</c:v>
                </c:pt>
                <c:pt idx="18">
                  <c:v>45468</c:v>
                </c:pt>
                <c:pt idx="19">
                  <c:v>45469</c:v>
                </c:pt>
                <c:pt idx="20">
                  <c:v>45470</c:v>
                </c:pt>
                <c:pt idx="21">
                  <c:v>45471</c:v>
                </c:pt>
                <c:pt idx="22">
                  <c:v>45474</c:v>
                </c:pt>
                <c:pt idx="23">
                  <c:v>45475</c:v>
                </c:pt>
                <c:pt idx="24">
                  <c:v>45476</c:v>
                </c:pt>
                <c:pt idx="25">
                  <c:v>45477</c:v>
                </c:pt>
                <c:pt idx="26">
                  <c:v>45478</c:v>
                </c:pt>
                <c:pt idx="27">
                  <c:v>45481</c:v>
                </c:pt>
                <c:pt idx="28">
                  <c:v>45482</c:v>
                </c:pt>
                <c:pt idx="29">
                  <c:v>45483</c:v>
                </c:pt>
                <c:pt idx="30">
                  <c:v>45484</c:v>
                </c:pt>
                <c:pt idx="31">
                  <c:v>45485</c:v>
                </c:pt>
                <c:pt idx="32">
                  <c:v>45488</c:v>
                </c:pt>
                <c:pt idx="33">
                  <c:v>45573</c:v>
                </c:pt>
                <c:pt idx="34">
                  <c:v>45574</c:v>
                </c:pt>
                <c:pt idx="35">
                  <c:v>45575</c:v>
                </c:pt>
                <c:pt idx="36">
                  <c:v>45576</c:v>
                </c:pt>
                <c:pt idx="37">
                  <c:v>45579</c:v>
                </c:pt>
                <c:pt idx="38">
                  <c:v>45580</c:v>
                </c:pt>
                <c:pt idx="39">
                  <c:v>45581</c:v>
                </c:pt>
                <c:pt idx="40">
                  <c:v>45582</c:v>
                </c:pt>
                <c:pt idx="41">
                  <c:v>45583</c:v>
                </c:pt>
                <c:pt idx="42">
                  <c:v>45586</c:v>
                </c:pt>
                <c:pt idx="43">
                  <c:v>45587</c:v>
                </c:pt>
                <c:pt idx="44">
                  <c:v>45588</c:v>
                </c:pt>
                <c:pt idx="45">
                  <c:v>45589</c:v>
                </c:pt>
                <c:pt idx="46">
                  <c:v>45590</c:v>
                </c:pt>
                <c:pt idx="47">
                  <c:v>45593</c:v>
                </c:pt>
                <c:pt idx="48">
                  <c:v>45594</c:v>
                </c:pt>
                <c:pt idx="49">
                  <c:v>45595</c:v>
                </c:pt>
                <c:pt idx="50">
                  <c:v>45596</c:v>
                </c:pt>
                <c:pt idx="51">
                  <c:v>45597</c:v>
                </c:pt>
                <c:pt idx="52">
                  <c:v>45600</c:v>
                </c:pt>
                <c:pt idx="53">
                  <c:v>45601</c:v>
                </c:pt>
                <c:pt idx="54">
                  <c:v>45602</c:v>
                </c:pt>
                <c:pt idx="55">
                  <c:v>45603</c:v>
                </c:pt>
                <c:pt idx="56">
                  <c:v>45604</c:v>
                </c:pt>
                <c:pt idx="57">
                  <c:v>45607</c:v>
                </c:pt>
                <c:pt idx="58">
                  <c:v>45608</c:v>
                </c:pt>
                <c:pt idx="59">
                  <c:v>45609</c:v>
                </c:pt>
                <c:pt idx="60">
                  <c:v>45610</c:v>
                </c:pt>
                <c:pt idx="61">
                  <c:v>45614</c:v>
                </c:pt>
                <c:pt idx="62">
                  <c:v>45615</c:v>
                </c:pt>
                <c:pt idx="63">
                  <c:v>45617</c:v>
                </c:pt>
                <c:pt idx="64">
                  <c:v>45618</c:v>
                </c:pt>
                <c:pt idx="65">
                  <c:v>45621</c:v>
                </c:pt>
                <c:pt idx="66">
                  <c:v>45622</c:v>
                </c:pt>
                <c:pt idx="67">
                  <c:v>45623</c:v>
                </c:pt>
                <c:pt idx="68">
                  <c:v>45624</c:v>
                </c:pt>
                <c:pt idx="69">
                  <c:v>45625</c:v>
                </c:pt>
                <c:pt idx="70">
                  <c:v>45628</c:v>
                </c:pt>
                <c:pt idx="71">
                  <c:v>45629</c:v>
                </c:pt>
                <c:pt idx="72">
                  <c:v>45630</c:v>
                </c:pt>
                <c:pt idx="73">
                  <c:v>45631</c:v>
                </c:pt>
                <c:pt idx="74">
                  <c:v>45632</c:v>
                </c:pt>
                <c:pt idx="75">
                  <c:v>45635</c:v>
                </c:pt>
                <c:pt idx="76">
                  <c:v>45636</c:v>
                </c:pt>
                <c:pt idx="77">
                  <c:v>45637</c:v>
                </c:pt>
                <c:pt idx="78">
                  <c:v>45638</c:v>
                </c:pt>
                <c:pt idx="79">
                  <c:v>45639</c:v>
                </c:pt>
                <c:pt idx="80">
                  <c:v>45642</c:v>
                </c:pt>
                <c:pt idx="81">
                  <c:v>45643</c:v>
                </c:pt>
                <c:pt idx="82">
                  <c:v>45644</c:v>
                </c:pt>
                <c:pt idx="83">
                  <c:v>45645</c:v>
                </c:pt>
                <c:pt idx="84">
                  <c:v>45646</c:v>
                </c:pt>
                <c:pt idx="85">
                  <c:v>45649</c:v>
                </c:pt>
                <c:pt idx="86">
                  <c:v>45650</c:v>
                </c:pt>
                <c:pt idx="87">
                  <c:v>45652</c:v>
                </c:pt>
                <c:pt idx="88">
                  <c:v>45653</c:v>
                </c:pt>
                <c:pt idx="89">
                  <c:v>45656</c:v>
                </c:pt>
                <c:pt idx="90">
                  <c:v>45657</c:v>
                </c:pt>
                <c:pt idx="91">
                  <c:v>45658</c:v>
                </c:pt>
                <c:pt idx="92">
                  <c:v>45659</c:v>
                </c:pt>
                <c:pt idx="93">
                  <c:v>45660</c:v>
                </c:pt>
                <c:pt idx="94">
                  <c:v>45663</c:v>
                </c:pt>
                <c:pt idx="95">
                  <c:v>45664</c:v>
                </c:pt>
                <c:pt idx="96">
                  <c:v>45665</c:v>
                </c:pt>
                <c:pt idx="97">
                  <c:v>45666</c:v>
                </c:pt>
                <c:pt idx="98">
                  <c:v>45667</c:v>
                </c:pt>
                <c:pt idx="99">
                  <c:v>45670</c:v>
                </c:pt>
                <c:pt idx="100">
                  <c:v>45671</c:v>
                </c:pt>
                <c:pt idx="101">
                  <c:v>45672</c:v>
                </c:pt>
                <c:pt idx="102">
                  <c:v>45673</c:v>
                </c:pt>
                <c:pt idx="103">
                  <c:v>45674</c:v>
                </c:pt>
                <c:pt idx="104">
                  <c:v>45677</c:v>
                </c:pt>
                <c:pt idx="105">
                  <c:v>45678</c:v>
                </c:pt>
                <c:pt idx="106">
                  <c:v>45679</c:v>
                </c:pt>
                <c:pt idx="107">
                  <c:v>45680</c:v>
                </c:pt>
                <c:pt idx="108">
                  <c:v>45681</c:v>
                </c:pt>
                <c:pt idx="109">
                  <c:v>45684</c:v>
                </c:pt>
                <c:pt idx="110">
                  <c:v>45685</c:v>
                </c:pt>
                <c:pt idx="111">
                  <c:v>45686</c:v>
                </c:pt>
                <c:pt idx="112">
                  <c:v>45687</c:v>
                </c:pt>
                <c:pt idx="113">
                  <c:v>45688</c:v>
                </c:pt>
                <c:pt idx="114">
                  <c:v>45689</c:v>
                </c:pt>
                <c:pt idx="115">
                  <c:v>45691</c:v>
                </c:pt>
                <c:pt idx="116">
                  <c:v>45692</c:v>
                </c:pt>
                <c:pt idx="117">
                  <c:v>45693</c:v>
                </c:pt>
                <c:pt idx="118">
                  <c:v>45694</c:v>
                </c:pt>
                <c:pt idx="119">
                  <c:v>45695</c:v>
                </c:pt>
                <c:pt idx="120">
                  <c:v>45698</c:v>
                </c:pt>
                <c:pt idx="121">
                  <c:v>45699</c:v>
                </c:pt>
                <c:pt idx="122">
                  <c:v>45700</c:v>
                </c:pt>
                <c:pt idx="123">
                  <c:v>45701</c:v>
                </c:pt>
                <c:pt idx="124">
                  <c:v>45702</c:v>
                </c:pt>
                <c:pt idx="125">
                  <c:v>45705</c:v>
                </c:pt>
                <c:pt idx="126">
                  <c:v>45706</c:v>
                </c:pt>
                <c:pt idx="127">
                  <c:v>45707</c:v>
                </c:pt>
                <c:pt idx="128">
                  <c:v>45708</c:v>
                </c:pt>
                <c:pt idx="129">
                  <c:v>45709</c:v>
                </c:pt>
                <c:pt idx="130">
                  <c:v>45712</c:v>
                </c:pt>
                <c:pt idx="131">
                  <c:v>45713</c:v>
                </c:pt>
                <c:pt idx="132">
                  <c:v>45715</c:v>
                </c:pt>
                <c:pt idx="133">
                  <c:v>45716</c:v>
                </c:pt>
                <c:pt idx="134">
                  <c:v>45719</c:v>
                </c:pt>
                <c:pt idx="135">
                  <c:v>45720</c:v>
                </c:pt>
                <c:pt idx="136">
                  <c:v>45721</c:v>
                </c:pt>
                <c:pt idx="137">
                  <c:v>45722</c:v>
                </c:pt>
                <c:pt idx="138">
                  <c:v>45723</c:v>
                </c:pt>
                <c:pt idx="139">
                  <c:v>45726</c:v>
                </c:pt>
                <c:pt idx="140">
                  <c:v>45727</c:v>
                </c:pt>
                <c:pt idx="141">
                  <c:v>45728</c:v>
                </c:pt>
                <c:pt idx="142">
                  <c:v>45729</c:v>
                </c:pt>
                <c:pt idx="143">
                  <c:v>45733</c:v>
                </c:pt>
                <c:pt idx="144">
                  <c:v>45734</c:v>
                </c:pt>
                <c:pt idx="145">
                  <c:v>45735</c:v>
                </c:pt>
                <c:pt idx="146">
                  <c:v>45736</c:v>
                </c:pt>
                <c:pt idx="147">
                  <c:v>45737</c:v>
                </c:pt>
                <c:pt idx="148">
                  <c:v>45740</c:v>
                </c:pt>
                <c:pt idx="149">
                  <c:v>45741</c:v>
                </c:pt>
                <c:pt idx="150">
                  <c:v>45742</c:v>
                </c:pt>
                <c:pt idx="151">
                  <c:v>45743</c:v>
                </c:pt>
                <c:pt idx="152">
                  <c:v>45744</c:v>
                </c:pt>
                <c:pt idx="153">
                  <c:v>45748</c:v>
                </c:pt>
                <c:pt idx="154">
                  <c:v>45749</c:v>
                </c:pt>
                <c:pt idx="155">
                  <c:v>45750</c:v>
                </c:pt>
                <c:pt idx="156">
                  <c:v>45751</c:v>
                </c:pt>
                <c:pt idx="157">
                  <c:v>45754</c:v>
                </c:pt>
                <c:pt idx="158">
                  <c:v>45755</c:v>
                </c:pt>
                <c:pt idx="159">
                  <c:v>45756</c:v>
                </c:pt>
                <c:pt idx="160">
                  <c:v>45758</c:v>
                </c:pt>
                <c:pt idx="161">
                  <c:v>45762</c:v>
                </c:pt>
                <c:pt idx="162">
                  <c:v>45763</c:v>
                </c:pt>
                <c:pt idx="163">
                  <c:v>45764</c:v>
                </c:pt>
                <c:pt idx="164">
                  <c:v>45768</c:v>
                </c:pt>
                <c:pt idx="165">
                  <c:v>45769</c:v>
                </c:pt>
                <c:pt idx="166">
                  <c:v>45770</c:v>
                </c:pt>
                <c:pt idx="167">
                  <c:v>45771</c:v>
                </c:pt>
                <c:pt idx="168">
                  <c:v>45772</c:v>
                </c:pt>
                <c:pt idx="169">
                  <c:v>45775</c:v>
                </c:pt>
                <c:pt idx="170">
                  <c:v>45776</c:v>
                </c:pt>
                <c:pt idx="171">
                  <c:v>45777</c:v>
                </c:pt>
                <c:pt idx="172">
                  <c:v>45779</c:v>
                </c:pt>
                <c:pt idx="173">
                  <c:v>45782</c:v>
                </c:pt>
                <c:pt idx="174">
                  <c:v>45783</c:v>
                </c:pt>
                <c:pt idx="175">
                  <c:v>45784</c:v>
                </c:pt>
                <c:pt idx="176">
                  <c:v>45785</c:v>
                </c:pt>
                <c:pt idx="177">
                  <c:v>45786</c:v>
                </c:pt>
                <c:pt idx="178">
                  <c:v>45789</c:v>
                </c:pt>
                <c:pt idx="179">
                  <c:v>45790</c:v>
                </c:pt>
                <c:pt idx="180">
                  <c:v>45791</c:v>
                </c:pt>
                <c:pt idx="181">
                  <c:v>45792</c:v>
                </c:pt>
                <c:pt idx="182">
                  <c:v>45793</c:v>
                </c:pt>
                <c:pt idx="183">
                  <c:v>45796</c:v>
                </c:pt>
                <c:pt idx="184">
                  <c:v>45797</c:v>
                </c:pt>
                <c:pt idx="185">
                  <c:v>45798</c:v>
                </c:pt>
                <c:pt idx="186">
                  <c:v>45799</c:v>
                </c:pt>
                <c:pt idx="187">
                  <c:v>45800</c:v>
                </c:pt>
                <c:pt idx="188">
                  <c:v>45803</c:v>
                </c:pt>
                <c:pt idx="189">
                  <c:v>45804</c:v>
                </c:pt>
                <c:pt idx="190">
                  <c:v>45805</c:v>
                </c:pt>
              </c:numCache>
            </c:numRef>
          </c:cat>
          <c:val>
            <c:numRef>
              <c:f>Ultratech!$F$2:$F$250</c:f>
              <c:numCache>
                <c:formatCode>_(* #,##0.00_);_(* \(#,##0.00\);_(* "-"??_);_(@_)</c:formatCode>
                <c:ptCount val="249"/>
                <c:pt idx="0">
                  <c:v>100</c:v>
                </c:pt>
                <c:pt idx="1">
                  <c:v>99.048434905548191</c:v>
                </c:pt>
                <c:pt idx="2">
                  <c:v>99.233638850105919</c:v>
                </c:pt>
                <c:pt idx="3">
                  <c:v>102.46292617828028</c:v>
                </c:pt>
                <c:pt idx="4">
                  <c:v>96.387532096878616</c:v>
                </c:pt>
                <c:pt idx="5">
                  <c:v>99.62849101727835</c:v>
                </c:pt>
                <c:pt idx="6">
                  <c:v>100.51399049535999</c:v>
                </c:pt>
                <c:pt idx="7">
                  <c:v>102.57854100692809</c:v>
                </c:pt>
                <c:pt idx="8">
                  <c:v>102.44222561848429</c:v>
                </c:pt>
                <c:pt idx="9">
                  <c:v>102.4671103339837</c:v>
                </c:pt>
                <c:pt idx="10">
                  <c:v>102.72300448805754</c:v>
                </c:pt>
                <c:pt idx="11">
                  <c:v>103.05751672561188</c:v>
                </c:pt>
                <c:pt idx="12">
                  <c:v>103.35128849973793</c:v>
                </c:pt>
                <c:pt idx="13">
                  <c:v>103.75781225913579</c:v>
                </c:pt>
                <c:pt idx="14">
                  <c:v>103.57326897074172</c:v>
                </c:pt>
                <c:pt idx="15">
                  <c:v>103.79789206640035</c:v>
                </c:pt>
                <c:pt idx="16">
                  <c:v>103.50764379181403</c:v>
                </c:pt>
                <c:pt idx="17">
                  <c:v>103.66950455192097</c:v>
                </c:pt>
                <c:pt idx="18">
                  <c:v>104.47748704012825</c:v>
                </c:pt>
                <c:pt idx="19">
                  <c:v>105.12713226776833</c:v>
                </c:pt>
                <c:pt idx="20">
                  <c:v>105.90098085418438</c:v>
                </c:pt>
                <c:pt idx="21">
                  <c:v>105.75167256118776</c:v>
                </c:pt>
                <c:pt idx="22">
                  <c:v>106.3301871418693</c:v>
                </c:pt>
                <c:pt idx="23">
                  <c:v>106.25046796478262</c:v>
                </c:pt>
                <c:pt idx="24">
                  <c:v>106.96683946495659</c:v>
                </c:pt>
                <c:pt idx="25">
                  <c:v>107.03576792470282</c:v>
                </c:pt>
                <c:pt idx="26">
                  <c:v>107.13134284971832</c:v>
                </c:pt>
                <c:pt idx="27">
                  <c:v>107.1168084141169</c:v>
                </c:pt>
                <c:pt idx="28">
                  <c:v>107.61296119305695</c:v>
                </c:pt>
                <c:pt idx="29">
                  <c:v>107.13398547437313</c:v>
                </c:pt>
                <c:pt idx="30">
                  <c:v>107.09654829176338</c:v>
                </c:pt>
                <c:pt idx="31">
                  <c:v>107.91664280963853</c:v>
                </c:pt>
                <c:pt idx="32">
                  <c:v>108.2890326672451</c:v>
                </c:pt>
                <c:pt idx="33">
                  <c:v>110.1672781406493</c:v>
                </c:pt>
                <c:pt idx="34">
                  <c:v>110.02986165859932</c:v>
                </c:pt>
                <c:pt idx="35">
                  <c:v>110.10253383660651</c:v>
                </c:pt>
                <c:pt idx="36">
                  <c:v>109.95190423128251</c:v>
                </c:pt>
                <c:pt idx="37">
                  <c:v>110.6729003246024</c:v>
                </c:pt>
                <c:pt idx="38">
                  <c:v>110.36195149022008</c:v>
                </c:pt>
                <c:pt idx="39">
                  <c:v>109.98295507097649</c:v>
                </c:pt>
                <c:pt idx="40">
                  <c:v>109.00760635463141</c:v>
                </c:pt>
                <c:pt idx="41">
                  <c:v>109.46654216968292</c:v>
                </c:pt>
                <c:pt idx="42">
                  <c:v>109.1452430554026</c:v>
                </c:pt>
                <c:pt idx="43">
                  <c:v>107.78429135817693</c:v>
                </c:pt>
                <c:pt idx="44">
                  <c:v>107.6230912542337</c:v>
                </c:pt>
                <c:pt idx="45">
                  <c:v>107.46409333750282</c:v>
                </c:pt>
                <c:pt idx="46">
                  <c:v>106.50129708826806</c:v>
                </c:pt>
                <c:pt idx="47">
                  <c:v>107.19872977841594</c:v>
                </c:pt>
                <c:pt idx="48">
                  <c:v>107.76116839244736</c:v>
                </c:pt>
                <c:pt idx="49">
                  <c:v>107.20621721493787</c:v>
                </c:pt>
                <c:pt idx="50">
                  <c:v>106.60942448039393</c:v>
                </c:pt>
                <c:pt idx="51">
                  <c:v>107.0454575484371</c:v>
                </c:pt>
                <c:pt idx="52">
                  <c:v>105.68450585121141</c:v>
                </c:pt>
                <c:pt idx="53">
                  <c:v>106.64443925707012</c:v>
                </c:pt>
                <c:pt idx="54">
                  <c:v>107.83692363255184</c:v>
                </c:pt>
                <c:pt idx="55">
                  <c:v>106.58299823384584</c:v>
                </c:pt>
                <c:pt idx="56">
                  <c:v>106.35771448202354</c:v>
                </c:pt>
                <c:pt idx="57">
                  <c:v>106.32732429849325</c:v>
                </c:pt>
                <c:pt idx="58">
                  <c:v>105.1916563530899</c:v>
                </c:pt>
                <c:pt idx="59">
                  <c:v>103.76287728972416</c:v>
                </c:pt>
                <c:pt idx="60">
                  <c:v>103.64682202363386</c:v>
                </c:pt>
                <c:pt idx="61">
                  <c:v>103.29931688152672</c:v>
                </c:pt>
                <c:pt idx="62">
                  <c:v>103.58427990680343</c:v>
                </c:pt>
                <c:pt idx="63">
                  <c:v>102.84170237880264</c:v>
                </c:pt>
                <c:pt idx="64">
                  <c:v>105.29648046439723</c:v>
                </c:pt>
                <c:pt idx="65">
                  <c:v>106.68231687712235</c:v>
                </c:pt>
                <c:pt idx="66">
                  <c:v>106.56163701788617</c:v>
                </c:pt>
                <c:pt idx="67">
                  <c:v>106.91574872163032</c:v>
                </c:pt>
                <c:pt idx="68">
                  <c:v>105.32687064792752</c:v>
                </c:pt>
                <c:pt idx="69">
                  <c:v>106.28239967936153</c:v>
                </c:pt>
                <c:pt idx="70">
                  <c:v>106.92081375221869</c:v>
                </c:pt>
                <c:pt idx="71">
                  <c:v>107.718445960528</c:v>
                </c:pt>
                <c:pt idx="72">
                  <c:v>107.7638110171022</c:v>
                </c:pt>
                <c:pt idx="73">
                  <c:v>108.82504503472849</c:v>
                </c:pt>
                <c:pt idx="74">
                  <c:v>108.69027117733332</c:v>
                </c:pt>
                <c:pt idx="75">
                  <c:v>108.43129396116223</c:v>
                </c:pt>
                <c:pt idx="76">
                  <c:v>108.39187481006134</c:v>
                </c:pt>
                <c:pt idx="77">
                  <c:v>108.53171369804488</c:v>
                </c:pt>
                <c:pt idx="78">
                  <c:v>108.12166643910732</c:v>
                </c:pt>
                <c:pt idx="79">
                  <c:v>109.08886706276672</c:v>
                </c:pt>
                <c:pt idx="80">
                  <c:v>108.64820940157765</c:v>
                </c:pt>
                <c:pt idx="81">
                  <c:v>107.18485599897818</c:v>
                </c:pt>
                <c:pt idx="82">
                  <c:v>106.58079604663351</c:v>
                </c:pt>
                <c:pt idx="83">
                  <c:v>105.49225490757421</c:v>
                </c:pt>
                <c:pt idx="84">
                  <c:v>103.88818174210626</c:v>
                </c:pt>
                <c:pt idx="85">
                  <c:v>104.61908767788167</c:v>
                </c:pt>
                <c:pt idx="86">
                  <c:v>104.50545481772497</c:v>
                </c:pt>
                <c:pt idx="87">
                  <c:v>104.60477346100147</c:v>
                </c:pt>
                <c:pt idx="88">
                  <c:v>104.88312992464115</c:v>
                </c:pt>
                <c:pt idx="89">
                  <c:v>104.14099283408282</c:v>
                </c:pt>
                <c:pt idx="90">
                  <c:v>104.14055239664033</c:v>
                </c:pt>
                <c:pt idx="91">
                  <c:v>104.57262152770133</c:v>
                </c:pt>
                <c:pt idx="92">
                  <c:v>106.5358714275018</c:v>
                </c:pt>
                <c:pt idx="93">
                  <c:v>105.72590697080339</c:v>
                </c:pt>
                <c:pt idx="94">
                  <c:v>104.01392663193083</c:v>
                </c:pt>
                <c:pt idx="95">
                  <c:v>104.41846842283758</c:v>
                </c:pt>
                <c:pt idx="96">
                  <c:v>104.33500552748991</c:v>
                </c:pt>
                <c:pt idx="97">
                  <c:v>103.61951490220088</c:v>
                </c:pt>
                <c:pt idx="98">
                  <c:v>103.2010993318564</c:v>
                </c:pt>
                <c:pt idx="99">
                  <c:v>101.67916774940871</c:v>
                </c:pt>
                <c:pt idx="100">
                  <c:v>102.07600188507224</c:v>
                </c:pt>
                <c:pt idx="101">
                  <c:v>102.23962439494908</c:v>
                </c:pt>
                <c:pt idx="102">
                  <c:v>102.67389571322236</c:v>
                </c:pt>
                <c:pt idx="103">
                  <c:v>102.19558065070227</c:v>
                </c:pt>
                <c:pt idx="104">
                  <c:v>102.81901985051553</c:v>
                </c:pt>
                <c:pt idx="105">
                  <c:v>101.40917959717592</c:v>
                </c:pt>
                <c:pt idx="106">
                  <c:v>101.9848313344814</c:v>
                </c:pt>
                <c:pt idx="107">
                  <c:v>102.20505005571532</c:v>
                </c:pt>
                <c:pt idx="108">
                  <c:v>101.70669508956296</c:v>
                </c:pt>
                <c:pt idx="109">
                  <c:v>100.54812439715126</c:v>
                </c:pt>
                <c:pt idx="110">
                  <c:v>101.11232476095257</c:v>
                </c:pt>
                <c:pt idx="111">
                  <c:v>102.01896523627265</c:v>
                </c:pt>
                <c:pt idx="112">
                  <c:v>102.3995031865649</c:v>
                </c:pt>
                <c:pt idx="113">
                  <c:v>103.53979572511417</c:v>
                </c:pt>
                <c:pt idx="114">
                  <c:v>103.42418089646637</c:v>
                </c:pt>
                <c:pt idx="115">
                  <c:v>102.89081115363778</c:v>
                </c:pt>
                <c:pt idx="116">
                  <c:v>104.55654556105122</c:v>
                </c:pt>
                <c:pt idx="117">
                  <c:v>104.36737767951128</c:v>
                </c:pt>
                <c:pt idx="118">
                  <c:v>103.9579910767374</c:v>
                </c:pt>
                <c:pt idx="119">
                  <c:v>103.76684122670636</c:v>
                </c:pt>
                <c:pt idx="120">
                  <c:v>102.98132104806493</c:v>
                </c:pt>
                <c:pt idx="121">
                  <c:v>102.3995031865649</c:v>
                </c:pt>
                <c:pt idx="122">
                  <c:v>103.53979572511417</c:v>
                </c:pt>
                <c:pt idx="123">
                  <c:v>103.42418089646637</c:v>
                </c:pt>
                <c:pt idx="124">
                  <c:v>102.89081115363778</c:v>
                </c:pt>
                <c:pt idx="125">
                  <c:v>104.55654556105122</c:v>
                </c:pt>
                <c:pt idx="126">
                  <c:v>104.36737767951128</c:v>
                </c:pt>
                <c:pt idx="127">
                  <c:v>103.9579910767374</c:v>
                </c:pt>
                <c:pt idx="128">
                  <c:v>103.76684122670636</c:v>
                </c:pt>
                <c:pt idx="129">
                  <c:v>102.98132104806493</c:v>
                </c:pt>
                <c:pt idx="130">
                  <c:v>101.6168458512995</c:v>
                </c:pt>
                <c:pt idx="131">
                  <c:v>101.4999097103243</c:v>
                </c:pt>
                <c:pt idx="132">
                  <c:v>101.4389091245425</c:v>
                </c:pt>
                <c:pt idx="133">
                  <c:v>100.98900227706157</c:v>
                </c:pt>
                <c:pt idx="134">
                  <c:v>101.1222346034081</c:v>
                </c:pt>
                <c:pt idx="135">
                  <c:v>101.05969248657767</c:v>
                </c:pt>
                <c:pt idx="136">
                  <c:v>101.00507824371165</c:v>
                </c:pt>
                <c:pt idx="137">
                  <c:v>100.91809184882425</c:v>
                </c:pt>
                <c:pt idx="138">
                  <c:v>100.4016789475307</c:v>
                </c:pt>
                <c:pt idx="139">
                  <c:v>99.333397930824887</c:v>
                </c:pt>
                <c:pt idx="140">
                  <c:v>99.307852559161759</c:v>
                </c:pt>
                <c:pt idx="141">
                  <c:v>99.29684162310005</c:v>
                </c:pt>
                <c:pt idx="142">
                  <c:v>97.44546283368642</c:v>
                </c:pt>
                <c:pt idx="143">
                  <c:v>97.421679211793148</c:v>
                </c:pt>
                <c:pt idx="144">
                  <c:v>97.260258889128679</c:v>
                </c:pt>
                <c:pt idx="145">
                  <c:v>98.381832836373079</c:v>
                </c:pt>
                <c:pt idx="146">
                  <c:v>99.295300092051434</c:v>
                </c:pt>
                <c:pt idx="147">
                  <c:v>99.329654212563909</c:v>
                </c:pt>
                <c:pt idx="148">
                  <c:v>98.923570890608545</c:v>
                </c:pt>
                <c:pt idx="149">
                  <c:v>99.08917536897647</c:v>
                </c:pt>
                <c:pt idx="150">
                  <c:v>98.968495509740279</c:v>
                </c:pt>
                <c:pt idx="151">
                  <c:v>98.645654864411341</c:v>
                </c:pt>
                <c:pt idx="152">
                  <c:v>99.136962831484226</c:v>
                </c:pt>
                <c:pt idx="153">
                  <c:v>100.57080692543833</c:v>
                </c:pt>
                <c:pt idx="154">
                  <c:v>100.89364757076729</c:v>
                </c:pt>
                <c:pt idx="155">
                  <c:v>102.14030575167257</c:v>
                </c:pt>
                <c:pt idx="156">
                  <c:v>102.84390456601497</c:v>
                </c:pt>
                <c:pt idx="157">
                  <c:v>104.20023167009474</c:v>
                </c:pt>
                <c:pt idx="158">
                  <c:v>104.24559672666894</c:v>
                </c:pt>
                <c:pt idx="159">
                  <c:v>103.44488145626237</c:v>
                </c:pt>
                <c:pt idx="160">
                  <c:v>103.90778120829609</c:v>
                </c:pt>
                <c:pt idx="161">
                  <c:v>103.58802362506441</c:v>
                </c:pt>
                <c:pt idx="162">
                  <c:v>102.03041660977684</c:v>
                </c:pt>
                <c:pt idx="163">
                  <c:v>102.76440560764951</c:v>
                </c:pt>
                <c:pt idx="164">
                  <c:v>102.4021458112197</c:v>
                </c:pt>
                <c:pt idx="165">
                  <c:v>100.87977379132955</c:v>
                </c:pt>
                <c:pt idx="166">
                  <c:v>97.607984249957042</c:v>
                </c:pt>
                <c:pt idx="167">
                  <c:v>99.256321378393011</c:v>
                </c:pt>
                <c:pt idx="168">
                  <c:v>98.654243394539463</c:v>
                </c:pt>
                <c:pt idx="169">
                  <c:v>100.54548177249644</c:v>
                </c:pt>
                <c:pt idx="170">
                  <c:v>102.74766898483574</c:v>
                </c:pt>
                <c:pt idx="171">
                  <c:v>103.22620426607708</c:v>
                </c:pt>
                <c:pt idx="172">
                  <c:v>105.05159724638511</c:v>
                </c:pt>
                <c:pt idx="173">
                  <c:v>106.25795540130456</c:v>
                </c:pt>
                <c:pt idx="174">
                  <c:v>106.44161781481367</c:v>
                </c:pt>
                <c:pt idx="175">
                  <c:v>107.1538051592842</c:v>
                </c:pt>
                <c:pt idx="176">
                  <c:v>106.79154536285438</c:v>
                </c:pt>
                <c:pt idx="177">
                  <c:v>105.87829832589728</c:v>
                </c:pt>
                <c:pt idx="178">
                  <c:v>107.15182319079308</c:v>
                </c:pt>
                <c:pt idx="179">
                  <c:v>107.18463578025694</c:v>
                </c:pt>
                <c:pt idx="180">
                  <c:v>107.17692812501376</c:v>
                </c:pt>
                <c:pt idx="181">
                  <c:v>107.23198280532225</c:v>
                </c:pt>
                <c:pt idx="182">
                  <c:v>107.73606345822671</c:v>
                </c:pt>
                <c:pt idx="183">
                  <c:v>107.37688672389416</c:v>
                </c:pt>
                <c:pt idx="184">
                  <c:v>107.53015895387298</c:v>
                </c:pt>
                <c:pt idx="185">
                  <c:v>106.91090390976316</c:v>
                </c:pt>
                <c:pt idx="186">
                  <c:v>105.7402211876836</c:v>
                </c:pt>
                <c:pt idx="187">
                  <c:v>109.77771122278648</c:v>
                </c:pt>
                <c:pt idx="188">
                  <c:v>108.25225614079903</c:v>
                </c:pt>
                <c:pt idx="189">
                  <c:v>108.64226349610433</c:v>
                </c:pt>
                <c:pt idx="190">
                  <c:v>110.38287226873732</c:v>
                </c:pt>
              </c:numCache>
            </c:numRef>
          </c:val>
          <c:smooth val="0"/>
          <c:extLst>
            <c:ext xmlns:c16="http://schemas.microsoft.com/office/drawing/2014/chart" uri="{C3380CC4-5D6E-409C-BE32-E72D297353CC}">
              <c16:uniqueId val="{00000001-02E3-4793-BEF4-2E70ECD23559}"/>
            </c:ext>
          </c:extLst>
        </c:ser>
        <c:dLbls>
          <c:showLegendKey val="0"/>
          <c:showVal val="0"/>
          <c:showCatName val="0"/>
          <c:showSerName val="0"/>
          <c:showPercent val="0"/>
          <c:showBubbleSize val="0"/>
        </c:dLbls>
        <c:smooth val="0"/>
        <c:axId val="624742175"/>
        <c:axId val="624738847"/>
      </c:lineChart>
      <c:dateAx>
        <c:axId val="624742175"/>
        <c:scaling>
          <c:orientation val="minMax"/>
        </c:scaling>
        <c:delete val="0"/>
        <c:axPos val="b"/>
        <c:numFmt formatCode="[$-409]mmm\-yy;@" sourceLinked="0"/>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600" b="1" i="0" u="none" strike="noStrike" kern="1200" baseline="0">
                <a:solidFill>
                  <a:schemeClr val="tx1">
                    <a:lumMod val="65000"/>
                    <a:lumOff val="35000"/>
                  </a:schemeClr>
                </a:solidFill>
                <a:latin typeface="+mn-lt"/>
                <a:ea typeface="+mn-ea"/>
                <a:cs typeface="+mn-cs"/>
              </a:defRPr>
            </a:pPr>
            <a:endParaRPr lang="en-US"/>
          </a:p>
        </c:txPr>
        <c:crossAx val="624738847"/>
        <c:crosses val="autoZero"/>
        <c:auto val="1"/>
        <c:lblOffset val="100"/>
        <c:baseTimeUnit val="days"/>
        <c:majorUnit val="30"/>
        <c:majorTimeUnit val="days"/>
      </c:dateAx>
      <c:valAx>
        <c:axId val="624738847"/>
        <c:scaling>
          <c:orientation val="minMax"/>
          <c:max val="230"/>
          <c:min val="60"/>
        </c:scaling>
        <c:delete val="0"/>
        <c:axPos val="l"/>
        <c:majorGridlines>
          <c:spPr>
            <a:ln w="9525" cap="flat" cmpd="sng" algn="ctr">
              <a:no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600" b="1" i="0" u="none" strike="noStrike" kern="1200" baseline="0">
                <a:solidFill>
                  <a:schemeClr val="tx1">
                    <a:lumMod val="65000"/>
                    <a:lumOff val="35000"/>
                  </a:schemeClr>
                </a:solidFill>
                <a:latin typeface="+mn-lt"/>
                <a:ea typeface="+mn-ea"/>
                <a:cs typeface="+mn-cs"/>
              </a:defRPr>
            </a:pPr>
            <a:endParaRPr lang="en-US"/>
          </a:p>
        </c:txPr>
        <c:crossAx val="624742175"/>
        <c:crosses val="autoZero"/>
        <c:crossBetween val="between"/>
        <c:majorUnit val="20"/>
      </c:valAx>
      <c:spPr>
        <a:noFill/>
        <a:ln>
          <a:noFill/>
        </a:ln>
        <a:effectLst/>
      </c:spPr>
    </c:plotArea>
    <c:legend>
      <c:legendPos val="b"/>
      <c:layout>
        <c:manualLayout>
          <c:xMode val="edge"/>
          <c:yMode val="edge"/>
          <c:x val="5.3633135430263733E-2"/>
          <c:y val="0.8876192183756918"/>
          <c:w val="0.80919687846505817"/>
          <c:h val="0.10605558482541365"/>
        </c:manualLayout>
      </c:layout>
      <c:overlay val="0"/>
      <c:spPr>
        <a:noFill/>
        <a:ln>
          <a:noFill/>
        </a:ln>
        <a:effectLst/>
      </c:spPr>
      <c:txPr>
        <a:bodyPr rot="0" spcFirstLastPara="1" vertOverflow="ellipsis" vert="horz" wrap="square" anchor="ctr" anchorCtr="1"/>
        <a:lstStyle/>
        <a:p>
          <a:pPr>
            <a:defRPr sz="6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noFill/>
      <a:round/>
    </a:ln>
    <a:effectLst/>
  </c:spPr>
  <c:txPr>
    <a:bodyPr/>
    <a:lstStyle/>
    <a:p>
      <a:pPr>
        <a:defRPr b="1"/>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69A8E7D-9BA1-4811-8916-A70FD77F8701}" type="datetimeFigureOut">
              <a:rPr lang="en-IN" smtClean="0"/>
              <a:t>28-07-2025</a:t>
            </a:fld>
            <a:endParaRPr lang="en-IN"/>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C14C13D-567A-40E9-B176-BB1802CA83FC}" type="slidenum">
              <a:rPr lang="en-IN" smtClean="0"/>
              <a:t>‹#›</a:t>
            </a:fld>
            <a:endParaRPr lang="en-IN"/>
          </a:p>
        </p:txBody>
      </p:sp>
    </p:spTree>
    <p:extLst>
      <p:ext uri="{BB962C8B-B14F-4D97-AF65-F5344CB8AC3E}">
        <p14:creationId xmlns:p14="http://schemas.microsoft.com/office/powerpoint/2010/main" val="421848861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71800" cy="458788"/>
          </a:xfrm>
          <a:prstGeom prst="rect">
            <a:avLst/>
          </a:prstGeom>
        </p:spPr>
        <p:txBody>
          <a:bodyPr vert="horz" lIns="91438" tIns="45719" rIns="91438" bIns="45719" rtlCol="0"/>
          <a:lstStyle>
            <a:lvl1pPr algn="l">
              <a:defRPr sz="1200"/>
            </a:lvl1pPr>
          </a:lstStyle>
          <a:p>
            <a:endParaRPr lang="en-IN"/>
          </a:p>
        </p:txBody>
      </p:sp>
      <p:sp>
        <p:nvSpPr>
          <p:cNvPr id="3" name="Date Placeholder 2"/>
          <p:cNvSpPr>
            <a:spLocks noGrp="1"/>
          </p:cNvSpPr>
          <p:nvPr>
            <p:ph type="dt" idx="1"/>
          </p:nvPr>
        </p:nvSpPr>
        <p:spPr>
          <a:xfrm>
            <a:off x="3884614" y="0"/>
            <a:ext cx="2971800" cy="458788"/>
          </a:xfrm>
          <a:prstGeom prst="rect">
            <a:avLst/>
          </a:prstGeom>
        </p:spPr>
        <p:txBody>
          <a:bodyPr vert="horz" lIns="91438" tIns="45719" rIns="91438" bIns="45719" rtlCol="0"/>
          <a:lstStyle>
            <a:lvl1pPr algn="r">
              <a:defRPr sz="1200"/>
            </a:lvl1pPr>
          </a:lstStyle>
          <a:p>
            <a:fld id="{AC24D989-8E71-4D0C-B965-B17454662F79}" type="datetimeFigureOut">
              <a:rPr lang="en-IN" smtClean="0"/>
              <a:t>28-07-2025</a:t>
            </a:fld>
            <a:endParaRPr lang="en-IN"/>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38" tIns="45719" rIns="91438" bIns="45719"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38" tIns="45719" rIns="91438" bIns="4571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1" y="8685214"/>
            <a:ext cx="2971800" cy="458787"/>
          </a:xfrm>
          <a:prstGeom prst="rect">
            <a:avLst/>
          </a:prstGeom>
        </p:spPr>
        <p:txBody>
          <a:bodyPr vert="horz" lIns="91438" tIns="45719" rIns="91438" bIns="45719" rtlCol="0" anchor="b"/>
          <a:lstStyle>
            <a:lvl1pPr algn="l">
              <a:defRPr sz="1200"/>
            </a:lvl1pPr>
          </a:lstStyle>
          <a:p>
            <a:endParaRPr lang="en-IN"/>
          </a:p>
        </p:txBody>
      </p:sp>
      <p:sp>
        <p:nvSpPr>
          <p:cNvPr id="7" name="Slide Number Placeholder 6"/>
          <p:cNvSpPr>
            <a:spLocks noGrp="1"/>
          </p:cNvSpPr>
          <p:nvPr>
            <p:ph type="sldNum" sz="quarter" idx="5"/>
          </p:nvPr>
        </p:nvSpPr>
        <p:spPr>
          <a:xfrm>
            <a:off x="3884614" y="8685214"/>
            <a:ext cx="2971800" cy="458787"/>
          </a:xfrm>
          <a:prstGeom prst="rect">
            <a:avLst/>
          </a:prstGeom>
        </p:spPr>
        <p:txBody>
          <a:bodyPr vert="horz" lIns="91438" tIns="45719" rIns="91438" bIns="45719" rtlCol="0" anchor="b"/>
          <a:lstStyle>
            <a:lvl1pPr algn="r">
              <a:defRPr sz="1200"/>
            </a:lvl1pPr>
          </a:lstStyle>
          <a:p>
            <a:fld id="{2A707E24-E2CC-4F83-A0FF-49BDFB97D084}" type="slidenum">
              <a:rPr lang="en-IN" smtClean="0"/>
              <a:t>‹#›</a:t>
            </a:fld>
            <a:endParaRPr lang="en-IN"/>
          </a:p>
        </p:txBody>
      </p:sp>
    </p:spTree>
    <p:extLst>
      <p:ext uri="{BB962C8B-B14F-4D97-AF65-F5344CB8AC3E}">
        <p14:creationId xmlns:p14="http://schemas.microsoft.com/office/powerpoint/2010/main" val="305998038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2A707E24-E2CC-4F83-A0FF-49BDFB97D084}" type="slidenum">
              <a:rPr lang="en-IN" smtClean="0"/>
              <a:t>2</a:t>
            </a:fld>
            <a:endParaRPr lang="en-IN"/>
          </a:p>
        </p:txBody>
      </p:sp>
    </p:spTree>
    <p:extLst>
      <p:ext uri="{BB962C8B-B14F-4D97-AF65-F5344CB8AC3E}">
        <p14:creationId xmlns:p14="http://schemas.microsoft.com/office/powerpoint/2010/main" val="27007810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2A707E24-E2CC-4F83-A0FF-49BDFB97D084}" type="slidenum">
              <a:rPr lang="en-IN" smtClean="0"/>
              <a:t>3</a:t>
            </a:fld>
            <a:endParaRPr lang="en-IN"/>
          </a:p>
        </p:txBody>
      </p:sp>
    </p:spTree>
    <p:extLst>
      <p:ext uri="{BB962C8B-B14F-4D97-AF65-F5344CB8AC3E}">
        <p14:creationId xmlns:p14="http://schemas.microsoft.com/office/powerpoint/2010/main" val="367463995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8" name="Picture 7"/>
          <p:cNvPicPr/>
          <p:nvPr userDrawn="1"/>
        </p:nvPicPr>
        <p:blipFill>
          <a:blip r:embed="rId2"/>
          <a:stretch>
            <a:fillRect/>
          </a:stretch>
        </p:blipFill>
        <p:spPr>
          <a:xfrm>
            <a:off x="471488" y="513117"/>
            <a:ext cx="1875155" cy="600075"/>
          </a:xfrm>
          <a:prstGeom prst="rect">
            <a:avLst/>
          </a:prstGeom>
        </p:spPr>
      </p:pic>
      <p:sp>
        <p:nvSpPr>
          <p:cNvPr id="12" name="Shape 249"/>
          <p:cNvSpPr>
            <a:spLocks/>
          </p:cNvSpPr>
          <p:nvPr userDrawn="1"/>
        </p:nvSpPr>
        <p:spPr bwMode="auto">
          <a:xfrm>
            <a:off x="3495675" y="511210"/>
            <a:ext cx="3067050" cy="569877"/>
          </a:xfrm>
          <a:custGeom>
            <a:avLst/>
            <a:gdLst>
              <a:gd name="T0" fmla="*/ 260003 w 3586252"/>
              <a:gd name="T1" fmla="*/ 0 h 553974"/>
              <a:gd name="T2" fmla="*/ 3585845 w 3586252"/>
              <a:gd name="T3" fmla="*/ 0 h 553974"/>
              <a:gd name="T4" fmla="*/ 3585845 w 3586252"/>
              <a:gd name="T5" fmla="*/ 553720 h 553974"/>
              <a:gd name="T6" fmla="*/ 0 w 3586252"/>
              <a:gd name="T7" fmla="*/ 553720 h 553974"/>
              <a:gd name="T8" fmla="*/ 260003 w 3586252"/>
              <a:gd name="T9" fmla="*/ 0 h 553974"/>
              <a:gd name="T10" fmla="*/ 0 60000 65536"/>
              <a:gd name="T11" fmla="*/ 0 60000 65536"/>
              <a:gd name="T12" fmla="*/ 0 60000 65536"/>
              <a:gd name="T13" fmla="*/ 0 60000 65536"/>
              <a:gd name="T14" fmla="*/ 0 60000 65536"/>
              <a:gd name="T15" fmla="*/ 0 w 3586252"/>
              <a:gd name="T16" fmla="*/ 0 h 553974"/>
              <a:gd name="T17" fmla="*/ 3586252 w 3586252"/>
              <a:gd name="T18" fmla="*/ 553974 h 553974"/>
            </a:gdLst>
            <a:ahLst/>
            <a:cxnLst>
              <a:cxn ang="T10">
                <a:pos x="T0" y="T1"/>
              </a:cxn>
              <a:cxn ang="T11">
                <a:pos x="T2" y="T3"/>
              </a:cxn>
              <a:cxn ang="T12">
                <a:pos x="T4" y="T5"/>
              </a:cxn>
              <a:cxn ang="T13">
                <a:pos x="T6" y="T7"/>
              </a:cxn>
              <a:cxn ang="T14">
                <a:pos x="T8" y="T9"/>
              </a:cxn>
            </a:cxnLst>
            <a:rect l="T15" t="T16" r="T17" b="T18"/>
            <a:pathLst>
              <a:path w="3586252" h="553974">
                <a:moveTo>
                  <a:pt x="260033" y="0"/>
                </a:moveTo>
                <a:lnTo>
                  <a:pt x="3586252" y="0"/>
                </a:lnTo>
                <a:lnTo>
                  <a:pt x="3586252" y="553974"/>
                </a:lnTo>
                <a:lnTo>
                  <a:pt x="0" y="553974"/>
                </a:lnTo>
                <a:lnTo>
                  <a:pt x="260033" y="0"/>
                </a:lnTo>
                <a:close/>
              </a:path>
            </a:pathLst>
          </a:custGeom>
          <a:solidFill>
            <a:schemeClr val="accent6">
              <a:lumMod val="40000"/>
              <a:lumOff val="60000"/>
            </a:schemeClr>
          </a:solidFill>
          <a:ln>
            <a:noFill/>
          </a:ln>
          <a:extLst>
            <a:ext uri="{91240B29-F687-4F45-9708-019B960494DF}">
              <a14:hiddenLine xmlns:a14="http://schemas.microsoft.com/office/drawing/2010/main" w="6096">
                <a:solidFill>
                  <a:srgbClr val="FFCE84"/>
                </a:solidFill>
                <a:miter lim="12700000"/>
                <a:headEnd/>
                <a:tailEnd/>
              </a14:hiddenLine>
            </a:ext>
          </a:extLst>
        </p:spPr>
        <p:txBody>
          <a:bodyPr rot="0" vert="horz" wrap="square" lIns="91440" tIns="45720" rIns="91440" bIns="45720" anchor="b" anchorCtr="0" upright="1">
            <a:noAutofit/>
          </a:bodyPr>
          <a:lstStyle/>
          <a:p>
            <a:pPr algn="r"/>
            <a:endParaRPr lang="en-IN" sz="1400" b="1" dirty="0"/>
          </a:p>
        </p:txBody>
      </p:sp>
      <p:sp>
        <p:nvSpPr>
          <p:cNvPr id="13" name="Shape 242"/>
          <p:cNvSpPr>
            <a:spLocks/>
          </p:cNvSpPr>
          <p:nvPr userDrawn="1"/>
        </p:nvSpPr>
        <p:spPr bwMode="auto">
          <a:xfrm>
            <a:off x="2690177" y="1081087"/>
            <a:ext cx="990600" cy="355600"/>
          </a:xfrm>
          <a:custGeom>
            <a:avLst/>
            <a:gdLst>
              <a:gd name="T0" fmla="*/ 0 w 990600"/>
              <a:gd name="T1" fmla="*/ 0 h 355600"/>
              <a:gd name="T2" fmla="*/ 990600 w 990600"/>
              <a:gd name="T3" fmla="*/ 0 h 355600"/>
              <a:gd name="T4" fmla="*/ 617220 w 990600"/>
              <a:gd name="T5" fmla="*/ 355600 h 355600"/>
              <a:gd name="T6" fmla="*/ 0 w 990600"/>
              <a:gd name="T7" fmla="*/ 355600 h 355600"/>
              <a:gd name="T8" fmla="*/ 0 w 990600"/>
              <a:gd name="T9" fmla="*/ 0 h 355600"/>
              <a:gd name="T10" fmla="*/ 0 60000 65536"/>
              <a:gd name="T11" fmla="*/ 0 60000 65536"/>
              <a:gd name="T12" fmla="*/ 0 60000 65536"/>
              <a:gd name="T13" fmla="*/ 0 60000 65536"/>
              <a:gd name="T14" fmla="*/ 0 60000 65536"/>
              <a:gd name="T15" fmla="*/ 0 w 990600"/>
              <a:gd name="T16" fmla="*/ 0 h 355600"/>
              <a:gd name="T17" fmla="*/ 990600 w 990600"/>
              <a:gd name="T18" fmla="*/ 355600 h 355600"/>
            </a:gdLst>
            <a:ahLst/>
            <a:cxnLst>
              <a:cxn ang="T10">
                <a:pos x="T0" y="T1"/>
              </a:cxn>
              <a:cxn ang="T11">
                <a:pos x="T2" y="T3"/>
              </a:cxn>
              <a:cxn ang="T12">
                <a:pos x="T4" y="T5"/>
              </a:cxn>
              <a:cxn ang="T13">
                <a:pos x="T6" y="T7"/>
              </a:cxn>
              <a:cxn ang="T14">
                <a:pos x="T8" y="T9"/>
              </a:cxn>
            </a:cxnLst>
            <a:rect l="T15" t="T16" r="T17" b="T18"/>
            <a:pathLst>
              <a:path w="990600" h="355600">
                <a:moveTo>
                  <a:pt x="0" y="0"/>
                </a:moveTo>
                <a:lnTo>
                  <a:pt x="990600" y="0"/>
                </a:lnTo>
                <a:lnTo>
                  <a:pt x="617220" y="355600"/>
                </a:lnTo>
                <a:lnTo>
                  <a:pt x="0" y="355600"/>
                </a:lnTo>
                <a:lnTo>
                  <a:pt x="0" y="0"/>
                </a:lnTo>
                <a:close/>
              </a:path>
            </a:pathLst>
          </a:custGeom>
          <a:solidFill>
            <a:schemeClr val="accent6">
              <a:lumMod val="40000"/>
              <a:lumOff val="60000"/>
            </a:schemeClr>
          </a:solidFill>
          <a:ln w="0">
            <a:solidFill>
              <a:schemeClr val="accent6">
                <a:lumMod val="20000"/>
                <a:lumOff val="80000"/>
              </a:schemeClr>
            </a:solidFill>
            <a:miter lim="12700000"/>
            <a:headEnd/>
            <a:tailEnd/>
          </a:ln>
        </p:spPr>
        <p:txBody>
          <a:bodyPr rot="0" vert="horz" wrap="square" lIns="91440" tIns="45720" rIns="91440" bIns="45720" anchor="t" anchorCtr="0" upright="1">
            <a:noAutofit/>
          </a:bodyPr>
          <a:lstStyle/>
          <a:p>
            <a:endParaRPr lang="en-IN"/>
          </a:p>
        </p:txBody>
      </p:sp>
      <p:sp>
        <p:nvSpPr>
          <p:cNvPr id="15" name="Shape 250"/>
          <p:cNvSpPr>
            <a:spLocks/>
          </p:cNvSpPr>
          <p:nvPr userDrawn="1"/>
        </p:nvSpPr>
        <p:spPr bwMode="auto">
          <a:xfrm>
            <a:off x="2690177" y="519288"/>
            <a:ext cx="1577023" cy="553720"/>
          </a:xfrm>
          <a:custGeom>
            <a:avLst/>
            <a:gdLst>
              <a:gd name="T0" fmla="*/ 0 w 1478026"/>
              <a:gd name="T1" fmla="*/ 0 h 553974"/>
              <a:gd name="T2" fmla="*/ 1477645 w 1478026"/>
              <a:gd name="T3" fmla="*/ 0 h 553974"/>
              <a:gd name="T4" fmla="*/ 922557 w 1478026"/>
              <a:gd name="T5" fmla="*/ 553720 h 553974"/>
              <a:gd name="T6" fmla="*/ 0 w 1478026"/>
              <a:gd name="T7" fmla="*/ 553720 h 553974"/>
              <a:gd name="T8" fmla="*/ 0 w 1478026"/>
              <a:gd name="T9" fmla="*/ 0 h 553974"/>
              <a:gd name="T10" fmla="*/ 0 60000 65536"/>
              <a:gd name="T11" fmla="*/ 0 60000 65536"/>
              <a:gd name="T12" fmla="*/ 0 60000 65536"/>
              <a:gd name="T13" fmla="*/ 0 60000 65536"/>
              <a:gd name="T14" fmla="*/ 0 60000 65536"/>
              <a:gd name="T15" fmla="*/ 0 w 1478026"/>
              <a:gd name="T16" fmla="*/ 0 h 553974"/>
              <a:gd name="T17" fmla="*/ 1478026 w 1478026"/>
              <a:gd name="T18" fmla="*/ 553974 h 553974"/>
            </a:gdLst>
            <a:ahLst/>
            <a:cxnLst>
              <a:cxn ang="T10">
                <a:pos x="T0" y="T1"/>
              </a:cxn>
              <a:cxn ang="T11">
                <a:pos x="T2" y="T3"/>
              </a:cxn>
              <a:cxn ang="T12">
                <a:pos x="T4" y="T5"/>
              </a:cxn>
              <a:cxn ang="T13">
                <a:pos x="T6" y="T7"/>
              </a:cxn>
              <a:cxn ang="T14">
                <a:pos x="T8" y="T9"/>
              </a:cxn>
            </a:cxnLst>
            <a:rect l="T15" t="T16" r="T17" b="T18"/>
            <a:pathLst>
              <a:path w="1478026" h="553974">
                <a:moveTo>
                  <a:pt x="0" y="0"/>
                </a:moveTo>
                <a:lnTo>
                  <a:pt x="1478026" y="0"/>
                </a:lnTo>
                <a:lnTo>
                  <a:pt x="922795" y="553974"/>
                </a:lnTo>
                <a:lnTo>
                  <a:pt x="0" y="553974"/>
                </a:lnTo>
                <a:lnTo>
                  <a:pt x="0" y="0"/>
                </a:lnTo>
                <a:close/>
              </a:path>
            </a:pathLst>
          </a:custGeom>
          <a:solidFill>
            <a:srgbClr val="00984A"/>
          </a:solidFill>
          <a:ln w="6096">
            <a:solidFill>
              <a:srgbClr val="00984A"/>
            </a:solidFill>
            <a:miter lim="12700000"/>
            <a:headEnd/>
            <a:tailEnd/>
          </a:ln>
        </p:spPr>
        <p:txBody>
          <a:bodyPr rot="0" vert="horz" wrap="square" lIns="91440" tIns="45720" rIns="91440" bIns="45720" anchor="t" anchorCtr="0" upright="1">
            <a:noAutofit/>
          </a:bodyPr>
          <a:lstStyle/>
          <a:p>
            <a:endParaRPr lang="en-IN"/>
          </a:p>
        </p:txBody>
      </p:sp>
      <p:sp>
        <p:nvSpPr>
          <p:cNvPr id="16" name="Text Box 14"/>
          <p:cNvSpPr txBox="1">
            <a:spLocks/>
          </p:cNvSpPr>
          <p:nvPr userDrawn="1"/>
        </p:nvSpPr>
        <p:spPr>
          <a:xfrm>
            <a:off x="2688906" y="519288"/>
            <a:ext cx="1578294" cy="337962"/>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0" rIns="0" bIns="0" numCol="1" spcCol="0" rtlCol="0" fromWordArt="0" anchor="t" anchorCtr="0" forceAA="0" compatLnSpc="1">
            <a:prstTxWarp prst="textNoShape">
              <a:avLst/>
            </a:prstTxWarp>
            <a:noAutofit/>
          </a:bodyPr>
          <a:lstStyle/>
          <a:p>
            <a:pPr marL="45720">
              <a:spcAft>
                <a:spcPts val="0"/>
              </a:spcAft>
            </a:pPr>
            <a:r>
              <a:rPr lang="en-US" sz="1200" b="1" baseline="0" dirty="0">
                <a:solidFill>
                  <a:schemeClr val="bg1"/>
                </a:solidFill>
                <a:effectLst/>
                <a:latin typeface="+mn-lt"/>
                <a:ea typeface="Times New Roman" panose="02020603050405020304" pitchFamily="18" charset="0"/>
                <a:cs typeface="Times New Roman" panose="02020603050405020304" pitchFamily="18" charset="0"/>
              </a:rPr>
              <a:t>Q1FY26 Result Update</a:t>
            </a:r>
          </a:p>
          <a:p>
            <a:pPr marL="45720">
              <a:spcAft>
                <a:spcPts val="0"/>
              </a:spcAft>
            </a:pPr>
            <a:r>
              <a:rPr lang="en-US" sz="1180" b="1" baseline="0" dirty="0">
                <a:solidFill>
                  <a:schemeClr val="bg1"/>
                </a:solidFill>
                <a:effectLst/>
                <a:latin typeface="+mn-lt"/>
                <a:ea typeface="Times New Roman" panose="02020603050405020304" pitchFamily="18" charset="0"/>
                <a:cs typeface="Times New Roman" panose="02020603050405020304" pitchFamily="18" charset="0"/>
              </a:rPr>
              <a:t>28</a:t>
            </a:r>
            <a:r>
              <a:rPr lang="en-US" sz="1180" b="1" baseline="30000" dirty="0">
                <a:solidFill>
                  <a:schemeClr val="bg1"/>
                </a:solidFill>
                <a:effectLst/>
                <a:latin typeface="+mn-lt"/>
                <a:ea typeface="Times New Roman" panose="02020603050405020304" pitchFamily="18" charset="0"/>
                <a:cs typeface="Times New Roman" panose="02020603050405020304" pitchFamily="18" charset="0"/>
              </a:rPr>
              <a:t>th</a:t>
            </a:r>
            <a:r>
              <a:rPr lang="en-US" sz="1180" b="1" baseline="0" dirty="0">
                <a:solidFill>
                  <a:schemeClr val="bg1"/>
                </a:solidFill>
                <a:effectLst/>
                <a:latin typeface="+mn-lt"/>
                <a:ea typeface="Times New Roman" panose="02020603050405020304" pitchFamily="18" charset="0"/>
                <a:cs typeface="Times New Roman" panose="02020603050405020304" pitchFamily="18" charset="0"/>
              </a:rPr>
              <a:t> July, 2025</a:t>
            </a:r>
          </a:p>
        </p:txBody>
      </p:sp>
      <p:sp>
        <p:nvSpPr>
          <p:cNvPr id="10" name="TextBox 9"/>
          <p:cNvSpPr txBox="1"/>
          <p:nvPr userDrawn="1"/>
        </p:nvSpPr>
        <p:spPr>
          <a:xfrm>
            <a:off x="1938858" y="9375799"/>
            <a:ext cx="4623867" cy="338554"/>
          </a:xfrm>
          <a:prstGeom prst="rect">
            <a:avLst/>
          </a:prstGeom>
          <a:noFill/>
        </p:spPr>
        <p:txBody>
          <a:bodyPr wrap="square" rtlCol="0">
            <a:spAutoFit/>
          </a:bodyPr>
          <a:lstStyle/>
          <a:p>
            <a:pPr algn="r"/>
            <a:r>
              <a:rPr lang="en-US" sz="1000" b="1" kern="1200" dirty="0">
                <a:solidFill>
                  <a:schemeClr val="tx1"/>
                </a:solidFill>
                <a:effectLst/>
                <a:latin typeface="+mn-lt"/>
                <a:ea typeface="+mn-ea"/>
                <a:cs typeface="+mn-cs"/>
              </a:rPr>
              <a:t>Arihant Capital Markets </a:t>
            </a:r>
            <a:r>
              <a:rPr lang="en-US" sz="1000" b="1" kern="1200" dirty="0" err="1">
                <a:solidFill>
                  <a:schemeClr val="tx1"/>
                </a:solidFill>
                <a:effectLst/>
                <a:latin typeface="+mn-lt"/>
                <a:ea typeface="+mn-ea"/>
                <a:cs typeface="+mn-cs"/>
              </a:rPr>
              <a:t>Limited|</a:t>
            </a:r>
            <a:r>
              <a:rPr lang="en-US" sz="700" b="1" kern="1200" dirty="0" err="1">
                <a:solidFill>
                  <a:schemeClr val="tx1"/>
                </a:solidFill>
                <a:effectLst/>
                <a:latin typeface="+mn-lt"/>
                <a:ea typeface="+mn-ea"/>
                <a:cs typeface="+mn-cs"/>
              </a:rPr>
              <a:t>Research</a:t>
            </a:r>
            <a:r>
              <a:rPr lang="en-US" sz="700" b="1" kern="1200" dirty="0">
                <a:solidFill>
                  <a:schemeClr val="tx1"/>
                </a:solidFill>
                <a:effectLst/>
                <a:latin typeface="+mn-lt"/>
                <a:ea typeface="+mn-ea"/>
                <a:cs typeface="+mn-cs"/>
              </a:rPr>
              <a:t> Analyst SEBI Registration No: INH000002764</a:t>
            </a:r>
            <a:endParaRPr lang="en-IN" sz="700" b="1" kern="1200" dirty="0">
              <a:solidFill>
                <a:schemeClr val="tx1"/>
              </a:solidFill>
              <a:effectLst/>
              <a:latin typeface="+mn-lt"/>
              <a:ea typeface="+mn-ea"/>
              <a:cs typeface="+mn-cs"/>
            </a:endParaRPr>
          </a:p>
          <a:p>
            <a:pPr algn="r"/>
            <a:r>
              <a:rPr lang="en-US" sz="600" kern="1200" dirty="0">
                <a:solidFill>
                  <a:schemeClr val="tx1"/>
                </a:solidFill>
                <a:effectLst/>
                <a:latin typeface="+mn-lt"/>
                <a:ea typeface="+mn-ea"/>
                <a:cs typeface="+mn-cs"/>
              </a:rPr>
              <a:t>1011, Solitaire Corporate Park, </a:t>
            </a:r>
            <a:r>
              <a:rPr lang="en-US" sz="600" kern="1200" dirty="0" err="1">
                <a:solidFill>
                  <a:schemeClr val="tx1"/>
                </a:solidFill>
                <a:effectLst/>
                <a:latin typeface="+mn-lt"/>
                <a:ea typeface="+mn-ea"/>
                <a:cs typeface="+mn-cs"/>
              </a:rPr>
              <a:t>Bldg</a:t>
            </a:r>
            <a:r>
              <a:rPr lang="en-US" sz="600" kern="1200" dirty="0">
                <a:solidFill>
                  <a:schemeClr val="tx1"/>
                </a:solidFill>
                <a:effectLst/>
                <a:latin typeface="+mn-lt"/>
                <a:ea typeface="+mn-ea"/>
                <a:cs typeface="+mn-cs"/>
              </a:rPr>
              <a:t> No.10, 1</a:t>
            </a:r>
            <a:r>
              <a:rPr lang="en-US" sz="600" kern="1200" baseline="30000" dirty="0">
                <a:solidFill>
                  <a:schemeClr val="tx1"/>
                </a:solidFill>
                <a:effectLst/>
                <a:latin typeface="+mn-lt"/>
                <a:ea typeface="+mn-ea"/>
                <a:cs typeface="+mn-cs"/>
              </a:rPr>
              <a:t>st</a:t>
            </a:r>
            <a:r>
              <a:rPr lang="en-US" sz="600" kern="1200" dirty="0">
                <a:solidFill>
                  <a:schemeClr val="tx1"/>
                </a:solidFill>
                <a:effectLst/>
                <a:latin typeface="+mn-lt"/>
                <a:ea typeface="+mn-ea"/>
                <a:cs typeface="+mn-cs"/>
              </a:rPr>
              <a:t> Floor, Andheri </a:t>
            </a:r>
            <a:r>
              <a:rPr lang="en-US" sz="600" kern="1200" dirty="0" err="1">
                <a:solidFill>
                  <a:schemeClr val="tx1"/>
                </a:solidFill>
                <a:effectLst/>
                <a:latin typeface="+mn-lt"/>
                <a:ea typeface="+mn-ea"/>
                <a:cs typeface="+mn-cs"/>
              </a:rPr>
              <a:t>Ghatkopar</a:t>
            </a:r>
            <a:r>
              <a:rPr lang="en-US" sz="600" kern="1200" dirty="0">
                <a:solidFill>
                  <a:schemeClr val="tx1"/>
                </a:solidFill>
                <a:effectLst/>
                <a:latin typeface="+mn-lt"/>
                <a:ea typeface="+mn-ea"/>
                <a:cs typeface="+mn-cs"/>
              </a:rPr>
              <a:t> Link Rd, </a:t>
            </a:r>
            <a:r>
              <a:rPr lang="en-US" sz="600" kern="1200" dirty="0" err="1">
                <a:solidFill>
                  <a:schemeClr val="tx1"/>
                </a:solidFill>
                <a:effectLst/>
                <a:latin typeface="+mn-lt"/>
                <a:ea typeface="+mn-ea"/>
                <a:cs typeface="+mn-cs"/>
              </a:rPr>
              <a:t>Chakala</a:t>
            </a:r>
            <a:r>
              <a:rPr lang="en-US" sz="600" kern="1200" dirty="0">
                <a:solidFill>
                  <a:schemeClr val="tx1"/>
                </a:solidFill>
                <a:effectLst/>
                <a:latin typeface="+mn-lt"/>
                <a:ea typeface="+mn-ea"/>
                <a:cs typeface="+mn-cs"/>
              </a:rPr>
              <a:t>, Andheri (E), Mumbai 400093</a:t>
            </a:r>
            <a:endParaRPr lang="en-IN" sz="600" kern="1200" dirty="0">
              <a:solidFill>
                <a:schemeClr val="tx1"/>
              </a:solidFill>
              <a:effectLst/>
              <a:latin typeface="+mn-lt"/>
              <a:ea typeface="+mn-ea"/>
              <a:cs typeface="+mn-cs"/>
            </a:endParaRPr>
          </a:p>
        </p:txBody>
      </p:sp>
      <p:sp>
        <p:nvSpPr>
          <p:cNvPr id="11" name="Shape 28895"/>
          <p:cNvSpPr>
            <a:spLocks/>
          </p:cNvSpPr>
          <p:nvPr userDrawn="1"/>
        </p:nvSpPr>
        <p:spPr bwMode="auto">
          <a:xfrm flipV="1">
            <a:off x="342900" y="9364368"/>
            <a:ext cx="6124575" cy="45719"/>
          </a:xfrm>
          <a:custGeom>
            <a:avLst/>
            <a:gdLst>
              <a:gd name="T0" fmla="*/ 0 w 6644640"/>
              <a:gd name="T1" fmla="*/ 66446 w 6644640"/>
              <a:gd name="T2" fmla="*/ 0 60000 65536"/>
              <a:gd name="T3" fmla="*/ 0 60000 65536"/>
              <a:gd name="T4" fmla="*/ 0 w 6644640"/>
              <a:gd name="T5" fmla="*/ 6644640 w 6644640"/>
            </a:gdLst>
            <a:ahLst/>
            <a:cxnLst>
              <a:cxn ang="T2">
                <a:pos x="T0" y="0"/>
              </a:cxn>
              <a:cxn ang="T3">
                <a:pos x="T1" y="0"/>
              </a:cxn>
            </a:cxnLst>
            <a:rect l="T4" t="0" r="T5" b="0"/>
            <a:pathLst>
              <a:path w="6644640">
                <a:moveTo>
                  <a:pt x="0" y="0"/>
                </a:moveTo>
                <a:lnTo>
                  <a:pt x="6644640" y="0"/>
                </a:lnTo>
              </a:path>
            </a:pathLst>
          </a:custGeom>
          <a:noFill/>
          <a:ln w="25908">
            <a:solidFill>
              <a:srgbClr val="211F1F"/>
            </a:solidFill>
            <a:miter lim="127000"/>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IN"/>
          </a:p>
        </p:txBody>
      </p:sp>
      <p:sp>
        <p:nvSpPr>
          <p:cNvPr id="14" name="Shape 28895"/>
          <p:cNvSpPr>
            <a:spLocks/>
          </p:cNvSpPr>
          <p:nvPr userDrawn="1"/>
        </p:nvSpPr>
        <p:spPr bwMode="auto">
          <a:xfrm>
            <a:off x="342900" y="1430972"/>
            <a:ext cx="6200776" cy="45719"/>
          </a:xfrm>
          <a:custGeom>
            <a:avLst/>
            <a:gdLst>
              <a:gd name="T0" fmla="*/ 0 w 6644640"/>
              <a:gd name="T1" fmla="*/ 66446 w 6644640"/>
              <a:gd name="T2" fmla="*/ 0 60000 65536"/>
              <a:gd name="T3" fmla="*/ 0 60000 65536"/>
              <a:gd name="T4" fmla="*/ 0 w 6644640"/>
              <a:gd name="T5" fmla="*/ 6644640 w 6644640"/>
            </a:gdLst>
            <a:ahLst/>
            <a:cxnLst>
              <a:cxn ang="T2">
                <a:pos x="T0" y="0"/>
              </a:cxn>
              <a:cxn ang="T3">
                <a:pos x="T1" y="0"/>
              </a:cxn>
            </a:cxnLst>
            <a:rect l="T4" t="0" r="T5" b="0"/>
            <a:pathLst>
              <a:path w="6644640">
                <a:moveTo>
                  <a:pt x="0" y="0"/>
                </a:moveTo>
                <a:lnTo>
                  <a:pt x="6644640" y="0"/>
                </a:lnTo>
              </a:path>
            </a:pathLst>
          </a:custGeom>
          <a:noFill/>
          <a:ln w="25908">
            <a:solidFill>
              <a:srgbClr val="211F1F"/>
            </a:solidFill>
            <a:miter lim="127000"/>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IN"/>
          </a:p>
        </p:txBody>
      </p:sp>
    </p:spTree>
    <p:extLst>
      <p:ext uri="{BB962C8B-B14F-4D97-AF65-F5344CB8AC3E}">
        <p14:creationId xmlns:p14="http://schemas.microsoft.com/office/powerpoint/2010/main" val="1507550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4986338" y="9419522"/>
            <a:ext cx="1543050" cy="527403"/>
          </a:xfrm>
          <a:prstGeom prst="rect">
            <a:avLst/>
          </a:prstGeom>
        </p:spPr>
        <p:txBody>
          <a:bodyPr/>
          <a:lstStyle>
            <a:lvl1pPr algn="r">
              <a:defRPr sz="900"/>
            </a:lvl1pPr>
          </a:lstStyle>
          <a:p>
            <a:fld id="{A8315483-FAB0-4FDE-B1FC-9BD014E73CF3}" type="slidenum">
              <a:rPr lang="en-IN" smtClean="0"/>
              <a:pPr/>
              <a:t>‹#›</a:t>
            </a:fld>
            <a:endParaRPr lang="en-IN" dirty="0"/>
          </a:p>
        </p:txBody>
      </p:sp>
      <p:sp>
        <p:nvSpPr>
          <p:cNvPr id="7" name="Shape 28894"/>
          <p:cNvSpPr>
            <a:spLocks/>
          </p:cNvSpPr>
          <p:nvPr userDrawn="1"/>
        </p:nvSpPr>
        <p:spPr bwMode="auto">
          <a:xfrm>
            <a:off x="2228850" y="223520"/>
            <a:ext cx="4315459" cy="289560"/>
          </a:xfrm>
          <a:custGeom>
            <a:avLst/>
            <a:gdLst>
              <a:gd name="T0" fmla="*/ 3987 w 4910100"/>
              <a:gd name="T1" fmla="*/ 0 h 289814"/>
              <a:gd name="T2" fmla="*/ 49101 w 4910100"/>
              <a:gd name="T3" fmla="*/ 0 h 289814"/>
              <a:gd name="T4" fmla="*/ 49101 w 4910100"/>
              <a:gd name="T5" fmla="*/ 2898 h 289814"/>
              <a:gd name="T6" fmla="*/ 0 w 4910100"/>
              <a:gd name="T7" fmla="*/ 2898 h 289814"/>
              <a:gd name="T8" fmla="*/ 3987 w 4910100"/>
              <a:gd name="T9" fmla="*/ 0 h 289814"/>
              <a:gd name="T10" fmla="*/ 0 60000 65536"/>
              <a:gd name="T11" fmla="*/ 0 60000 65536"/>
              <a:gd name="T12" fmla="*/ 0 60000 65536"/>
              <a:gd name="T13" fmla="*/ 0 60000 65536"/>
              <a:gd name="T14" fmla="*/ 0 60000 65536"/>
              <a:gd name="T15" fmla="*/ 0 w 4910100"/>
              <a:gd name="T16" fmla="*/ 0 h 289814"/>
              <a:gd name="T17" fmla="*/ 4910100 w 4910100"/>
              <a:gd name="T18" fmla="*/ 289814 h 289814"/>
            </a:gdLst>
            <a:ahLst/>
            <a:cxnLst>
              <a:cxn ang="T10">
                <a:pos x="T0" y="T1"/>
              </a:cxn>
              <a:cxn ang="T11">
                <a:pos x="T2" y="T3"/>
              </a:cxn>
              <a:cxn ang="T12">
                <a:pos x="T4" y="T5"/>
              </a:cxn>
              <a:cxn ang="T13">
                <a:pos x="T6" y="T7"/>
              </a:cxn>
              <a:cxn ang="T14">
                <a:pos x="T8" y="T9"/>
              </a:cxn>
            </a:cxnLst>
            <a:rect l="T15" t="T16" r="T17" b="T18"/>
            <a:pathLst>
              <a:path w="4910100" h="289814">
                <a:moveTo>
                  <a:pt x="398653" y="0"/>
                </a:moveTo>
                <a:lnTo>
                  <a:pt x="4910100" y="0"/>
                </a:lnTo>
                <a:lnTo>
                  <a:pt x="4910100" y="289814"/>
                </a:lnTo>
                <a:lnTo>
                  <a:pt x="0" y="289814"/>
                </a:lnTo>
                <a:lnTo>
                  <a:pt x="398653" y="0"/>
                </a:lnTo>
                <a:close/>
              </a:path>
            </a:pathLst>
          </a:custGeom>
          <a:solidFill>
            <a:schemeClr val="accent6">
              <a:lumMod val="40000"/>
              <a:lumOff val="60000"/>
            </a:schemeClr>
          </a:solidFill>
          <a:ln w="6096">
            <a:solidFill>
              <a:srgbClr val="FFE4BD"/>
            </a:solidFill>
            <a:miter lim="12700000"/>
            <a:headEnd/>
            <a:tailEnd/>
          </a:ln>
        </p:spPr>
        <p:txBody>
          <a:bodyPr rot="0" vert="horz" wrap="square" lIns="91440" tIns="45720" rIns="91440" bIns="45720" anchor="t" anchorCtr="0" upright="1">
            <a:noAutofit/>
          </a:bodyPr>
          <a:lstStyle/>
          <a:p>
            <a:pPr algn="r"/>
            <a:r>
              <a:rPr lang="en-IN" sz="1200" b="1" dirty="0" err="1"/>
              <a:t>Suraj</a:t>
            </a:r>
            <a:r>
              <a:rPr lang="en-IN" sz="1200" b="1" dirty="0"/>
              <a:t> Estate Developers Ltd</a:t>
            </a:r>
          </a:p>
        </p:txBody>
      </p:sp>
      <p:sp>
        <p:nvSpPr>
          <p:cNvPr id="8" name="Shape 28893"/>
          <p:cNvSpPr>
            <a:spLocks/>
          </p:cNvSpPr>
          <p:nvPr userDrawn="1"/>
        </p:nvSpPr>
        <p:spPr bwMode="auto">
          <a:xfrm>
            <a:off x="336550" y="223520"/>
            <a:ext cx="2762250" cy="289558"/>
          </a:xfrm>
          <a:custGeom>
            <a:avLst/>
            <a:gdLst>
              <a:gd name="T0" fmla="*/ 0 w 2132597"/>
              <a:gd name="T1" fmla="*/ 0 h 289814"/>
              <a:gd name="T2" fmla="*/ 21326 w 2132597"/>
              <a:gd name="T3" fmla="*/ 0 h 289814"/>
              <a:gd name="T4" fmla="*/ 17333 w 2132597"/>
              <a:gd name="T5" fmla="*/ 2898 h 289814"/>
              <a:gd name="T6" fmla="*/ 0 w 2132597"/>
              <a:gd name="T7" fmla="*/ 2898 h 289814"/>
              <a:gd name="T8" fmla="*/ 0 w 2132597"/>
              <a:gd name="T9" fmla="*/ 0 h 289814"/>
              <a:gd name="T10" fmla="*/ 0 60000 65536"/>
              <a:gd name="T11" fmla="*/ 0 60000 65536"/>
              <a:gd name="T12" fmla="*/ 0 60000 65536"/>
              <a:gd name="T13" fmla="*/ 0 60000 65536"/>
              <a:gd name="T14" fmla="*/ 0 60000 65536"/>
              <a:gd name="T15" fmla="*/ 0 w 2132597"/>
              <a:gd name="T16" fmla="*/ 0 h 289814"/>
              <a:gd name="T17" fmla="*/ 2132597 w 2132597"/>
              <a:gd name="T18" fmla="*/ 289814 h 289814"/>
            </a:gdLst>
            <a:ahLst/>
            <a:cxnLst>
              <a:cxn ang="T10">
                <a:pos x="T0" y="T1"/>
              </a:cxn>
              <a:cxn ang="T11">
                <a:pos x="T2" y="T3"/>
              </a:cxn>
              <a:cxn ang="T12">
                <a:pos x="T4" y="T5"/>
              </a:cxn>
              <a:cxn ang="T13">
                <a:pos x="T6" y="T7"/>
              </a:cxn>
              <a:cxn ang="T14">
                <a:pos x="T8" y="T9"/>
              </a:cxn>
            </a:cxnLst>
            <a:rect l="T15" t="T16" r="T17" b="T18"/>
            <a:pathLst>
              <a:path w="2132597" h="289814">
                <a:moveTo>
                  <a:pt x="0" y="0"/>
                </a:moveTo>
                <a:lnTo>
                  <a:pt x="2132597" y="0"/>
                </a:lnTo>
                <a:lnTo>
                  <a:pt x="1733321" y="289814"/>
                </a:lnTo>
                <a:lnTo>
                  <a:pt x="0" y="289814"/>
                </a:lnTo>
                <a:lnTo>
                  <a:pt x="0" y="0"/>
                </a:lnTo>
                <a:close/>
              </a:path>
            </a:pathLst>
          </a:custGeom>
          <a:solidFill>
            <a:srgbClr val="00B450"/>
          </a:solidFill>
          <a:ln w="6096">
            <a:solidFill>
              <a:srgbClr val="79BF93"/>
            </a:solidFill>
            <a:miter lim="12700000"/>
            <a:headEnd/>
            <a:tailEnd/>
          </a:ln>
        </p:spPr>
        <p:txBody>
          <a:bodyPr rot="0" vert="horz" wrap="square" lIns="91440" tIns="45720" rIns="91440" bIns="45720" anchor="t" anchorCtr="0" upright="1">
            <a:noAutofit/>
          </a:bodyPr>
          <a:lstStyle/>
          <a:p>
            <a:pPr marL="45720">
              <a:spcAft>
                <a:spcPts val="0"/>
              </a:spcAft>
            </a:pPr>
            <a:r>
              <a:rPr lang="en-US" sz="1200" b="1" baseline="0" dirty="0">
                <a:solidFill>
                  <a:schemeClr val="tx1"/>
                </a:solidFill>
                <a:effectLst/>
                <a:latin typeface="+mn-lt"/>
                <a:ea typeface="Times New Roman" panose="02020603050405020304" pitchFamily="18" charset="0"/>
                <a:cs typeface="Times New Roman" panose="02020603050405020304" pitchFamily="18" charset="0"/>
              </a:rPr>
              <a:t>Q1FY26 Result Update</a:t>
            </a:r>
          </a:p>
        </p:txBody>
      </p:sp>
      <p:sp>
        <p:nvSpPr>
          <p:cNvPr id="9" name="Rectangle 8"/>
          <p:cNvSpPr>
            <a:spLocks noChangeArrowheads="1"/>
          </p:cNvSpPr>
          <p:nvPr userDrawn="1"/>
        </p:nvSpPr>
        <p:spPr bwMode="auto">
          <a:xfrm>
            <a:off x="385763" y="282257"/>
            <a:ext cx="5029200" cy="172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spcAft>
                <a:spcPts val="0"/>
              </a:spcAft>
            </a:pPr>
            <a:endParaRPr lang="en-IN" sz="1200" dirty="0">
              <a:effectLst/>
              <a:latin typeface="Times New Roman" panose="02020603050405020304" pitchFamily="18" charset="0"/>
              <a:ea typeface="Times New Roman" panose="02020603050405020304" pitchFamily="18" charset="0"/>
            </a:endParaRPr>
          </a:p>
          <a:p>
            <a:pPr>
              <a:spcAft>
                <a:spcPts val="0"/>
              </a:spcAft>
            </a:pPr>
            <a:r>
              <a:rPr lang="en-US" sz="1200" dirty="0">
                <a:effectLst/>
                <a:latin typeface="Times New Roman" panose="02020603050405020304" pitchFamily="18" charset="0"/>
                <a:ea typeface="Times New Roman" panose="02020603050405020304" pitchFamily="18" charset="0"/>
              </a:rPr>
              <a:t> </a:t>
            </a:r>
            <a:endParaRPr lang="en-IN" sz="1200" dirty="0">
              <a:effectLst/>
              <a:latin typeface="Times New Roman" panose="02020603050405020304" pitchFamily="18" charset="0"/>
              <a:ea typeface="Times New Roman" panose="02020603050405020304" pitchFamily="18" charset="0"/>
            </a:endParaRPr>
          </a:p>
        </p:txBody>
      </p:sp>
      <p:sp>
        <p:nvSpPr>
          <p:cNvPr id="11" name="Shape 28895"/>
          <p:cNvSpPr>
            <a:spLocks/>
          </p:cNvSpPr>
          <p:nvPr userDrawn="1"/>
        </p:nvSpPr>
        <p:spPr bwMode="auto">
          <a:xfrm>
            <a:off x="347663" y="513079"/>
            <a:ext cx="6206172" cy="58738"/>
          </a:xfrm>
          <a:custGeom>
            <a:avLst/>
            <a:gdLst>
              <a:gd name="T0" fmla="*/ 0 w 6644640"/>
              <a:gd name="T1" fmla="*/ 66446 w 6644640"/>
              <a:gd name="T2" fmla="*/ 0 60000 65536"/>
              <a:gd name="T3" fmla="*/ 0 60000 65536"/>
              <a:gd name="T4" fmla="*/ 0 w 6644640"/>
              <a:gd name="T5" fmla="*/ 6644640 w 6644640"/>
            </a:gdLst>
            <a:ahLst/>
            <a:cxnLst>
              <a:cxn ang="T2">
                <a:pos x="T0" y="0"/>
              </a:cxn>
              <a:cxn ang="T3">
                <a:pos x="T1" y="0"/>
              </a:cxn>
            </a:cxnLst>
            <a:rect l="T4" t="0" r="T5" b="0"/>
            <a:pathLst>
              <a:path w="6644640">
                <a:moveTo>
                  <a:pt x="0" y="0"/>
                </a:moveTo>
                <a:lnTo>
                  <a:pt x="6644640" y="0"/>
                </a:lnTo>
              </a:path>
            </a:pathLst>
          </a:custGeom>
          <a:noFill/>
          <a:ln w="25908">
            <a:solidFill>
              <a:srgbClr val="211F1F"/>
            </a:solidFill>
            <a:miter lim="127000"/>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IN"/>
          </a:p>
        </p:txBody>
      </p:sp>
      <p:sp>
        <p:nvSpPr>
          <p:cNvPr id="12" name="Shape 28895"/>
          <p:cNvSpPr>
            <a:spLocks/>
          </p:cNvSpPr>
          <p:nvPr userDrawn="1"/>
        </p:nvSpPr>
        <p:spPr bwMode="auto">
          <a:xfrm>
            <a:off x="336550" y="9419522"/>
            <a:ext cx="6130925" cy="58170"/>
          </a:xfrm>
          <a:custGeom>
            <a:avLst/>
            <a:gdLst>
              <a:gd name="T0" fmla="*/ 0 w 6644640"/>
              <a:gd name="T1" fmla="*/ 66446 w 6644640"/>
              <a:gd name="T2" fmla="*/ 0 60000 65536"/>
              <a:gd name="T3" fmla="*/ 0 60000 65536"/>
              <a:gd name="T4" fmla="*/ 0 w 6644640"/>
              <a:gd name="T5" fmla="*/ 6644640 w 6644640"/>
            </a:gdLst>
            <a:ahLst/>
            <a:cxnLst>
              <a:cxn ang="T2">
                <a:pos x="T0" y="0"/>
              </a:cxn>
              <a:cxn ang="T3">
                <a:pos x="T1" y="0"/>
              </a:cxn>
            </a:cxnLst>
            <a:rect l="T4" t="0" r="T5" b="0"/>
            <a:pathLst>
              <a:path w="6644640">
                <a:moveTo>
                  <a:pt x="0" y="0"/>
                </a:moveTo>
                <a:lnTo>
                  <a:pt x="6644640" y="0"/>
                </a:lnTo>
              </a:path>
            </a:pathLst>
          </a:custGeom>
          <a:noFill/>
          <a:ln w="25908">
            <a:solidFill>
              <a:srgbClr val="211F1F"/>
            </a:solidFill>
            <a:miter lim="127000"/>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IN"/>
          </a:p>
        </p:txBody>
      </p:sp>
    </p:spTree>
    <p:extLst>
      <p:ext uri="{BB962C8B-B14F-4D97-AF65-F5344CB8AC3E}">
        <p14:creationId xmlns:p14="http://schemas.microsoft.com/office/powerpoint/2010/main" val="344273766"/>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4986338" y="9419522"/>
            <a:ext cx="1543050" cy="527403"/>
          </a:xfrm>
          <a:prstGeom prst="rect">
            <a:avLst/>
          </a:prstGeom>
        </p:spPr>
        <p:txBody>
          <a:bodyPr/>
          <a:lstStyle>
            <a:lvl1pPr algn="r">
              <a:defRPr sz="900"/>
            </a:lvl1pPr>
          </a:lstStyle>
          <a:p>
            <a:fld id="{A8315483-FAB0-4FDE-B1FC-9BD014E73CF3}" type="slidenum">
              <a:rPr lang="en-IN" smtClean="0"/>
              <a:pPr/>
              <a:t>‹#›</a:t>
            </a:fld>
            <a:endParaRPr lang="en-IN" dirty="0"/>
          </a:p>
        </p:txBody>
      </p:sp>
      <p:sp>
        <p:nvSpPr>
          <p:cNvPr id="8" name="Shape 28893"/>
          <p:cNvSpPr>
            <a:spLocks/>
          </p:cNvSpPr>
          <p:nvPr userDrawn="1"/>
        </p:nvSpPr>
        <p:spPr bwMode="auto">
          <a:xfrm>
            <a:off x="336550" y="223520"/>
            <a:ext cx="2132330" cy="289560"/>
          </a:xfrm>
          <a:custGeom>
            <a:avLst/>
            <a:gdLst>
              <a:gd name="T0" fmla="*/ 0 w 2132597"/>
              <a:gd name="T1" fmla="*/ 0 h 289814"/>
              <a:gd name="T2" fmla="*/ 21326 w 2132597"/>
              <a:gd name="T3" fmla="*/ 0 h 289814"/>
              <a:gd name="T4" fmla="*/ 17333 w 2132597"/>
              <a:gd name="T5" fmla="*/ 2898 h 289814"/>
              <a:gd name="T6" fmla="*/ 0 w 2132597"/>
              <a:gd name="T7" fmla="*/ 2898 h 289814"/>
              <a:gd name="T8" fmla="*/ 0 w 2132597"/>
              <a:gd name="T9" fmla="*/ 0 h 289814"/>
              <a:gd name="T10" fmla="*/ 0 60000 65536"/>
              <a:gd name="T11" fmla="*/ 0 60000 65536"/>
              <a:gd name="T12" fmla="*/ 0 60000 65536"/>
              <a:gd name="T13" fmla="*/ 0 60000 65536"/>
              <a:gd name="T14" fmla="*/ 0 60000 65536"/>
              <a:gd name="T15" fmla="*/ 0 w 2132597"/>
              <a:gd name="T16" fmla="*/ 0 h 289814"/>
              <a:gd name="T17" fmla="*/ 2132597 w 2132597"/>
              <a:gd name="T18" fmla="*/ 289814 h 289814"/>
            </a:gdLst>
            <a:ahLst/>
            <a:cxnLst>
              <a:cxn ang="T10">
                <a:pos x="T0" y="T1"/>
              </a:cxn>
              <a:cxn ang="T11">
                <a:pos x="T2" y="T3"/>
              </a:cxn>
              <a:cxn ang="T12">
                <a:pos x="T4" y="T5"/>
              </a:cxn>
              <a:cxn ang="T13">
                <a:pos x="T6" y="T7"/>
              </a:cxn>
              <a:cxn ang="T14">
                <a:pos x="T8" y="T9"/>
              </a:cxn>
            </a:cxnLst>
            <a:rect l="T15" t="T16" r="T17" b="T18"/>
            <a:pathLst>
              <a:path w="2132597" h="289814">
                <a:moveTo>
                  <a:pt x="0" y="0"/>
                </a:moveTo>
                <a:lnTo>
                  <a:pt x="2132597" y="0"/>
                </a:lnTo>
                <a:lnTo>
                  <a:pt x="1733321" y="289814"/>
                </a:lnTo>
                <a:lnTo>
                  <a:pt x="0" y="289814"/>
                </a:lnTo>
                <a:lnTo>
                  <a:pt x="0" y="0"/>
                </a:lnTo>
                <a:close/>
              </a:path>
            </a:pathLst>
          </a:custGeom>
          <a:solidFill>
            <a:srgbClr val="00B450"/>
          </a:solidFill>
          <a:ln w="6096">
            <a:solidFill>
              <a:srgbClr val="79BF93"/>
            </a:solidFill>
            <a:miter lim="12700000"/>
            <a:headEnd/>
            <a:tailEnd/>
          </a:ln>
        </p:spPr>
        <p:txBody>
          <a:bodyPr rot="0" vert="horz" wrap="square" lIns="91440" tIns="45720" rIns="91440" bIns="45720" anchor="t" anchorCtr="0" upright="1">
            <a:noAutofit/>
          </a:bodyPr>
          <a:lstStyle/>
          <a:p>
            <a:endParaRPr lang="en-IN" sz="1200" b="1" dirty="0"/>
          </a:p>
        </p:txBody>
      </p:sp>
      <p:sp>
        <p:nvSpPr>
          <p:cNvPr id="9" name="Rectangle 8"/>
          <p:cNvSpPr>
            <a:spLocks noChangeArrowheads="1"/>
          </p:cNvSpPr>
          <p:nvPr userDrawn="1"/>
        </p:nvSpPr>
        <p:spPr bwMode="auto">
          <a:xfrm>
            <a:off x="385763" y="282257"/>
            <a:ext cx="5029200" cy="172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spcAft>
                <a:spcPts val="0"/>
              </a:spcAft>
            </a:pPr>
            <a:endParaRPr lang="en-IN" sz="1200" dirty="0">
              <a:effectLst/>
              <a:latin typeface="Times New Roman" panose="02020603050405020304" pitchFamily="18" charset="0"/>
              <a:ea typeface="Times New Roman" panose="02020603050405020304" pitchFamily="18" charset="0"/>
            </a:endParaRPr>
          </a:p>
          <a:p>
            <a:pPr>
              <a:spcAft>
                <a:spcPts val="0"/>
              </a:spcAft>
            </a:pPr>
            <a:r>
              <a:rPr lang="en-US" sz="1200" dirty="0">
                <a:effectLst/>
                <a:latin typeface="Times New Roman" panose="02020603050405020304" pitchFamily="18" charset="0"/>
                <a:ea typeface="Times New Roman" panose="02020603050405020304" pitchFamily="18" charset="0"/>
              </a:rPr>
              <a:t> </a:t>
            </a:r>
            <a:endParaRPr lang="en-IN" sz="1200" dirty="0">
              <a:effectLst/>
              <a:latin typeface="Times New Roman" panose="02020603050405020304" pitchFamily="18" charset="0"/>
              <a:ea typeface="Times New Roman" panose="02020603050405020304" pitchFamily="18" charset="0"/>
            </a:endParaRPr>
          </a:p>
        </p:txBody>
      </p:sp>
      <p:sp>
        <p:nvSpPr>
          <p:cNvPr id="11" name="Shape 28895"/>
          <p:cNvSpPr>
            <a:spLocks/>
          </p:cNvSpPr>
          <p:nvPr userDrawn="1"/>
        </p:nvSpPr>
        <p:spPr bwMode="auto">
          <a:xfrm>
            <a:off x="347663" y="513079"/>
            <a:ext cx="6206172" cy="58738"/>
          </a:xfrm>
          <a:custGeom>
            <a:avLst/>
            <a:gdLst>
              <a:gd name="T0" fmla="*/ 0 w 6644640"/>
              <a:gd name="T1" fmla="*/ 66446 w 6644640"/>
              <a:gd name="T2" fmla="*/ 0 60000 65536"/>
              <a:gd name="T3" fmla="*/ 0 60000 65536"/>
              <a:gd name="T4" fmla="*/ 0 w 6644640"/>
              <a:gd name="T5" fmla="*/ 6644640 w 6644640"/>
            </a:gdLst>
            <a:ahLst/>
            <a:cxnLst>
              <a:cxn ang="T2">
                <a:pos x="T0" y="0"/>
              </a:cxn>
              <a:cxn ang="T3">
                <a:pos x="T1" y="0"/>
              </a:cxn>
            </a:cxnLst>
            <a:rect l="T4" t="0" r="T5" b="0"/>
            <a:pathLst>
              <a:path w="6644640">
                <a:moveTo>
                  <a:pt x="0" y="0"/>
                </a:moveTo>
                <a:lnTo>
                  <a:pt x="6644640" y="0"/>
                </a:lnTo>
              </a:path>
            </a:pathLst>
          </a:custGeom>
          <a:noFill/>
          <a:ln w="25908">
            <a:solidFill>
              <a:srgbClr val="211F1F"/>
            </a:solidFill>
            <a:miter lim="127000"/>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IN"/>
          </a:p>
        </p:txBody>
      </p:sp>
      <p:sp>
        <p:nvSpPr>
          <p:cNvPr id="12" name="Shape 28895"/>
          <p:cNvSpPr>
            <a:spLocks/>
          </p:cNvSpPr>
          <p:nvPr userDrawn="1"/>
        </p:nvSpPr>
        <p:spPr bwMode="auto">
          <a:xfrm>
            <a:off x="336550" y="9419522"/>
            <a:ext cx="6130925" cy="58170"/>
          </a:xfrm>
          <a:custGeom>
            <a:avLst/>
            <a:gdLst>
              <a:gd name="T0" fmla="*/ 0 w 6644640"/>
              <a:gd name="T1" fmla="*/ 66446 w 6644640"/>
              <a:gd name="T2" fmla="*/ 0 60000 65536"/>
              <a:gd name="T3" fmla="*/ 0 60000 65536"/>
              <a:gd name="T4" fmla="*/ 0 w 6644640"/>
              <a:gd name="T5" fmla="*/ 6644640 w 6644640"/>
            </a:gdLst>
            <a:ahLst/>
            <a:cxnLst>
              <a:cxn ang="T2">
                <a:pos x="T0" y="0"/>
              </a:cxn>
              <a:cxn ang="T3">
                <a:pos x="T1" y="0"/>
              </a:cxn>
            </a:cxnLst>
            <a:rect l="T4" t="0" r="T5" b="0"/>
            <a:pathLst>
              <a:path w="6644640">
                <a:moveTo>
                  <a:pt x="0" y="0"/>
                </a:moveTo>
                <a:lnTo>
                  <a:pt x="6644640" y="0"/>
                </a:lnTo>
              </a:path>
            </a:pathLst>
          </a:custGeom>
          <a:noFill/>
          <a:ln w="25908">
            <a:solidFill>
              <a:srgbClr val="211F1F"/>
            </a:solidFill>
            <a:miter lim="127000"/>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IN"/>
          </a:p>
        </p:txBody>
      </p:sp>
      <p:sp>
        <p:nvSpPr>
          <p:cNvPr id="2" name="Shape 28894">
            <a:extLst>
              <a:ext uri="{FF2B5EF4-FFF2-40B4-BE49-F238E27FC236}">
                <a16:creationId xmlns:a16="http://schemas.microsoft.com/office/drawing/2014/main" id="{334D93B0-69D4-9C61-93DB-F12E4769D24A}"/>
              </a:ext>
            </a:extLst>
          </p:cNvPr>
          <p:cNvSpPr>
            <a:spLocks/>
          </p:cNvSpPr>
          <p:nvPr userDrawn="1"/>
        </p:nvSpPr>
        <p:spPr bwMode="auto">
          <a:xfrm>
            <a:off x="2228850" y="223520"/>
            <a:ext cx="4315459" cy="289560"/>
          </a:xfrm>
          <a:custGeom>
            <a:avLst/>
            <a:gdLst>
              <a:gd name="T0" fmla="*/ 3987 w 4910100"/>
              <a:gd name="T1" fmla="*/ 0 h 289814"/>
              <a:gd name="T2" fmla="*/ 49101 w 4910100"/>
              <a:gd name="T3" fmla="*/ 0 h 289814"/>
              <a:gd name="T4" fmla="*/ 49101 w 4910100"/>
              <a:gd name="T5" fmla="*/ 2898 h 289814"/>
              <a:gd name="T6" fmla="*/ 0 w 4910100"/>
              <a:gd name="T7" fmla="*/ 2898 h 289814"/>
              <a:gd name="T8" fmla="*/ 3987 w 4910100"/>
              <a:gd name="T9" fmla="*/ 0 h 289814"/>
              <a:gd name="T10" fmla="*/ 0 60000 65536"/>
              <a:gd name="T11" fmla="*/ 0 60000 65536"/>
              <a:gd name="T12" fmla="*/ 0 60000 65536"/>
              <a:gd name="T13" fmla="*/ 0 60000 65536"/>
              <a:gd name="T14" fmla="*/ 0 60000 65536"/>
              <a:gd name="T15" fmla="*/ 0 w 4910100"/>
              <a:gd name="T16" fmla="*/ 0 h 289814"/>
              <a:gd name="T17" fmla="*/ 4910100 w 4910100"/>
              <a:gd name="T18" fmla="*/ 289814 h 289814"/>
            </a:gdLst>
            <a:ahLst/>
            <a:cxnLst>
              <a:cxn ang="T10">
                <a:pos x="T0" y="T1"/>
              </a:cxn>
              <a:cxn ang="T11">
                <a:pos x="T2" y="T3"/>
              </a:cxn>
              <a:cxn ang="T12">
                <a:pos x="T4" y="T5"/>
              </a:cxn>
              <a:cxn ang="T13">
                <a:pos x="T6" y="T7"/>
              </a:cxn>
              <a:cxn ang="T14">
                <a:pos x="T8" y="T9"/>
              </a:cxn>
            </a:cxnLst>
            <a:rect l="T15" t="T16" r="T17" b="T18"/>
            <a:pathLst>
              <a:path w="4910100" h="289814">
                <a:moveTo>
                  <a:pt x="398653" y="0"/>
                </a:moveTo>
                <a:lnTo>
                  <a:pt x="4910100" y="0"/>
                </a:lnTo>
                <a:lnTo>
                  <a:pt x="4910100" y="289814"/>
                </a:lnTo>
                <a:lnTo>
                  <a:pt x="0" y="289814"/>
                </a:lnTo>
                <a:lnTo>
                  <a:pt x="398653" y="0"/>
                </a:lnTo>
                <a:close/>
              </a:path>
            </a:pathLst>
          </a:custGeom>
          <a:solidFill>
            <a:schemeClr val="accent6">
              <a:lumMod val="40000"/>
              <a:lumOff val="60000"/>
            </a:schemeClr>
          </a:solidFill>
          <a:ln w="6096">
            <a:solidFill>
              <a:srgbClr val="FFE4BD"/>
            </a:solidFill>
            <a:miter lim="12700000"/>
            <a:headEnd/>
            <a:tailEnd/>
          </a:ln>
        </p:spPr>
        <p:txBody>
          <a:bodyPr rot="0" vert="horz" wrap="square" lIns="91440" tIns="45720" rIns="91440" bIns="45720" anchor="t" anchorCtr="0" upright="1">
            <a:noAutofit/>
          </a:bodyPr>
          <a:lstStyle/>
          <a:p>
            <a:pPr algn="r"/>
            <a:r>
              <a:rPr lang="en-IN" sz="1200" b="1" dirty="0" err="1"/>
              <a:t>Suraj</a:t>
            </a:r>
            <a:r>
              <a:rPr lang="en-IN" sz="1200" b="1" dirty="0"/>
              <a:t> Estate Developers Ltd</a:t>
            </a:r>
          </a:p>
        </p:txBody>
      </p:sp>
      <p:sp>
        <p:nvSpPr>
          <p:cNvPr id="3" name="Shape 28893">
            <a:extLst>
              <a:ext uri="{FF2B5EF4-FFF2-40B4-BE49-F238E27FC236}">
                <a16:creationId xmlns:a16="http://schemas.microsoft.com/office/drawing/2014/main" id="{5B6E68FC-468C-AD97-DFA0-148904A9E41D}"/>
              </a:ext>
            </a:extLst>
          </p:cNvPr>
          <p:cNvSpPr>
            <a:spLocks/>
          </p:cNvSpPr>
          <p:nvPr userDrawn="1"/>
        </p:nvSpPr>
        <p:spPr bwMode="auto">
          <a:xfrm>
            <a:off x="336550" y="223520"/>
            <a:ext cx="2762250" cy="289558"/>
          </a:xfrm>
          <a:custGeom>
            <a:avLst/>
            <a:gdLst>
              <a:gd name="T0" fmla="*/ 0 w 2132597"/>
              <a:gd name="T1" fmla="*/ 0 h 289814"/>
              <a:gd name="T2" fmla="*/ 21326 w 2132597"/>
              <a:gd name="T3" fmla="*/ 0 h 289814"/>
              <a:gd name="T4" fmla="*/ 17333 w 2132597"/>
              <a:gd name="T5" fmla="*/ 2898 h 289814"/>
              <a:gd name="T6" fmla="*/ 0 w 2132597"/>
              <a:gd name="T7" fmla="*/ 2898 h 289814"/>
              <a:gd name="T8" fmla="*/ 0 w 2132597"/>
              <a:gd name="T9" fmla="*/ 0 h 289814"/>
              <a:gd name="T10" fmla="*/ 0 60000 65536"/>
              <a:gd name="T11" fmla="*/ 0 60000 65536"/>
              <a:gd name="T12" fmla="*/ 0 60000 65536"/>
              <a:gd name="T13" fmla="*/ 0 60000 65536"/>
              <a:gd name="T14" fmla="*/ 0 60000 65536"/>
              <a:gd name="T15" fmla="*/ 0 w 2132597"/>
              <a:gd name="T16" fmla="*/ 0 h 289814"/>
              <a:gd name="T17" fmla="*/ 2132597 w 2132597"/>
              <a:gd name="T18" fmla="*/ 289814 h 289814"/>
            </a:gdLst>
            <a:ahLst/>
            <a:cxnLst>
              <a:cxn ang="T10">
                <a:pos x="T0" y="T1"/>
              </a:cxn>
              <a:cxn ang="T11">
                <a:pos x="T2" y="T3"/>
              </a:cxn>
              <a:cxn ang="T12">
                <a:pos x="T4" y="T5"/>
              </a:cxn>
              <a:cxn ang="T13">
                <a:pos x="T6" y="T7"/>
              </a:cxn>
              <a:cxn ang="T14">
                <a:pos x="T8" y="T9"/>
              </a:cxn>
            </a:cxnLst>
            <a:rect l="T15" t="T16" r="T17" b="T18"/>
            <a:pathLst>
              <a:path w="2132597" h="289814">
                <a:moveTo>
                  <a:pt x="0" y="0"/>
                </a:moveTo>
                <a:lnTo>
                  <a:pt x="2132597" y="0"/>
                </a:lnTo>
                <a:lnTo>
                  <a:pt x="1733321" y="289814"/>
                </a:lnTo>
                <a:lnTo>
                  <a:pt x="0" y="289814"/>
                </a:lnTo>
                <a:lnTo>
                  <a:pt x="0" y="0"/>
                </a:lnTo>
                <a:close/>
              </a:path>
            </a:pathLst>
          </a:custGeom>
          <a:solidFill>
            <a:srgbClr val="00B450"/>
          </a:solidFill>
          <a:ln w="6096">
            <a:solidFill>
              <a:srgbClr val="79BF93"/>
            </a:solidFill>
            <a:miter lim="12700000"/>
            <a:headEnd/>
            <a:tailEnd/>
          </a:ln>
        </p:spPr>
        <p:txBody>
          <a:bodyPr rot="0" vert="horz" wrap="square" lIns="91440" tIns="45720" rIns="91440" bIns="45720" anchor="t" anchorCtr="0" upright="1">
            <a:noAutofit/>
          </a:bodyPr>
          <a:lstStyle/>
          <a:p>
            <a:pPr marL="45720">
              <a:spcAft>
                <a:spcPts val="0"/>
              </a:spcAft>
            </a:pPr>
            <a:r>
              <a:rPr lang="en-US" sz="1200" b="1" baseline="0" dirty="0">
                <a:solidFill>
                  <a:schemeClr val="tx1"/>
                </a:solidFill>
                <a:effectLst/>
                <a:latin typeface="+mn-lt"/>
                <a:ea typeface="Times New Roman" panose="02020603050405020304" pitchFamily="18" charset="0"/>
                <a:cs typeface="Times New Roman" panose="02020603050405020304" pitchFamily="18" charset="0"/>
              </a:rPr>
              <a:t>Q4FY25 Result Update</a:t>
            </a:r>
          </a:p>
        </p:txBody>
      </p:sp>
    </p:spTree>
    <p:extLst>
      <p:ext uri="{BB962C8B-B14F-4D97-AF65-F5344CB8AC3E}">
        <p14:creationId xmlns:p14="http://schemas.microsoft.com/office/powerpoint/2010/main" val="344273766"/>
      </p:ext>
    </p:extLst>
  </p:cSld>
  <p:clrMapOvr>
    <a:masterClrMapping/>
  </p:clrMapOvr>
  <p:hf hdr="0" ftr="0" dt="0"/>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9" name="Shape 28906"/>
          <p:cNvSpPr>
            <a:spLocks/>
          </p:cNvSpPr>
          <p:nvPr userDrawn="1"/>
        </p:nvSpPr>
        <p:spPr bwMode="auto">
          <a:xfrm>
            <a:off x="1486763" y="9417969"/>
            <a:ext cx="5018812" cy="302418"/>
          </a:xfrm>
          <a:custGeom>
            <a:avLst/>
            <a:gdLst>
              <a:gd name="T0" fmla="*/ 3987 w 4910125"/>
              <a:gd name="T1" fmla="*/ 0 h 291084"/>
              <a:gd name="T2" fmla="*/ 49101 w 4910125"/>
              <a:gd name="T3" fmla="*/ 0 h 291084"/>
              <a:gd name="T4" fmla="*/ 49101 w 4910125"/>
              <a:gd name="T5" fmla="*/ 2911 h 291084"/>
              <a:gd name="T6" fmla="*/ 0 w 4910125"/>
              <a:gd name="T7" fmla="*/ 2911 h 291084"/>
              <a:gd name="T8" fmla="*/ 3987 w 4910125"/>
              <a:gd name="T9" fmla="*/ 0 h 291084"/>
              <a:gd name="T10" fmla="*/ 0 60000 65536"/>
              <a:gd name="T11" fmla="*/ 0 60000 65536"/>
              <a:gd name="T12" fmla="*/ 0 60000 65536"/>
              <a:gd name="T13" fmla="*/ 0 60000 65536"/>
              <a:gd name="T14" fmla="*/ 0 60000 65536"/>
              <a:gd name="T15" fmla="*/ 0 w 4910125"/>
              <a:gd name="T16" fmla="*/ 0 h 291084"/>
              <a:gd name="T17" fmla="*/ 4910125 w 4910125"/>
              <a:gd name="T18" fmla="*/ 291084 h 291084"/>
            </a:gdLst>
            <a:ahLst/>
            <a:cxnLst>
              <a:cxn ang="T10">
                <a:pos x="T0" y="T1"/>
              </a:cxn>
              <a:cxn ang="T11">
                <a:pos x="T2" y="T3"/>
              </a:cxn>
              <a:cxn ang="T12">
                <a:pos x="T4" y="T5"/>
              </a:cxn>
              <a:cxn ang="T13">
                <a:pos x="T6" y="T7"/>
              </a:cxn>
              <a:cxn ang="T14">
                <a:pos x="T8" y="T9"/>
              </a:cxn>
            </a:cxnLst>
            <a:rect l="T15" t="T16" r="T17" b="T18"/>
            <a:pathLst>
              <a:path w="4910125" h="291084">
                <a:moveTo>
                  <a:pt x="398691" y="0"/>
                </a:moveTo>
                <a:lnTo>
                  <a:pt x="4910125" y="0"/>
                </a:lnTo>
                <a:lnTo>
                  <a:pt x="4910125" y="291084"/>
                </a:lnTo>
                <a:lnTo>
                  <a:pt x="0" y="291084"/>
                </a:lnTo>
                <a:lnTo>
                  <a:pt x="398691" y="0"/>
                </a:lnTo>
                <a:close/>
              </a:path>
            </a:pathLst>
          </a:custGeom>
          <a:solidFill>
            <a:schemeClr val="accent6">
              <a:lumMod val="40000"/>
              <a:lumOff val="60000"/>
            </a:schemeClr>
          </a:solidFill>
          <a:ln>
            <a:noFill/>
          </a:ln>
          <a:extLst>
            <a:ext uri="{91240B29-F687-4F45-9708-019B960494DF}">
              <a14:hiddenLine xmlns:a14="http://schemas.microsoft.com/office/drawing/2010/main" w="6096">
                <a:solidFill>
                  <a:srgbClr val="FFCE84"/>
                </a:solidFill>
                <a:miter lim="12700000"/>
                <a:headEnd/>
                <a:tailEnd/>
              </a14:hiddenLine>
            </a:ext>
          </a:extLst>
        </p:spPr>
        <p:txBody>
          <a:bodyPr rot="0" vert="horz" wrap="square" lIns="91440" tIns="45720" rIns="91440" bIns="45720" anchor="t" anchorCtr="0" upright="1">
            <a:noAutofit/>
          </a:bodyPr>
          <a:lstStyle/>
          <a:p>
            <a:endParaRPr lang="en-IN"/>
          </a:p>
        </p:txBody>
      </p:sp>
      <p:sp>
        <p:nvSpPr>
          <p:cNvPr id="18" name="Shape 28905"/>
          <p:cNvSpPr>
            <a:spLocks/>
          </p:cNvSpPr>
          <p:nvPr userDrawn="1"/>
        </p:nvSpPr>
        <p:spPr bwMode="auto">
          <a:xfrm>
            <a:off x="342900" y="9429557"/>
            <a:ext cx="2260918" cy="290830"/>
          </a:xfrm>
          <a:custGeom>
            <a:avLst/>
            <a:gdLst>
              <a:gd name="T0" fmla="*/ 0 w 2132622"/>
              <a:gd name="T1" fmla="*/ 0 h 291084"/>
              <a:gd name="T2" fmla="*/ 21327 w 2132622"/>
              <a:gd name="T3" fmla="*/ 0 h 291084"/>
              <a:gd name="T4" fmla="*/ 17334 w 2132622"/>
              <a:gd name="T5" fmla="*/ 2911 h 291084"/>
              <a:gd name="T6" fmla="*/ 0 w 2132622"/>
              <a:gd name="T7" fmla="*/ 2911 h 291084"/>
              <a:gd name="T8" fmla="*/ 0 w 2132622"/>
              <a:gd name="T9" fmla="*/ 0 h 291084"/>
              <a:gd name="T10" fmla="*/ 0 60000 65536"/>
              <a:gd name="T11" fmla="*/ 0 60000 65536"/>
              <a:gd name="T12" fmla="*/ 0 60000 65536"/>
              <a:gd name="T13" fmla="*/ 0 60000 65536"/>
              <a:gd name="T14" fmla="*/ 0 60000 65536"/>
              <a:gd name="T15" fmla="*/ 0 w 2132622"/>
              <a:gd name="T16" fmla="*/ 0 h 291084"/>
              <a:gd name="T17" fmla="*/ 2132622 w 2132622"/>
              <a:gd name="T18" fmla="*/ 291084 h 291084"/>
            </a:gdLst>
            <a:ahLst/>
            <a:cxnLst>
              <a:cxn ang="T10">
                <a:pos x="T0" y="T1"/>
              </a:cxn>
              <a:cxn ang="T11">
                <a:pos x="T2" y="T3"/>
              </a:cxn>
              <a:cxn ang="T12">
                <a:pos x="T4" y="T5"/>
              </a:cxn>
              <a:cxn ang="T13">
                <a:pos x="T6" y="T7"/>
              </a:cxn>
              <a:cxn ang="T14">
                <a:pos x="T8" y="T9"/>
              </a:cxn>
            </a:cxnLst>
            <a:rect l="T15" t="T16" r="T17" b="T18"/>
            <a:pathLst>
              <a:path w="2132622" h="291084">
                <a:moveTo>
                  <a:pt x="0" y="0"/>
                </a:moveTo>
                <a:lnTo>
                  <a:pt x="2132622" y="0"/>
                </a:lnTo>
                <a:lnTo>
                  <a:pt x="1733321" y="291084"/>
                </a:lnTo>
                <a:lnTo>
                  <a:pt x="0" y="291084"/>
                </a:lnTo>
                <a:lnTo>
                  <a:pt x="0" y="0"/>
                </a:lnTo>
                <a:close/>
              </a:path>
            </a:pathLst>
          </a:custGeom>
          <a:solidFill>
            <a:srgbClr val="00984A"/>
          </a:solidFill>
          <a:ln w="6096">
            <a:solidFill>
              <a:srgbClr val="00984A"/>
            </a:solidFill>
            <a:miter lim="12700000"/>
            <a:headEnd/>
            <a:tailEnd/>
          </a:ln>
        </p:spPr>
        <p:txBody>
          <a:bodyPr rot="0" vert="horz" wrap="square" lIns="91440" tIns="45720" rIns="91440" bIns="45720" anchor="t" anchorCtr="0" upright="1">
            <a:noAutofit/>
          </a:bodyPr>
          <a:lstStyle/>
          <a:p>
            <a:r>
              <a:rPr lang="en-US" sz="1050" b="1" kern="1200" dirty="0">
                <a:solidFill>
                  <a:schemeClr val="lt1"/>
                </a:solidFill>
                <a:effectLst/>
                <a:latin typeface="+mn-lt"/>
                <a:ea typeface="+mn-ea"/>
                <a:cs typeface="+mn-cs"/>
              </a:rPr>
              <a:t>Arihant Capital Markets Ltd</a:t>
            </a:r>
            <a:endParaRPr lang="en-IN" sz="1050" kern="1200" dirty="0">
              <a:solidFill>
                <a:schemeClr val="lt1"/>
              </a:solidFill>
              <a:effectLst/>
              <a:latin typeface="+mn-lt"/>
              <a:ea typeface="+mn-ea"/>
              <a:cs typeface="+mn-cs"/>
            </a:endParaRPr>
          </a:p>
        </p:txBody>
      </p:sp>
    </p:spTree>
    <p:extLst>
      <p:ext uri="{BB962C8B-B14F-4D97-AF65-F5344CB8AC3E}">
        <p14:creationId xmlns:p14="http://schemas.microsoft.com/office/powerpoint/2010/main" val="1586121410"/>
      </p:ext>
    </p:extLst>
  </p:cSld>
  <p:clrMap bg1="lt1" tx1="dk1" bg2="lt2" tx2="dk2" accent1="accent1" accent2="accent2" accent3="accent3" accent4="accent4" accent5="accent5" accent6="accent6" hlink="hlink" folHlink="folHlink"/>
  <p:sldLayoutIdLst>
    <p:sldLayoutId id="2147483673" r:id="rId1"/>
    <p:sldLayoutId id="2147483674" r:id="rId2"/>
  </p:sldLayoutIdLst>
  <p:hf sldNum="0"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9" name="Shape 28906"/>
          <p:cNvSpPr>
            <a:spLocks/>
          </p:cNvSpPr>
          <p:nvPr userDrawn="1"/>
        </p:nvSpPr>
        <p:spPr bwMode="auto">
          <a:xfrm>
            <a:off x="1486763" y="9417969"/>
            <a:ext cx="5018812" cy="302418"/>
          </a:xfrm>
          <a:custGeom>
            <a:avLst/>
            <a:gdLst>
              <a:gd name="T0" fmla="*/ 3987 w 4910125"/>
              <a:gd name="T1" fmla="*/ 0 h 291084"/>
              <a:gd name="T2" fmla="*/ 49101 w 4910125"/>
              <a:gd name="T3" fmla="*/ 0 h 291084"/>
              <a:gd name="T4" fmla="*/ 49101 w 4910125"/>
              <a:gd name="T5" fmla="*/ 2911 h 291084"/>
              <a:gd name="T6" fmla="*/ 0 w 4910125"/>
              <a:gd name="T7" fmla="*/ 2911 h 291084"/>
              <a:gd name="T8" fmla="*/ 3987 w 4910125"/>
              <a:gd name="T9" fmla="*/ 0 h 291084"/>
              <a:gd name="T10" fmla="*/ 0 60000 65536"/>
              <a:gd name="T11" fmla="*/ 0 60000 65536"/>
              <a:gd name="T12" fmla="*/ 0 60000 65536"/>
              <a:gd name="T13" fmla="*/ 0 60000 65536"/>
              <a:gd name="T14" fmla="*/ 0 60000 65536"/>
              <a:gd name="T15" fmla="*/ 0 w 4910125"/>
              <a:gd name="T16" fmla="*/ 0 h 291084"/>
              <a:gd name="T17" fmla="*/ 4910125 w 4910125"/>
              <a:gd name="T18" fmla="*/ 291084 h 291084"/>
            </a:gdLst>
            <a:ahLst/>
            <a:cxnLst>
              <a:cxn ang="T10">
                <a:pos x="T0" y="T1"/>
              </a:cxn>
              <a:cxn ang="T11">
                <a:pos x="T2" y="T3"/>
              </a:cxn>
              <a:cxn ang="T12">
                <a:pos x="T4" y="T5"/>
              </a:cxn>
              <a:cxn ang="T13">
                <a:pos x="T6" y="T7"/>
              </a:cxn>
              <a:cxn ang="T14">
                <a:pos x="T8" y="T9"/>
              </a:cxn>
            </a:cxnLst>
            <a:rect l="T15" t="T16" r="T17" b="T18"/>
            <a:pathLst>
              <a:path w="4910125" h="291084">
                <a:moveTo>
                  <a:pt x="398691" y="0"/>
                </a:moveTo>
                <a:lnTo>
                  <a:pt x="4910125" y="0"/>
                </a:lnTo>
                <a:lnTo>
                  <a:pt x="4910125" y="291084"/>
                </a:lnTo>
                <a:lnTo>
                  <a:pt x="0" y="291084"/>
                </a:lnTo>
                <a:lnTo>
                  <a:pt x="398691" y="0"/>
                </a:lnTo>
                <a:close/>
              </a:path>
            </a:pathLst>
          </a:custGeom>
          <a:solidFill>
            <a:schemeClr val="accent6">
              <a:lumMod val="40000"/>
              <a:lumOff val="60000"/>
            </a:schemeClr>
          </a:solidFill>
          <a:ln>
            <a:noFill/>
          </a:ln>
          <a:extLst>
            <a:ext uri="{91240B29-F687-4F45-9708-019B960494DF}">
              <a14:hiddenLine xmlns:a14="http://schemas.microsoft.com/office/drawing/2010/main" w="6096">
                <a:solidFill>
                  <a:srgbClr val="FFCE84"/>
                </a:solidFill>
                <a:miter lim="12700000"/>
                <a:headEnd/>
                <a:tailEnd/>
              </a14:hiddenLine>
            </a:ext>
          </a:extLst>
        </p:spPr>
        <p:txBody>
          <a:bodyPr rot="0" vert="horz" wrap="square" lIns="91440" tIns="45720" rIns="91440" bIns="45720" anchor="t" anchorCtr="0" upright="1">
            <a:noAutofit/>
          </a:bodyPr>
          <a:lstStyle/>
          <a:p>
            <a:endParaRPr lang="en-IN"/>
          </a:p>
        </p:txBody>
      </p:sp>
      <p:sp>
        <p:nvSpPr>
          <p:cNvPr id="18" name="Shape 28905"/>
          <p:cNvSpPr>
            <a:spLocks/>
          </p:cNvSpPr>
          <p:nvPr userDrawn="1"/>
        </p:nvSpPr>
        <p:spPr bwMode="auto">
          <a:xfrm>
            <a:off x="342900" y="9429557"/>
            <a:ext cx="2260918" cy="290830"/>
          </a:xfrm>
          <a:custGeom>
            <a:avLst/>
            <a:gdLst>
              <a:gd name="T0" fmla="*/ 0 w 2132622"/>
              <a:gd name="T1" fmla="*/ 0 h 291084"/>
              <a:gd name="T2" fmla="*/ 21327 w 2132622"/>
              <a:gd name="T3" fmla="*/ 0 h 291084"/>
              <a:gd name="T4" fmla="*/ 17334 w 2132622"/>
              <a:gd name="T5" fmla="*/ 2911 h 291084"/>
              <a:gd name="T6" fmla="*/ 0 w 2132622"/>
              <a:gd name="T7" fmla="*/ 2911 h 291084"/>
              <a:gd name="T8" fmla="*/ 0 w 2132622"/>
              <a:gd name="T9" fmla="*/ 0 h 291084"/>
              <a:gd name="T10" fmla="*/ 0 60000 65536"/>
              <a:gd name="T11" fmla="*/ 0 60000 65536"/>
              <a:gd name="T12" fmla="*/ 0 60000 65536"/>
              <a:gd name="T13" fmla="*/ 0 60000 65536"/>
              <a:gd name="T14" fmla="*/ 0 60000 65536"/>
              <a:gd name="T15" fmla="*/ 0 w 2132622"/>
              <a:gd name="T16" fmla="*/ 0 h 291084"/>
              <a:gd name="T17" fmla="*/ 2132622 w 2132622"/>
              <a:gd name="T18" fmla="*/ 291084 h 291084"/>
            </a:gdLst>
            <a:ahLst/>
            <a:cxnLst>
              <a:cxn ang="T10">
                <a:pos x="T0" y="T1"/>
              </a:cxn>
              <a:cxn ang="T11">
                <a:pos x="T2" y="T3"/>
              </a:cxn>
              <a:cxn ang="T12">
                <a:pos x="T4" y="T5"/>
              </a:cxn>
              <a:cxn ang="T13">
                <a:pos x="T6" y="T7"/>
              </a:cxn>
              <a:cxn ang="T14">
                <a:pos x="T8" y="T9"/>
              </a:cxn>
            </a:cxnLst>
            <a:rect l="T15" t="T16" r="T17" b="T18"/>
            <a:pathLst>
              <a:path w="2132622" h="291084">
                <a:moveTo>
                  <a:pt x="0" y="0"/>
                </a:moveTo>
                <a:lnTo>
                  <a:pt x="2132622" y="0"/>
                </a:lnTo>
                <a:lnTo>
                  <a:pt x="1733321" y="291084"/>
                </a:lnTo>
                <a:lnTo>
                  <a:pt x="0" y="291084"/>
                </a:lnTo>
                <a:lnTo>
                  <a:pt x="0" y="0"/>
                </a:lnTo>
                <a:close/>
              </a:path>
            </a:pathLst>
          </a:custGeom>
          <a:solidFill>
            <a:srgbClr val="00984A"/>
          </a:solidFill>
          <a:ln w="6096">
            <a:solidFill>
              <a:srgbClr val="00984A"/>
            </a:solidFill>
            <a:miter lim="12700000"/>
            <a:headEnd/>
            <a:tailEnd/>
          </a:ln>
        </p:spPr>
        <p:txBody>
          <a:bodyPr rot="0" vert="horz" wrap="square" lIns="91440" tIns="45720" rIns="91440" bIns="45720" anchor="t" anchorCtr="0" upright="1">
            <a:noAutofit/>
          </a:bodyPr>
          <a:lstStyle/>
          <a:p>
            <a:r>
              <a:rPr lang="en-US" sz="1050" b="1" kern="1200" dirty="0">
                <a:solidFill>
                  <a:schemeClr val="lt1"/>
                </a:solidFill>
                <a:effectLst/>
                <a:latin typeface="+mn-lt"/>
                <a:ea typeface="+mn-ea"/>
                <a:cs typeface="+mn-cs"/>
              </a:rPr>
              <a:t>Arihant Capital Markets Ltd</a:t>
            </a:r>
            <a:endParaRPr lang="en-IN" sz="1050" kern="1200" dirty="0">
              <a:solidFill>
                <a:schemeClr val="lt1"/>
              </a:solidFill>
              <a:effectLst/>
              <a:latin typeface="+mn-lt"/>
              <a:ea typeface="+mn-ea"/>
              <a:cs typeface="+mn-cs"/>
            </a:endParaRPr>
          </a:p>
        </p:txBody>
      </p:sp>
    </p:spTree>
    <p:extLst>
      <p:ext uri="{BB962C8B-B14F-4D97-AF65-F5344CB8AC3E}">
        <p14:creationId xmlns:p14="http://schemas.microsoft.com/office/powerpoint/2010/main" val="1586121410"/>
      </p:ext>
    </p:extLst>
  </p:cSld>
  <p:clrMap bg1="lt1" tx1="dk1" bg2="lt2" tx2="dk2" accent1="accent1" accent2="accent2" accent3="accent3" accent4="accent4" accent5="accent5" accent6="accent6" hlink="hlink" folHlink="folHlink"/>
  <p:sldLayoutIdLst>
    <p:sldLayoutId id="2147483676" r:id="rId1"/>
  </p:sldLayoutIdLst>
  <p:hf sldNum="0"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mailto:mutualfund@arihantcapital.com" TargetMode="External"/><Relationship Id="rId2" Type="http://schemas.openxmlformats.org/officeDocument/2006/relationships/hyperlink" Target="http://www.arihantcapital.com/" TargetMode="External"/><Relationship Id="rId1" Type="http://schemas.openxmlformats.org/officeDocument/2006/relationships/slideLayout" Target="../slideLayouts/slideLayout3.xml"/><Relationship Id="rId4" Type="http://schemas.openxmlformats.org/officeDocument/2006/relationships/hyperlink" Target="mailto:research@arihantcapital.com"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able 13"/>
          <p:cNvGraphicFramePr>
            <a:graphicFrameLocks noGrp="1"/>
          </p:cNvGraphicFramePr>
          <p:nvPr>
            <p:extLst>
              <p:ext uri="{D42A27DB-BD31-4B8C-83A1-F6EECF244321}">
                <p14:modId xmlns:p14="http://schemas.microsoft.com/office/powerpoint/2010/main" val="186921582"/>
              </p:ext>
            </p:extLst>
          </p:nvPr>
        </p:nvGraphicFramePr>
        <p:xfrm>
          <a:off x="424529" y="2450058"/>
          <a:ext cx="2062164" cy="1903682"/>
        </p:xfrm>
        <a:graphic>
          <a:graphicData uri="http://schemas.openxmlformats.org/drawingml/2006/table">
            <a:tbl>
              <a:tblPr/>
              <a:tblGrid>
                <a:gridCol w="1130078">
                  <a:extLst>
                    <a:ext uri="{9D8B030D-6E8A-4147-A177-3AD203B41FA5}">
                      <a16:colId xmlns:a16="http://schemas.microsoft.com/office/drawing/2014/main" val="2307364606"/>
                    </a:ext>
                  </a:extLst>
                </a:gridCol>
                <a:gridCol w="932086">
                  <a:extLst>
                    <a:ext uri="{9D8B030D-6E8A-4147-A177-3AD203B41FA5}">
                      <a16:colId xmlns:a16="http://schemas.microsoft.com/office/drawing/2014/main" val="1929884473"/>
                    </a:ext>
                  </a:extLst>
                </a:gridCol>
              </a:tblGrid>
              <a:tr h="189042">
                <a:tc gridSpan="2">
                  <a:txBody>
                    <a:bodyPr/>
                    <a:lstStyle/>
                    <a:p>
                      <a:pPr algn="l" fontAlgn="ctr"/>
                      <a:r>
                        <a:rPr lang="en-IN" sz="900" b="1" i="0" u="none" strike="noStrike" dirty="0">
                          <a:solidFill>
                            <a:srgbClr val="211F1F"/>
                          </a:solidFill>
                          <a:effectLst/>
                          <a:latin typeface="Calibri" panose="020F0502020204030204" pitchFamily="34" charset="0"/>
                        </a:rPr>
                        <a:t>Stock Info</a:t>
                      </a:r>
                    </a:p>
                  </a:txBody>
                  <a:tcPr marL="36000" marR="0" marT="0" marB="0" anchor="ctr">
                    <a:lnL w="19050" cap="flat" cmpd="sng" algn="ctr">
                      <a:solidFill>
                        <a:srgbClr val="FFFFFF"/>
                      </a:solidFill>
                      <a:prstDash val="solid"/>
                      <a:round/>
                      <a:headEnd type="none" w="med" len="med"/>
                      <a:tailEnd type="none" w="med" len="med"/>
                    </a:lnL>
                    <a:lnR>
                      <a:noFill/>
                    </a:lnR>
                    <a:lnT>
                      <a:noFill/>
                    </a:lnT>
                    <a:lnB>
                      <a:noFill/>
                    </a:lnB>
                    <a:solidFill>
                      <a:srgbClr val="C5E0B3"/>
                    </a:solidFill>
                  </a:tcPr>
                </a:tc>
                <a:tc hMerge="1">
                  <a:txBody>
                    <a:bodyPr/>
                    <a:lstStyle/>
                    <a:p>
                      <a:endParaRPr lang="en-IN"/>
                    </a:p>
                  </a:txBody>
                  <a:tcPr/>
                </a:tc>
                <a:extLst>
                  <a:ext uri="{0D108BD9-81ED-4DB2-BD59-A6C34878D82A}">
                    <a16:rowId xmlns:a16="http://schemas.microsoft.com/office/drawing/2014/main" val="1067547062"/>
                  </a:ext>
                </a:extLst>
              </a:tr>
              <a:tr h="180040">
                <a:tc>
                  <a:txBody>
                    <a:bodyPr/>
                    <a:lstStyle/>
                    <a:p>
                      <a:pPr algn="l" fontAlgn="b"/>
                      <a:r>
                        <a:rPr lang="en-IN" sz="900" b="0" i="0" u="none" strike="noStrike" dirty="0">
                          <a:solidFill>
                            <a:srgbClr val="000000"/>
                          </a:solidFill>
                          <a:effectLst/>
                          <a:latin typeface="Calibri" panose="020F0502020204030204" pitchFamily="34" charset="0"/>
                        </a:rPr>
                        <a:t>BSE </a:t>
                      </a:r>
                    </a:p>
                  </a:txBody>
                  <a:tcPr marL="36000" marR="0" marT="0" marB="0" anchor="ctr">
                    <a:lnL>
                      <a:noFill/>
                    </a:lnL>
                    <a:lnR>
                      <a:noFill/>
                    </a:lnR>
                    <a:lnT>
                      <a:noFill/>
                    </a:lnT>
                    <a:lnB>
                      <a:noFill/>
                    </a:lnB>
                    <a:solidFill>
                      <a:schemeClr val="accent6">
                        <a:lumMod val="20000"/>
                        <a:lumOff val="80000"/>
                      </a:schemeClr>
                    </a:solidFill>
                  </a:tcPr>
                </a:tc>
                <a:tc>
                  <a:txBody>
                    <a:bodyPr/>
                    <a:lstStyle/>
                    <a:p>
                      <a:pPr algn="r" fontAlgn="b"/>
                      <a:r>
                        <a:rPr lang="en-US" sz="900" b="0" i="0" u="none" strike="noStrike" dirty="0">
                          <a:effectLst/>
                          <a:latin typeface="Calibri" panose="020F0502020204030204" pitchFamily="34" charset="0"/>
                        </a:rPr>
                        <a:t>544054</a:t>
                      </a:r>
                    </a:p>
                  </a:txBody>
                  <a:tcPr marL="0" marR="0" marT="0" marB="0" anchor="b">
                    <a:lnL>
                      <a:noFill/>
                    </a:lnL>
                    <a:lnR>
                      <a:noFill/>
                    </a:lnR>
                    <a:lnT>
                      <a:noFill/>
                    </a:lnT>
                    <a:lnB>
                      <a:noFill/>
                    </a:lnB>
                    <a:solidFill>
                      <a:schemeClr val="accent6">
                        <a:lumMod val="20000"/>
                        <a:lumOff val="80000"/>
                      </a:schemeClr>
                    </a:solidFill>
                  </a:tcPr>
                </a:tc>
                <a:extLst>
                  <a:ext uri="{0D108BD9-81ED-4DB2-BD59-A6C34878D82A}">
                    <a16:rowId xmlns:a16="http://schemas.microsoft.com/office/drawing/2014/main" val="3131260944"/>
                  </a:ext>
                </a:extLst>
              </a:tr>
              <a:tr h="180040">
                <a:tc>
                  <a:txBody>
                    <a:bodyPr/>
                    <a:lstStyle/>
                    <a:p>
                      <a:pPr algn="l" fontAlgn="b"/>
                      <a:r>
                        <a:rPr lang="en-IN" sz="900" b="0" i="0" u="none" strike="noStrike" dirty="0">
                          <a:solidFill>
                            <a:srgbClr val="000000"/>
                          </a:solidFill>
                          <a:effectLst/>
                          <a:latin typeface="Calibri" panose="020F0502020204030204" pitchFamily="34" charset="0"/>
                        </a:rPr>
                        <a:t>NSE</a:t>
                      </a:r>
                    </a:p>
                  </a:txBody>
                  <a:tcPr marL="36000" marR="0" marT="0" marB="0" anchor="ctr">
                    <a:lnL>
                      <a:noFill/>
                    </a:lnL>
                    <a:lnR>
                      <a:noFill/>
                    </a:lnR>
                    <a:lnT>
                      <a:noFill/>
                    </a:lnT>
                    <a:lnB>
                      <a:noFill/>
                    </a:lnB>
                    <a:solidFill>
                      <a:srgbClr val="D8E4BC"/>
                    </a:solidFill>
                  </a:tcPr>
                </a:tc>
                <a:tc>
                  <a:txBody>
                    <a:bodyPr/>
                    <a:lstStyle/>
                    <a:p>
                      <a:pPr algn="r" fontAlgn="b"/>
                      <a:r>
                        <a:rPr lang="en-US" sz="900" b="0" i="0" u="none" strike="noStrike" dirty="0">
                          <a:effectLst/>
                          <a:latin typeface="Calibri" panose="020F0502020204030204" pitchFamily="34" charset="0"/>
                        </a:rPr>
                        <a:t>SURAJEST</a:t>
                      </a:r>
                    </a:p>
                  </a:txBody>
                  <a:tcPr marL="0" marR="0" marT="0" marB="0" anchor="b">
                    <a:lnL>
                      <a:noFill/>
                    </a:lnL>
                    <a:lnR>
                      <a:noFill/>
                    </a:lnR>
                    <a:lnT>
                      <a:noFill/>
                    </a:lnT>
                    <a:lnB>
                      <a:noFill/>
                    </a:lnB>
                    <a:solidFill>
                      <a:srgbClr val="D8E4BC"/>
                    </a:solidFill>
                  </a:tcPr>
                </a:tc>
                <a:extLst>
                  <a:ext uri="{0D108BD9-81ED-4DB2-BD59-A6C34878D82A}">
                    <a16:rowId xmlns:a16="http://schemas.microsoft.com/office/drawing/2014/main" val="1218494311"/>
                  </a:ext>
                </a:extLst>
              </a:tr>
              <a:tr h="180040">
                <a:tc>
                  <a:txBody>
                    <a:bodyPr/>
                    <a:lstStyle/>
                    <a:p>
                      <a:pPr algn="l" fontAlgn="b"/>
                      <a:r>
                        <a:rPr lang="en-IN" sz="900" b="0" i="0" u="none" strike="noStrike" dirty="0">
                          <a:solidFill>
                            <a:srgbClr val="000000"/>
                          </a:solidFill>
                          <a:effectLst/>
                          <a:latin typeface="Calibri" panose="020F0502020204030204" pitchFamily="34" charset="0"/>
                        </a:rPr>
                        <a:t>Bloomberg</a:t>
                      </a:r>
                    </a:p>
                  </a:txBody>
                  <a:tcPr marL="36000" marR="0" marT="0" marB="0" anchor="ctr">
                    <a:lnL>
                      <a:noFill/>
                    </a:lnL>
                    <a:lnR>
                      <a:noFill/>
                    </a:lnR>
                    <a:lnT>
                      <a:noFill/>
                    </a:lnT>
                    <a:lnB>
                      <a:noFill/>
                    </a:lnB>
                    <a:solidFill>
                      <a:schemeClr val="accent6">
                        <a:lumMod val="20000"/>
                        <a:lumOff val="80000"/>
                      </a:schemeClr>
                    </a:solidFill>
                  </a:tcPr>
                </a:tc>
                <a:tc>
                  <a:txBody>
                    <a:bodyPr/>
                    <a:lstStyle/>
                    <a:p>
                      <a:pPr algn="r" fontAlgn="b"/>
                      <a:r>
                        <a:rPr lang="en-US" sz="900" b="0" i="0" u="none" strike="noStrike" dirty="0">
                          <a:effectLst/>
                          <a:latin typeface="Calibri" panose="020F0502020204030204" pitchFamily="34" charset="0"/>
                        </a:rPr>
                        <a:t>SURAJEST:IN</a:t>
                      </a:r>
                    </a:p>
                  </a:txBody>
                  <a:tcPr marL="0" marR="0" marT="0" marB="0" anchor="b">
                    <a:lnL>
                      <a:noFill/>
                    </a:lnL>
                    <a:lnR>
                      <a:noFill/>
                    </a:lnR>
                    <a:lnT>
                      <a:noFill/>
                    </a:lnT>
                    <a:lnB>
                      <a:noFill/>
                    </a:lnB>
                    <a:solidFill>
                      <a:schemeClr val="accent6">
                        <a:lumMod val="20000"/>
                        <a:lumOff val="80000"/>
                      </a:schemeClr>
                    </a:solidFill>
                  </a:tcPr>
                </a:tc>
                <a:extLst>
                  <a:ext uri="{0D108BD9-81ED-4DB2-BD59-A6C34878D82A}">
                    <a16:rowId xmlns:a16="http://schemas.microsoft.com/office/drawing/2014/main" val="1387124340"/>
                  </a:ext>
                </a:extLst>
              </a:tr>
              <a:tr h="180040">
                <a:tc>
                  <a:txBody>
                    <a:bodyPr/>
                    <a:lstStyle/>
                    <a:p>
                      <a:pPr algn="l" fontAlgn="b"/>
                      <a:r>
                        <a:rPr lang="en-IN" sz="900" b="0" i="0" u="none" strike="noStrike" dirty="0">
                          <a:solidFill>
                            <a:srgbClr val="000000"/>
                          </a:solidFill>
                          <a:effectLst/>
                          <a:latin typeface="Calibri" panose="020F0502020204030204" pitchFamily="34" charset="0"/>
                        </a:rPr>
                        <a:t>Sector </a:t>
                      </a:r>
                    </a:p>
                  </a:txBody>
                  <a:tcPr marL="36000" marR="0" marT="0" marB="0" anchor="ctr">
                    <a:lnL>
                      <a:noFill/>
                    </a:lnL>
                    <a:lnR>
                      <a:noFill/>
                    </a:lnR>
                    <a:lnT>
                      <a:noFill/>
                    </a:lnT>
                    <a:lnB>
                      <a:noFill/>
                    </a:lnB>
                    <a:solidFill>
                      <a:srgbClr val="D8E4BC"/>
                    </a:solidFill>
                  </a:tcPr>
                </a:tc>
                <a:tc>
                  <a:txBody>
                    <a:bodyPr/>
                    <a:lstStyle/>
                    <a:p>
                      <a:pPr algn="r" fontAlgn="b"/>
                      <a:r>
                        <a:rPr lang="en-US" sz="900" b="0" i="0" u="none" strike="noStrike" dirty="0">
                          <a:effectLst/>
                          <a:latin typeface="Calibri" panose="020F0502020204030204" pitchFamily="34" charset="0"/>
                        </a:rPr>
                        <a:t>Real Estate</a:t>
                      </a:r>
                    </a:p>
                  </a:txBody>
                  <a:tcPr marL="0" marR="0" marT="0" marB="0" anchor="b">
                    <a:lnL>
                      <a:noFill/>
                    </a:lnL>
                    <a:lnR>
                      <a:noFill/>
                    </a:lnR>
                    <a:lnT>
                      <a:noFill/>
                    </a:lnT>
                    <a:lnB>
                      <a:noFill/>
                    </a:lnB>
                    <a:solidFill>
                      <a:srgbClr val="D8E4BC"/>
                    </a:solidFill>
                  </a:tcPr>
                </a:tc>
                <a:extLst>
                  <a:ext uri="{0D108BD9-81ED-4DB2-BD59-A6C34878D82A}">
                    <a16:rowId xmlns:a16="http://schemas.microsoft.com/office/drawing/2014/main" val="4162998242"/>
                  </a:ext>
                </a:extLst>
              </a:tr>
              <a:tr h="180040">
                <a:tc>
                  <a:txBody>
                    <a:bodyPr/>
                    <a:lstStyle/>
                    <a:p>
                      <a:pPr algn="l" fontAlgn="b"/>
                      <a:r>
                        <a:rPr lang="en-IN" sz="900" b="0" i="0" u="none" strike="noStrike" dirty="0">
                          <a:solidFill>
                            <a:srgbClr val="000000"/>
                          </a:solidFill>
                          <a:effectLst/>
                          <a:latin typeface="Calibri" panose="020F0502020204030204" pitchFamily="34" charset="0"/>
                        </a:rPr>
                        <a:t>Face Value (INR) </a:t>
                      </a:r>
                    </a:p>
                  </a:txBody>
                  <a:tcPr marL="36000" marR="0" marT="0" marB="0" anchor="ctr">
                    <a:lnL>
                      <a:noFill/>
                    </a:lnL>
                    <a:lnR>
                      <a:noFill/>
                    </a:lnR>
                    <a:lnT>
                      <a:noFill/>
                    </a:lnT>
                    <a:lnB>
                      <a:noFill/>
                    </a:lnB>
                    <a:solidFill>
                      <a:schemeClr val="accent6">
                        <a:lumMod val="20000"/>
                        <a:lumOff val="80000"/>
                      </a:schemeClr>
                    </a:solidFill>
                  </a:tcPr>
                </a:tc>
                <a:tc>
                  <a:txBody>
                    <a:bodyPr/>
                    <a:lstStyle/>
                    <a:p>
                      <a:pPr algn="r" fontAlgn="b"/>
                      <a:r>
                        <a:rPr lang="en-IN" sz="900" b="0" i="0" u="none" strike="noStrike" dirty="0">
                          <a:solidFill>
                            <a:schemeClr val="tx1"/>
                          </a:solidFill>
                          <a:effectLst/>
                          <a:latin typeface="Calibri" panose="020F0502020204030204" pitchFamily="34" charset="0"/>
                        </a:rPr>
                        <a:t>5</a:t>
                      </a:r>
                    </a:p>
                  </a:txBody>
                  <a:tcPr marL="0" marR="36000" marT="0" marB="0" anchor="ctr">
                    <a:lnL>
                      <a:noFill/>
                    </a:lnL>
                    <a:lnR>
                      <a:noFill/>
                    </a:lnR>
                    <a:lnT>
                      <a:noFill/>
                    </a:lnT>
                    <a:lnB>
                      <a:noFill/>
                    </a:lnB>
                    <a:solidFill>
                      <a:schemeClr val="accent6">
                        <a:lumMod val="20000"/>
                        <a:lumOff val="80000"/>
                      </a:schemeClr>
                    </a:solidFill>
                  </a:tcPr>
                </a:tc>
                <a:extLst>
                  <a:ext uri="{0D108BD9-81ED-4DB2-BD59-A6C34878D82A}">
                    <a16:rowId xmlns:a16="http://schemas.microsoft.com/office/drawing/2014/main" val="2213279935"/>
                  </a:ext>
                </a:extLst>
              </a:tr>
              <a:tr h="180040">
                <a:tc>
                  <a:txBody>
                    <a:bodyPr/>
                    <a:lstStyle/>
                    <a:p>
                      <a:pPr algn="l" fontAlgn="b"/>
                      <a:r>
                        <a:rPr lang="en-IN" sz="900" b="0" i="0" u="none" strike="noStrike" dirty="0">
                          <a:solidFill>
                            <a:srgbClr val="000000"/>
                          </a:solidFill>
                          <a:effectLst/>
                          <a:latin typeface="Calibri" panose="020F0502020204030204" pitchFamily="34" charset="0"/>
                        </a:rPr>
                        <a:t>Equity Capital (INR </a:t>
                      </a:r>
                      <a:r>
                        <a:rPr lang="en-IN" sz="900" b="0" i="0" u="none" strike="noStrike" dirty="0" err="1">
                          <a:solidFill>
                            <a:srgbClr val="000000"/>
                          </a:solidFill>
                          <a:effectLst/>
                          <a:latin typeface="Calibri" panose="020F0502020204030204" pitchFamily="34" charset="0"/>
                        </a:rPr>
                        <a:t>mn</a:t>
                      </a:r>
                      <a:r>
                        <a:rPr lang="en-IN" sz="900" b="0" i="0" u="none" strike="noStrike" dirty="0">
                          <a:solidFill>
                            <a:srgbClr val="000000"/>
                          </a:solidFill>
                          <a:effectLst/>
                          <a:latin typeface="Calibri" panose="020F0502020204030204" pitchFamily="34" charset="0"/>
                        </a:rPr>
                        <a:t>)</a:t>
                      </a:r>
                    </a:p>
                  </a:txBody>
                  <a:tcPr marL="36000" marR="0" marT="0" marB="0" anchor="ctr">
                    <a:lnL>
                      <a:noFill/>
                    </a:lnL>
                    <a:lnR>
                      <a:noFill/>
                    </a:lnR>
                    <a:lnT>
                      <a:noFill/>
                    </a:lnT>
                    <a:lnB>
                      <a:noFill/>
                    </a:lnB>
                    <a:solidFill>
                      <a:srgbClr val="D8E4BC"/>
                    </a:solidFill>
                  </a:tcPr>
                </a:tc>
                <a:tc>
                  <a:txBody>
                    <a:bodyPr/>
                    <a:lstStyle/>
                    <a:p>
                      <a:pPr algn="r" fontAlgn="b"/>
                      <a:r>
                        <a:rPr lang="en-US" sz="900" b="0" i="0" u="none" strike="noStrike" dirty="0">
                          <a:solidFill>
                            <a:schemeClr val="tx1"/>
                          </a:solidFill>
                          <a:effectLst/>
                          <a:latin typeface="Calibri" panose="020F0502020204030204" pitchFamily="34" charset="0"/>
                        </a:rPr>
                        <a:t>2</a:t>
                      </a:r>
                      <a:r>
                        <a:rPr lang="en-IN" sz="900" b="0" i="0" u="none" strike="noStrike">
                          <a:solidFill>
                            <a:schemeClr val="tx1"/>
                          </a:solidFill>
                          <a:effectLst/>
                          <a:latin typeface="Calibri" panose="020F0502020204030204" pitchFamily="34" charset="0"/>
                        </a:rPr>
                        <a:t>31</a:t>
                      </a:r>
                      <a:endParaRPr lang="en-IN" sz="900" b="0" i="0" u="none" strike="noStrike" dirty="0">
                        <a:solidFill>
                          <a:schemeClr val="tx1"/>
                        </a:solidFill>
                        <a:effectLst/>
                        <a:latin typeface="Calibri" panose="020F0502020204030204" pitchFamily="34" charset="0"/>
                      </a:endParaRPr>
                    </a:p>
                  </a:txBody>
                  <a:tcPr marL="0" marR="36000" marT="0" marB="0" anchor="ctr">
                    <a:lnL>
                      <a:noFill/>
                    </a:lnL>
                    <a:lnR>
                      <a:noFill/>
                    </a:lnR>
                    <a:lnT>
                      <a:noFill/>
                    </a:lnT>
                    <a:lnB>
                      <a:noFill/>
                    </a:lnB>
                    <a:solidFill>
                      <a:srgbClr val="D8E4BC"/>
                    </a:solidFill>
                  </a:tcPr>
                </a:tc>
                <a:extLst>
                  <a:ext uri="{0D108BD9-81ED-4DB2-BD59-A6C34878D82A}">
                    <a16:rowId xmlns:a16="http://schemas.microsoft.com/office/drawing/2014/main" val="3171509286"/>
                  </a:ext>
                </a:extLst>
              </a:tr>
              <a:tr h="180040">
                <a:tc>
                  <a:txBody>
                    <a:bodyPr/>
                    <a:lstStyle/>
                    <a:p>
                      <a:pPr algn="l" fontAlgn="b"/>
                      <a:r>
                        <a:rPr lang="en-IN" sz="900" b="0" i="0" u="none" strike="noStrike" dirty="0">
                          <a:solidFill>
                            <a:srgbClr val="000000"/>
                          </a:solidFill>
                          <a:effectLst/>
                          <a:latin typeface="Calibri" panose="020F0502020204030204" pitchFamily="34" charset="0"/>
                        </a:rPr>
                        <a:t>Mkt Cap (INR </a:t>
                      </a:r>
                      <a:r>
                        <a:rPr lang="en-IN" sz="900" b="0" i="0" u="none" strike="noStrike" dirty="0" err="1">
                          <a:solidFill>
                            <a:srgbClr val="000000"/>
                          </a:solidFill>
                          <a:effectLst/>
                          <a:latin typeface="Calibri" panose="020F0502020204030204" pitchFamily="34" charset="0"/>
                        </a:rPr>
                        <a:t>mn</a:t>
                      </a:r>
                      <a:r>
                        <a:rPr lang="en-IN" sz="900" b="0" i="0" u="none" strike="noStrike" dirty="0">
                          <a:solidFill>
                            <a:srgbClr val="000000"/>
                          </a:solidFill>
                          <a:effectLst/>
                          <a:latin typeface="Calibri" panose="020F0502020204030204" pitchFamily="34" charset="0"/>
                        </a:rPr>
                        <a:t>) </a:t>
                      </a:r>
                    </a:p>
                  </a:txBody>
                  <a:tcPr marL="36000" marR="0" marT="0" marB="0" anchor="ctr">
                    <a:lnL>
                      <a:noFill/>
                    </a:lnL>
                    <a:lnR>
                      <a:noFill/>
                    </a:lnR>
                    <a:lnT>
                      <a:noFill/>
                    </a:lnT>
                    <a:lnB>
                      <a:noFill/>
                    </a:lnB>
                    <a:solidFill>
                      <a:schemeClr val="accent6">
                        <a:lumMod val="20000"/>
                        <a:lumOff val="80000"/>
                      </a:schemeClr>
                    </a:solidFill>
                  </a:tcPr>
                </a:tc>
                <a:tc>
                  <a:txBody>
                    <a:bodyPr/>
                    <a:lstStyle/>
                    <a:p>
                      <a:pPr algn="r" fontAlgn="b"/>
                      <a:r>
                        <a:rPr lang="en-IN" sz="900" b="0" i="0" u="none" strike="noStrike" dirty="0">
                          <a:solidFill>
                            <a:schemeClr val="tx1"/>
                          </a:solidFill>
                          <a:effectLst/>
                          <a:latin typeface="Calibri" panose="020F0502020204030204" pitchFamily="34" charset="0"/>
                        </a:rPr>
                        <a:t>15,320</a:t>
                      </a:r>
                    </a:p>
                  </a:txBody>
                  <a:tcPr marL="0" marR="36000" marT="0" marB="0" anchor="ctr">
                    <a:lnL>
                      <a:noFill/>
                    </a:lnL>
                    <a:lnR>
                      <a:noFill/>
                    </a:lnR>
                    <a:lnT>
                      <a:noFill/>
                    </a:lnT>
                    <a:lnB>
                      <a:noFill/>
                    </a:lnB>
                    <a:solidFill>
                      <a:schemeClr val="accent6">
                        <a:lumMod val="20000"/>
                        <a:lumOff val="80000"/>
                      </a:schemeClr>
                    </a:solidFill>
                  </a:tcPr>
                </a:tc>
                <a:extLst>
                  <a:ext uri="{0D108BD9-81ED-4DB2-BD59-A6C34878D82A}">
                    <a16:rowId xmlns:a16="http://schemas.microsoft.com/office/drawing/2014/main" val="2018537775"/>
                  </a:ext>
                </a:extLst>
              </a:tr>
              <a:tr h="180040">
                <a:tc>
                  <a:txBody>
                    <a:bodyPr/>
                    <a:lstStyle/>
                    <a:p>
                      <a:pPr algn="l" fontAlgn="b"/>
                      <a:r>
                        <a:rPr lang="en-IN" sz="900" b="0" i="0" u="none" strike="noStrike" dirty="0">
                          <a:solidFill>
                            <a:srgbClr val="000000"/>
                          </a:solidFill>
                          <a:effectLst/>
                          <a:latin typeface="Calibri" panose="020F0502020204030204" pitchFamily="34" charset="0"/>
                        </a:rPr>
                        <a:t>52w H/L (INR) </a:t>
                      </a:r>
                    </a:p>
                  </a:txBody>
                  <a:tcPr marL="36000" marR="0" marT="0" marB="0" anchor="ctr">
                    <a:lnL>
                      <a:noFill/>
                    </a:lnL>
                    <a:lnR>
                      <a:noFill/>
                    </a:lnR>
                    <a:lnT>
                      <a:noFill/>
                    </a:lnT>
                    <a:lnB>
                      <a:noFill/>
                    </a:lnB>
                    <a:solidFill>
                      <a:srgbClr val="D8E4BC"/>
                    </a:solidFill>
                  </a:tcPr>
                </a:tc>
                <a:tc>
                  <a:txBody>
                    <a:bodyPr/>
                    <a:lstStyle/>
                    <a:p>
                      <a:pPr algn="r" fontAlgn="b"/>
                      <a:r>
                        <a:rPr lang="en-IN" sz="900" b="0" i="0" u="none" strike="noStrike" dirty="0">
                          <a:solidFill>
                            <a:schemeClr val="tx1"/>
                          </a:solidFill>
                          <a:effectLst/>
                          <a:latin typeface="Calibri" panose="020F0502020204030204" pitchFamily="34" charset="0"/>
                        </a:rPr>
                        <a:t>847/270</a:t>
                      </a:r>
                    </a:p>
                  </a:txBody>
                  <a:tcPr marL="0" marR="36000" marT="0" marB="0" anchor="ctr">
                    <a:lnL>
                      <a:noFill/>
                    </a:lnL>
                    <a:lnR>
                      <a:noFill/>
                    </a:lnR>
                    <a:lnT>
                      <a:noFill/>
                    </a:lnT>
                    <a:lnB>
                      <a:noFill/>
                    </a:lnB>
                    <a:solidFill>
                      <a:srgbClr val="D8E4BC"/>
                    </a:solidFill>
                  </a:tcPr>
                </a:tc>
                <a:extLst>
                  <a:ext uri="{0D108BD9-81ED-4DB2-BD59-A6C34878D82A}">
                    <a16:rowId xmlns:a16="http://schemas.microsoft.com/office/drawing/2014/main" val="2349043992"/>
                  </a:ext>
                </a:extLst>
              </a:tr>
              <a:tr h="180040">
                <a:tc>
                  <a:txBody>
                    <a:bodyPr/>
                    <a:lstStyle/>
                    <a:p>
                      <a:pPr algn="l" fontAlgn="b"/>
                      <a:r>
                        <a:rPr lang="en-IN" sz="900" b="0" i="0" u="none" strike="noStrike" dirty="0" err="1">
                          <a:solidFill>
                            <a:schemeClr val="tx1"/>
                          </a:solidFill>
                          <a:effectLst/>
                          <a:latin typeface="Calibri" panose="020F0502020204030204" pitchFamily="34" charset="0"/>
                        </a:rPr>
                        <a:t>Avg</a:t>
                      </a:r>
                      <a:r>
                        <a:rPr lang="en-IN" sz="900" b="0" i="0" u="none" strike="noStrike" dirty="0">
                          <a:solidFill>
                            <a:schemeClr val="tx1"/>
                          </a:solidFill>
                          <a:effectLst/>
                          <a:latin typeface="Calibri" panose="020F0502020204030204" pitchFamily="34" charset="0"/>
                        </a:rPr>
                        <a:t> Yearly Volume</a:t>
                      </a:r>
                      <a:r>
                        <a:rPr lang="en-IN" sz="900" b="0" i="0" u="none" strike="noStrike" baseline="0" dirty="0">
                          <a:solidFill>
                            <a:schemeClr val="tx1"/>
                          </a:solidFill>
                          <a:effectLst/>
                          <a:latin typeface="Calibri" panose="020F0502020204030204" pitchFamily="34" charset="0"/>
                        </a:rPr>
                        <a:t> </a:t>
                      </a:r>
                      <a:br>
                        <a:rPr lang="en-IN" sz="900" b="0" i="0" u="none" strike="noStrike" baseline="0" dirty="0">
                          <a:solidFill>
                            <a:schemeClr val="tx1"/>
                          </a:solidFill>
                          <a:effectLst/>
                          <a:latin typeface="Calibri" panose="020F0502020204030204" pitchFamily="34" charset="0"/>
                        </a:rPr>
                      </a:br>
                      <a:r>
                        <a:rPr lang="en-IN" sz="900" b="0" i="0" u="none" strike="noStrike" dirty="0">
                          <a:solidFill>
                            <a:schemeClr val="tx1"/>
                          </a:solidFill>
                          <a:effectLst/>
                          <a:latin typeface="Calibri" panose="020F0502020204030204" pitchFamily="34" charset="0"/>
                        </a:rPr>
                        <a:t>(in 000’)</a:t>
                      </a:r>
                    </a:p>
                  </a:txBody>
                  <a:tcPr marL="36000" marR="0" marT="0" marB="0" anchor="ctr">
                    <a:lnL>
                      <a:noFill/>
                    </a:lnL>
                    <a:lnR>
                      <a:noFill/>
                    </a:lnR>
                    <a:lnT>
                      <a:noFill/>
                    </a:lnT>
                    <a:lnB>
                      <a:noFill/>
                    </a:lnB>
                    <a:solidFill>
                      <a:schemeClr val="accent6">
                        <a:lumMod val="20000"/>
                        <a:lumOff val="80000"/>
                      </a:schemeClr>
                    </a:solidFill>
                  </a:tcPr>
                </a:tc>
                <a:tc>
                  <a:txBody>
                    <a:bodyPr/>
                    <a:lstStyle/>
                    <a:p>
                      <a:pPr algn="r" fontAlgn="b"/>
                      <a:r>
                        <a:rPr lang="en-IN" sz="900" b="0" i="0" u="none" strike="noStrike" dirty="0">
                          <a:solidFill>
                            <a:schemeClr val="tx1"/>
                          </a:solidFill>
                          <a:effectLst/>
                          <a:latin typeface="Calibri" panose="020F0502020204030204" pitchFamily="34" charset="0"/>
                        </a:rPr>
                        <a:t>211</a:t>
                      </a:r>
                    </a:p>
                  </a:txBody>
                  <a:tcPr marL="0" marR="36000" marT="0" marB="0" anchor="ctr">
                    <a:lnL>
                      <a:noFill/>
                    </a:lnL>
                    <a:lnR>
                      <a:noFill/>
                    </a:lnR>
                    <a:lnT>
                      <a:noFill/>
                    </a:lnT>
                    <a:lnB>
                      <a:noFill/>
                    </a:lnB>
                    <a:solidFill>
                      <a:schemeClr val="accent6">
                        <a:lumMod val="20000"/>
                        <a:lumOff val="80000"/>
                      </a:schemeClr>
                    </a:solidFill>
                  </a:tcPr>
                </a:tc>
                <a:extLst>
                  <a:ext uri="{0D108BD9-81ED-4DB2-BD59-A6C34878D82A}">
                    <a16:rowId xmlns:a16="http://schemas.microsoft.com/office/drawing/2014/main" val="1418889094"/>
                  </a:ext>
                </a:extLst>
              </a:tr>
            </a:tbl>
          </a:graphicData>
        </a:graphic>
      </p:graphicFrame>
      <p:sp>
        <p:nvSpPr>
          <p:cNvPr id="22" name="Rectangle 21"/>
          <p:cNvSpPr/>
          <p:nvPr/>
        </p:nvSpPr>
        <p:spPr>
          <a:xfrm>
            <a:off x="424529" y="6237410"/>
            <a:ext cx="2073934" cy="153888"/>
          </a:xfrm>
          <a:prstGeom prst="rect">
            <a:avLst/>
          </a:prstGeom>
          <a:solidFill>
            <a:schemeClr val="accent6">
              <a:lumMod val="40000"/>
              <a:lumOff val="60000"/>
            </a:schemeClr>
          </a:solidFill>
        </p:spPr>
        <p:txBody>
          <a:bodyPr wrap="square" lIns="36000" tIns="0" bIns="0">
            <a:spAutoFit/>
          </a:bodyPr>
          <a:lstStyle/>
          <a:p>
            <a:r>
              <a:rPr lang="en-IN" sz="1000" b="1" dirty="0">
                <a:solidFill>
                  <a:srgbClr val="211F1F"/>
                </a:solidFill>
                <a:latin typeface="Calibri" panose="020F0502020204030204" pitchFamily="34" charset="0"/>
              </a:rPr>
              <a:t>SURAJEST vs Nifty</a:t>
            </a:r>
            <a:r>
              <a:rPr lang="en-IN" sz="1000" dirty="0"/>
              <a:t> </a:t>
            </a:r>
          </a:p>
        </p:txBody>
      </p:sp>
      <p:sp>
        <p:nvSpPr>
          <p:cNvPr id="23" name="TextBox 22"/>
          <p:cNvSpPr txBox="1"/>
          <p:nvPr/>
        </p:nvSpPr>
        <p:spPr>
          <a:xfrm>
            <a:off x="2637155" y="1436630"/>
            <a:ext cx="3966846" cy="6740307"/>
          </a:xfrm>
          <a:prstGeom prst="rect">
            <a:avLst/>
          </a:prstGeom>
          <a:noFill/>
        </p:spPr>
        <p:txBody>
          <a:bodyPr wrap="square" rtlCol="0">
            <a:spAutoFit/>
          </a:bodyPr>
          <a:lstStyle/>
          <a:p>
            <a:pPr algn="just"/>
            <a:r>
              <a:rPr lang="en-US" sz="900" dirty="0"/>
              <a:t>Suraj Estate reported robust revenue growth in Q4FY25, Revenue came in at INR 1365 Mn, growth of 36% YoY but declined by 19.6 QoQ ,below our expectation of INR 1,500 Mn. driven by strong unit sales and brand recognition in South Central Mumbai. However, EBITDA declined 44% YoY to INR 301 Mn, with an EBITDA margin of 22.4% (adjusted to ~33% excluding one-time costs), impacted by a higher share of value-luxury projects and a one-time INR 150 Mn litigation settlement cost . PAT came in at INR 182.8 Mn that is de-growth of 6% YoY and 8.5 % QoQ, PAT margin at 13%, though annual PAT for FY25 surged 48.5% to INR 1,002 Mn, supported by better price realization and reduced finance costs. For FY25, total income grew 33% YoY to INR 5,530 Mn, while EBITDA fell 13% to INR 2,070 Mn.</a:t>
            </a:r>
          </a:p>
          <a:p>
            <a:pPr algn="just"/>
            <a:endParaRPr lang="en-US" sz="900" dirty="0"/>
          </a:p>
          <a:p>
            <a:pPr algn="just" rtl="0"/>
            <a:r>
              <a:rPr lang="en-US" sz="900" dirty="0"/>
              <a:t>Pre-sales in Q4FY25 grew 20% YoY to INR 1,460 Mn, with FY25 pre-sales reaching INR 5,010 Mn, meeting the revised guidance of INR 4,800–5,250 Mn. The sales area in Q4FY25 increased 14% YoY to 25,848 sq. ft., driven by robust demand for luxury projects like Palette and Ocean Star. Average realization improved 5% YoY to INR 56,508 per sq. ft. in Q4FY25 (21% YoY to INR 54,353 per sq. ft. for FY25), reflecting strong pricing in the premium segment. Collections rose 22% YoY to INR 3,860 Mn in FY25 (INR 1,030 Mn in Q4FY25), supported by steady project progress and execution focus. </a:t>
            </a:r>
          </a:p>
          <a:p>
            <a:pPr algn="just" rtl="0"/>
            <a:endParaRPr lang="en-US" sz="900" b="1" dirty="0"/>
          </a:p>
          <a:p>
            <a:pPr algn="just" rtl="0">
              <a:buNone/>
            </a:pPr>
            <a:r>
              <a:rPr lang="en-IN" sz="900" b="1" dirty="0"/>
              <a:t>Project Pipeline - </a:t>
            </a:r>
            <a:r>
              <a:rPr lang="en-IN" sz="900" dirty="0"/>
              <a:t>Suraj Estate plans FY26 launches worth INR 20,000 Mn GDV, including the Tulsi Pipe Road commercial project (INR 12,000 Mn) and residential projects (INR 8,000 Mn): Parkview 1 (INR 2500 Mn, Shivaji Park), </a:t>
            </a:r>
            <a:r>
              <a:rPr lang="en-IN" sz="900" dirty="0" err="1"/>
              <a:t>Kauriwadi</a:t>
            </a:r>
            <a:r>
              <a:rPr lang="en-IN" sz="900" dirty="0"/>
              <a:t> (INR 1200 Mn, Prabhadevi), Lobo Villa (INR 1,200 Mn, Mahim), JRE (INR 900 Mn, </a:t>
            </a:r>
            <a:r>
              <a:rPr lang="en-IN" sz="900" dirty="0" err="1"/>
              <a:t>Baikala</a:t>
            </a:r>
            <a:r>
              <a:rPr lang="en-IN" sz="900" dirty="0"/>
              <a:t>), Lucky Chawl (INR 650 Mn, Mahim), and Shivaji Park luxury (INR 800 Mn). The pipeline spans 10.04 lakh sq. ft. across 18–19 projects over 3–4 years, with 67% in value-luxury (1–2 BHK, INR 14–30 Mn). </a:t>
            </a:r>
            <a:r>
              <a:rPr lang="en-IN" sz="900" dirty="0" err="1"/>
              <a:t>Marinagar’s</a:t>
            </a:r>
            <a:r>
              <a:rPr lang="en-IN" sz="900" dirty="0"/>
              <a:t> additional 2 lakh sq. ft. under Metro FSI adds INR 8,000 Mn GDV, likely for FY27.</a:t>
            </a:r>
          </a:p>
          <a:p>
            <a:pPr algn="just" rtl="0">
              <a:buNone/>
            </a:pPr>
            <a:endParaRPr lang="en-IN" sz="900" dirty="0"/>
          </a:p>
          <a:p>
            <a:pPr algn="just" rtl="0">
              <a:buNone/>
            </a:pPr>
            <a:r>
              <a:rPr lang="en-IN" sz="900" b="1" dirty="0"/>
              <a:t>Growth Strategy &amp; Capital Allocation- </a:t>
            </a:r>
            <a:r>
              <a:rPr lang="en-IN" sz="900" dirty="0"/>
              <a:t>Suraj Estate raised INR 3,430 Mn in FY25 (INR 2,930 Mn received, INR 500 Mn pending under share warrants) for land acquisitions (e.g., INR 1100 Mn for Mahim, INR 380 Mn for Lobo Villa), Metro FSI, and working capital. Net debt rose to INR 4,140 Mn, with a peak expected at INR 5,000 Mn, supported by a INR 2,500 Mn debt sanction for Tulsi Pipe Road. No further capital raising is planned; internal cash flows and debt will fund launches. The asset-light DCR 33(7) model, strong brand, and Metro connectivity drive high-value project execution with a stable debt-to-equity ratio.</a:t>
            </a:r>
          </a:p>
          <a:p>
            <a:pPr algn="just"/>
            <a:endParaRPr lang="en-US" sz="900" dirty="0"/>
          </a:p>
          <a:p>
            <a:pPr algn="just"/>
            <a:r>
              <a:rPr lang="en-US" sz="900" b="1" dirty="0"/>
              <a:t>Outlook &amp; Valuation: </a:t>
            </a:r>
            <a:r>
              <a:rPr lang="en-US" sz="900" dirty="0"/>
              <a:t>Suraj Estate is well-positioned for growth in FY26, leveraging its dominance in South Central Mumbai’s redevelopment market and strong demand for premium residential and commercial properties. The INR 20,000 Mn GDV launch pipeline, enhanced by Metro connectivity and strategic land acquisitions, supports robust revenue and cash flow growth, with EBITDA margins expected to stabilize at 40–45% as high-margin projects scale. On the valuation front, we continue to value Suraj Estate on an NAV basis with a 1x multiple, maintaining our target price of INR 834.</a:t>
            </a:r>
          </a:p>
        </p:txBody>
      </p:sp>
      <p:sp>
        <p:nvSpPr>
          <p:cNvPr id="25" name="TextBox 24"/>
          <p:cNvSpPr txBox="1"/>
          <p:nvPr/>
        </p:nvSpPr>
        <p:spPr>
          <a:xfrm>
            <a:off x="305159" y="8330379"/>
            <a:ext cx="2193304" cy="923330"/>
          </a:xfrm>
          <a:prstGeom prst="rect">
            <a:avLst/>
          </a:prstGeom>
          <a:noFill/>
        </p:spPr>
        <p:txBody>
          <a:bodyPr wrap="square" rtlCol="0">
            <a:spAutoFit/>
          </a:bodyPr>
          <a:lstStyle/>
          <a:p>
            <a:r>
              <a:rPr lang="en-US" sz="900" b="1" dirty="0" err="1"/>
              <a:t>Abhishek</a:t>
            </a:r>
            <a:r>
              <a:rPr lang="en-US" sz="900" b="1" dirty="0"/>
              <a:t>  Jain</a:t>
            </a:r>
          </a:p>
          <a:p>
            <a:r>
              <a:rPr lang="en-US" sz="900" dirty="0"/>
              <a:t>abhishek.jain@arihantcapital.com</a:t>
            </a:r>
          </a:p>
          <a:p>
            <a:r>
              <a:rPr lang="en-US" sz="900" dirty="0"/>
              <a:t>022-422548871</a:t>
            </a:r>
          </a:p>
          <a:p>
            <a:endParaRPr lang="en-US" sz="900" dirty="0"/>
          </a:p>
          <a:p>
            <a:r>
              <a:rPr lang="en-US" sz="900" b="1" dirty="0" err="1"/>
              <a:t>Kunjal</a:t>
            </a:r>
            <a:r>
              <a:rPr lang="en-US" sz="900" b="1" dirty="0"/>
              <a:t> Agarwal</a:t>
            </a:r>
          </a:p>
          <a:p>
            <a:r>
              <a:rPr lang="en-US" sz="900" dirty="0"/>
              <a:t>kunjal.agarwal@arihantcapital.com</a:t>
            </a:r>
          </a:p>
        </p:txBody>
      </p:sp>
      <p:graphicFrame>
        <p:nvGraphicFramePr>
          <p:cNvPr id="18" name="Table 17"/>
          <p:cNvGraphicFramePr>
            <a:graphicFrameLocks noGrp="1"/>
          </p:cNvGraphicFramePr>
          <p:nvPr>
            <p:extLst>
              <p:ext uri="{D42A27DB-BD31-4B8C-83A1-F6EECF244321}">
                <p14:modId xmlns:p14="http://schemas.microsoft.com/office/powerpoint/2010/main" val="4253245563"/>
              </p:ext>
            </p:extLst>
          </p:nvPr>
        </p:nvGraphicFramePr>
        <p:xfrm>
          <a:off x="424529" y="4430016"/>
          <a:ext cx="2062163" cy="1108317"/>
        </p:xfrm>
        <a:graphic>
          <a:graphicData uri="http://schemas.openxmlformats.org/drawingml/2006/table">
            <a:tbl>
              <a:tblPr/>
              <a:tblGrid>
                <a:gridCol w="1433455">
                  <a:extLst>
                    <a:ext uri="{9D8B030D-6E8A-4147-A177-3AD203B41FA5}">
                      <a16:colId xmlns:a16="http://schemas.microsoft.com/office/drawing/2014/main" val="2221188234"/>
                    </a:ext>
                  </a:extLst>
                </a:gridCol>
                <a:gridCol w="628708">
                  <a:extLst>
                    <a:ext uri="{9D8B030D-6E8A-4147-A177-3AD203B41FA5}">
                      <a16:colId xmlns:a16="http://schemas.microsoft.com/office/drawing/2014/main" val="853199245"/>
                    </a:ext>
                  </a:extLst>
                </a:gridCol>
              </a:tblGrid>
              <a:tr h="198082">
                <a:tc gridSpan="2">
                  <a:txBody>
                    <a:bodyPr/>
                    <a:lstStyle/>
                    <a:p>
                      <a:pPr algn="l" fontAlgn="ctr"/>
                      <a:r>
                        <a:rPr lang="en-IN" sz="1100" b="1" i="0" u="none" strike="noStrike" dirty="0">
                          <a:solidFill>
                            <a:srgbClr val="211F1F"/>
                          </a:solidFill>
                          <a:effectLst/>
                          <a:latin typeface="Calibri" panose="020F0502020204030204" pitchFamily="34" charset="0"/>
                        </a:rPr>
                        <a:t>Shareholding Pattern %</a:t>
                      </a:r>
                    </a:p>
                  </a:txBody>
                  <a:tcPr marL="36000" marR="0" marT="0" marB="0" anchor="ctr">
                    <a:lnL w="19050" cap="flat" cmpd="sng" algn="ctr">
                      <a:solidFill>
                        <a:srgbClr val="FFFFFF"/>
                      </a:solidFill>
                      <a:prstDash val="solid"/>
                      <a:round/>
                      <a:headEnd type="none" w="med" len="med"/>
                      <a:tailEnd type="none" w="med" len="med"/>
                    </a:lnL>
                    <a:lnR>
                      <a:noFill/>
                    </a:lnR>
                    <a:lnT>
                      <a:noFill/>
                    </a:lnT>
                    <a:lnB>
                      <a:noFill/>
                    </a:lnB>
                    <a:solidFill>
                      <a:srgbClr val="C5E0B3"/>
                    </a:solidFill>
                  </a:tcPr>
                </a:tc>
                <a:tc hMerge="1">
                  <a:txBody>
                    <a:bodyPr/>
                    <a:lstStyle/>
                    <a:p>
                      <a:endParaRPr lang="en-IN"/>
                    </a:p>
                  </a:txBody>
                  <a:tcPr/>
                </a:tc>
                <a:extLst>
                  <a:ext uri="{0D108BD9-81ED-4DB2-BD59-A6C34878D82A}">
                    <a16:rowId xmlns:a16="http://schemas.microsoft.com/office/drawing/2014/main" val="687889609"/>
                  </a:ext>
                </a:extLst>
              </a:tr>
              <a:tr h="155635">
                <a:tc>
                  <a:txBody>
                    <a:bodyPr/>
                    <a:lstStyle/>
                    <a:p>
                      <a:pPr algn="l" fontAlgn="t"/>
                      <a:r>
                        <a:rPr lang="en-IN" sz="700" b="1" i="1" u="none" strike="noStrike" dirty="0">
                          <a:solidFill>
                            <a:schemeClr val="tx1"/>
                          </a:solidFill>
                          <a:effectLst/>
                          <a:latin typeface="Calibri" panose="020F0502020204030204" pitchFamily="34" charset="0"/>
                        </a:rPr>
                        <a:t>(As on September, 2024)</a:t>
                      </a:r>
                    </a:p>
                  </a:txBody>
                  <a:tcPr marL="36000" marR="0" marT="0" marB="0">
                    <a:lnL w="19050" cap="flat" cmpd="sng" algn="ctr">
                      <a:solidFill>
                        <a:srgbClr val="FFFFFF"/>
                      </a:solidFill>
                      <a:prstDash val="solid"/>
                      <a:round/>
                      <a:headEnd type="none" w="med" len="med"/>
                      <a:tailEnd type="none" w="med" len="med"/>
                    </a:lnL>
                    <a:lnR>
                      <a:noFill/>
                    </a:lnR>
                    <a:lnT>
                      <a:noFill/>
                    </a:lnT>
                    <a:lnB>
                      <a:noFill/>
                    </a:lnB>
                    <a:solidFill>
                      <a:srgbClr val="C5E0B3"/>
                    </a:solidFill>
                  </a:tcPr>
                </a:tc>
                <a:tc>
                  <a:txBody>
                    <a:bodyPr/>
                    <a:lstStyle/>
                    <a:p>
                      <a:pPr algn="l" fontAlgn="t"/>
                      <a:r>
                        <a:rPr lang="en-IN" sz="900" b="1" i="1" u="none" strike="noStrike" dirty="0">
                          <a:solidFill>
                            <a:srgbClr val="211F1F"/>
                          </a:solidFill>
                          <a:effectLst/>
                          <a:latin typeface="Calibri" panose="020F0502020204030204" pitchFamily="34" charset="0"/>
                        </a:rPr>
                        <a:t> </a:t>
                      </a:r>
                    </a:p>
                  </a:txBody>
                  <a:tcPr marL="0" marR="0" marT="0" marB="0">
                    <a:lnL>
                      <a:noFill/>
                    </a:lnL>
                    <a:lnR>
                      <a:noFill/>
                    </a:lnR>
                    <a:lnT>
                      <a:noFill/>
                    </a:lnT>
                    <a:lnB>
                      <a:noFill/>
                    </a:lnB>
                    <a:solidFill>
                      <a:srgbClr val="C5E0B3"/>
                    </a:solidFill>
                  </a:tcPr>
                </a:tc>
                <a:extLst>
                  <a:ext uri="{0D108BD9-81ED-4DB2-BD59-A6C34878D82A}">
                    <a16:rowId xmlns:a16="http://schemas.microsoft.com/office/drawing/2014/main" val="3313463882"/>
                  </a:ext>
                </a:extLst>
              </a:tr>
              <a:tr h="188650">
                <a:tc>
                  <a:txBody>
                    <a:bodyPr/>
                    <a:lstStyle/>
                    <a:p>
                      <a:pPr algn="l" fontAlgn="b"/>
                      <a:r>
                        <a:rPr lang="en-IN" sz="900" b="0" i="0" u="none" strike="noStrike" dirty="0">
                          <a:solidFill>
                            <a:srgbClr val="000000"/>
                          </a:solidFill>
                          <a:effectLst/>
                          <a:latin typeface="Calibri" panose="020F0502020204030204" pitchFamily="34" charset="0"/>
                        </a:rPr>
                        <a:t>Promoters </a:t>
                      </a:r>
                    </a:p>
                  </a:txBody>
                  <a:tcPr marL="36000" marR="0" marT="0" marB="0" anchor="ctr">
                    <a:lnL>
                      <a:noFill/>
                    </a:lnL>
                    <a:lnR>
                      <a:noFill/>
                    </a:lnR>
                    <a:lnT>
                      <a:noFill/>
                    </a:lnT>
                    <a:lnB>
                      <a:noFill/>
                    </a:lnB>
                    <a:solidFill>
                      <a:schemeClr val="accent6">
                        <a:lumMod val="20000"/>
                        <a:lumOff val="80000"/>
                      </a:schemeClr>
                    </a:solidFill>
                  </a:tcPr>
                </a:tc>
                <a:tc>
                  <a:txBody>
                    <a:bodyPr/>
                    <a:lstStyle/>
                    <a:p>
                      <a:pPr algn="r" fontAlgn="ctr"/>
                      <a:r>
                        <a:rPr lang="en-US" sz="900" b="0" i="0" u="none" strike="noStrike" kern="1200" dirty="0">
                          <a:solidFill>
                            <a:srgbClr val="000000"/>
                          </a:solidFill>
                          <a:effectLst/>
                          <a:latin typeface="Calibri" panose="020F0502020204030204" pitchFamily="34" charset="0"/>
                          <a:ea typeface="+mn-ea"/>
                          <a:cs typeface="+mn-cs"/>
                        </a:rPr>
                        <a:t>69.6</a:t>
                      </a:r>
                    </a:p>
                  </a:txBody>
                  <a:tcPr marL="0" marR="0" marT="0" marB="0" anchor="ctr">
                    <a:lnL>
                      <a:noFill/>
                    </a:lnL>
                    <a:lnR>
                      <a:noFill/>
                    </a:lnR>
                    <a:lnT>
                      <a:noFill/>
                    </a:lnT>
                    <a:lnB>
                      <a:noFill/>
                    </a:lnB>
                    <a:solidFill>
                      <a:schemeClr val="accent6">
                        <a:lumMod val="20000"/>
                        <a:lumOff val="80000"/>
                      </a:schemeClr>
                    </a:solidFill>
                  </a:tcPr>
                </a:tc>
                <a:extLst>
                  <a:ext uri="{0D108BD9-81ED-4DB2-BD59-A6C34878D82A}">
                    <a16:rowId xmlns:a16="http://schemas.microsoft.com/office/drawing/2014/main" val="1463227159"/>
                  </a:ext>
                </a:extLst>
              </a:tr>
              <a:tr h="188650">
                <a:tc>
                  <a:txBody>
                    <a:bodyPr/>
                    <a:lstStyle/>
                    <a:p>
                      <a:pPr algn="l" fontAlgn="b"/>
                      <a:r>
                        <a:rPr lang="en-IN" sz="900" b="0" i="0" u="none" strike="noStrike" dirty="0">
                          <a:solidFill>
                            <a:srgbClr val="000000"/>
                          </a:solidFill>
                          <a:effectLst/>
                          <a:latin typeface="Calibri" panose="020F0502020204030204" pitchFamily="34" charset="0"/>
                        </a:rPr>
                        <a:t>DII</a:t>
                      </a:r>
                    </a:p>
                  </a:txBody>
                  <a:tcPr marL="36000" marR="0" marT="0" marB="0" anchor="ctr">
                    <a:lnL>
                      <a:noFill/>
                    </a:lnL>
                    <a:lnR>
                      <a:noFill/>
                    </a:lnR>
                    <a:lnT>
                      <a:noFill/>
                    </a:lnT>
                    <a:lnB>
                      <a:noFill/>
                    </a:lnB>
                    <a:solidFill>
                      <a:srgbClr val="EBF1DE"/>
                    </a:solidFill>
                  </a:tcPr>
                </a:tc>
                <a:tc>
                  <a:txBody>
                    <a:bodyPr/>
                    <a:lstStyle/>
                    <a:p>
                      <a:pPr algn="r" fontAlgn="ctr"/>
                      <a:r>
                        <a:rPr lang="en-US" sz="900" b="0" i="0" u="none" strike="noStrike" kern="1200" dirty="0">
                          <a:solidFill>
                            <a:srgbClr val="000000"/>
                          </a:solidFill>
                          <a:effectLst/>
                          <a:latin typeface="Calibri" panose="020F0502020204030204" pitchFamily="34" charset="0"/>
                          <a:ea typeface="+mn-ea"/>
                          <a:cs typeface="+mn-cs"/>
                        </a:rPr>
                        <a:t>2.2</a:t>
                      </a:r>
                    </a:p>
                  </a:txBody>
                  <a:tcPr marL="0" marR="0" marT="0" marB="0" anchor="ctr">
                    <a:lnL>
                      <a:noFill/>
                    </a:lnL>
                    <a:lnR>
                      <a:noFill/>
                    </a:lnR>
                    <a:lnT>
                      <a:noFill/>
                    </a:lnT>
                    <a:lnB>
                      <a:noFill/>
                    </a:lnB>
                    <a:solidFill>
                      <a:srgbClr val="EBF1DE"/>
                    </a:solidFill>
                  </a:tcPr>
                </a:tc>
                <a:extLst>
                  <a:ext uri="{0D108BD9-81ED-4DB2-BD59-A6C34878D82A}">
                    <a16:rowId xmlns:a16="http://schemas.microsoft.com/office/drawing/2014/main" val="2886560343"/>
                  </a:ext>
                </a:extLst>
              </a:tr>
              <a:tr h="188650">
                <a:tc>
                  <a:txBody>
                    <a:bodyPr/>
                    <a:lstStyle/>
                    <a:p>
                      <a:pPr algn="l" fontAlgn="b"/>
                      <a:r>
                        <a:rPr lang="en-IN" sz="900" b="0" i="0" u="none" strike="noStrike" dirty="0">
                          <a:solidFill>
                            <a:srgbClr val="000000"/>
                          </a:solidFill>
                          <a:effectLst/>
                          <a:latin typeface="Calibri" panose="020F0502020204030204" pitchFamily="34" charset="0"/>
                        </a:rPr>
                        <a:t>FII</a:t>
                      </a:r>
                    </a:p>
                  </a:txBody>
                  <a:tcPr marL="36000" marR="0" marT="0" marB="0" anchor="ctr">
                    <a:lnL>
                      <a:noFill/>
                    </a:lnL>
                    <a:lnR>
                      <a:noFill/>
                    </a:lnR>
                    <a:lnT>
                      <a:noFill/>
                    </a:lnT>
                    <a:lnB>
                      <a:noFill/>
                    </a:lnB>
                    <a:solidFill>
                      <a:schemeClr val="accent6">
                        <a:lumMod val="20000"/>
                        <a:lumOff val="80000"/>
                      </a:schemeClr>
                    </a:solidFill>
                  </a:tcPr>
                </a:tc>
                <a:tc>
                  <a:txBody>
                    <a:bodyPr/>
                    <a:lstStyle/>
                    <a:p>
                      <a:pPr algn="r" fontAlgn="ctr"/>
                      <a:r>
                        <a:rPr lang="en-US" sz="900" b="0" i="0" u="none" strike="noStrike" kern="1200" dirty="0">
                          <a:solidFill>
                            <a:srgbClr val="000000"/>
                          </a:solidFill>
                          <a:effectLst/>
                          <a:latin typeface="Calibri" panose="020F0502020204030204" pitchFamily="34" charset="0"/>
                          <a:ea typeface="+mn-ea"/>
                          <a:cs typeface="+mn-cs"/>
                        </a:rPr>
                        <a:t>1.5</a:t>
                      </a:r>
                    </a:p>
                  </a:txBody>
                  <a:tcPr marL="0" marR="0" marT="0" marB="0" anchor="ctr">
                    <a:lnL>
                      <a:noFill/>
                    </a:lnL>
                    <a:lnR>
                      <a:noFill/>
                    </a:lnR>
                    <a:lnT>
                      <a:noFill/>
                    </a:lnT>
                    <a:lnB>
                      <a:noFill/>
                    </a:lnB>
                    <a:solidFill>
                      <a:schemeClr val="accent6">
                        <a:lumMod val="20000"/>
                        <a:lumOff val="80000"/>
                      </a:schemeClr>
                    </a:solidFill>
                  </a:tcPr>
                </a:tc>
                <a:extLst>
                  <a:ext uri="{0D108BD9-81ED-4DB2-BD59-A6C34878D82A}">
                    <a16:rowId xmlns:a16="http://schemas.microsoft.com/office/drawing/2014/main" val="2708869941"/>
                  </a:ext>
                </a:extLst>
              </a:tr>
              <a:tr h="188650">
                <a:tc>
                  <a:txBody>
                    <a:bodyPr/>
                    <a:lstStyle/>
                    <a:p>
                      <a:pPr algn="l" fontAlgn="b"/>
                      <a:r>
                        <a:rPr lang="en-IN" sz="900" b="0" i="0" u="none" strike="noStrike" dirty="0">
                          <a:solidFill>
                            <a:srgbClr val="000000"/>
                          </a:solidFill>
                          <a:effectLst/>
                          <a:latin typeface="Calibri" panose="020F0502020204030204" pitchFamily="34" charset="0"/>
                        </a:rPr>
                        <a:t>Public &amp; Others </a:t>
                      </a:r>
                    </a:p>
                  </a:txBody>
                  <a:tcPr marL="36000" marR="0" marT="0" marB="0" anchor="ctr">
                    <a:lnL>
                      <a:noFill/>
                    </a:lnL>
                    <a:lnR>
                      <a:noFill/>
                    </a:lnR>
                    <a:lnT>
                      <a:noFill/>
                    </a:lnT>
                    <a:lnB>
                      <a:noFill/>
                    </a:lnB>
                    <a:solidFill>
                      <a:srgbClr val="EBF1DE"/>
                    </a:solidFill>
                  </a:tcPr>
                </a:tc>
                <a:tc>
                  <a:txBody>
                    <a:bodyPr/>
                    <a:lstStyle/>
                    <a:p>
                      <a:pPr algn="r" fontAlgn="ctr"/>
                      <a:r>
                        <a:rPr lang="en-US" sz="900" b="0" i="0" u="none" strike="noStrike" kern="1200" dirty="0">
                          <a:solidFill>
                            <a:srgbClr val="000000"/>
                          </a:solidFill>
                          <a:effectLst/>
                          <a:latin typeface="Calibri" panose="020F0502020204030204" pitchFamily="34" charset="0"/>
                          <a:ea typeface="+mn-ea"/>
                          <a:cs typeface="+mn-cs"/>
                        </a:rPr>
                        <a:t>26.7</a:t>
                      </a:r>
                    </a:p>
                  </a:txBody>
                  <a:tcPr marL="0" marR="0" marT="0" marB="0" anchor="ctr">
                    <a:lnL>
                      <a:noFill/>
                    </a:lnL>
                    <a:lnR>
                      <a:noFill/>
                    </a:lnR>
                    <a:lnT>
                      <a:noFill/>
                    </a:lnT>
                    <a:lnB>
                      <a:noFill/>
                    </a:lnB>
                    <a:solidFill>
                      <a:srgbClr val="EBF1DE"/>
                    </a:solidFill>
                  </a:tcPr>
                </a:tc>
                <a:extLst>
                  <a:ext uri="{0D108BD9-81ED-4DB2-BD59-A6C34878D82A}">
                    <a16:rowId xmlns:a16="http://schemas.microsoft.com/office/drawing/2014/main" val="738471439"/>
                  </a:ext>
                </a:extLst>
              </a:tr>
            </a:tbl>
          </a:graphicData>
        </a:graphic>
      </p:graphicFrame>
      <p:graphicFrame>
        <p:nvGraphicFramePr>
          <p:cNvPr id="13" name="Table 12">
            <a:extLst>
              <a:ext uri="{FF2B5EF4-FFF2-40B4-BE49-F238E27FC236}">
                <a16:creationId xmlns:a16="http://schemas.microsoft.com/office/drawing/2014/main" id="{21DB6FE9-37E6-49FB-9A52-DCFFB9C200B9}"/>
              </a:ext>
            </a:extLst>
          </p:cNvPr>
          <p:cNvGraphicFramePr>
            <a:graphicFrameLocks noGrp="1"/>
          </p:cNvGraphicFramePr>
          <p:nvPr>
            <p:extLst>
              <p:ext uri="{D42A27DB-BD31-4B8C-83A1-F6EECF244321}">
                <p14:modId xmlns:p14="http://schemas.microsoft.com/office/powerpoint/2010/main" val="2126435404"/>
              </p:ext>
            </p:extLst>
          </p:nvPr>
        </p:nvGraphicFramePr>
        <p:xfrm>
          <a:off x="435440" y="5599280"/>
          <a:ext cx="2063527" cy="554862"/>
        </p:xfrm>
        <a:graphic>
          <a:graphicData uri="http://schemas.openxmlformats.org/drawingml/2006/table">
            <a:tbl>
              <a:tblPr firstRow="1" firstCol="1" bandRow="1"/>
              <a:tblGrid>
                <a:gridCol w="1098085">
                  <a:extLst>
                    <a:ext uri="{9D8B030D-6E8A-4147-A177-3AD203B41FA5}">
                      <a16:colId xmlns:a16="http://schemas.microsoft.com/office/drawing/2014/main" val="2977713900"/>
                    </a:ext>
                  </a:extLst>
                </a:gridCol>
                <a:gridCol w="338138">
                  <a:extLst>
                    <a:ext uri="{9D8B030D-6E8A-4147-A177-3AD203B41FA5}">
                      <a16:colId xmlns:a16="http://schemas.microsoft.com/office/drawing/2014/main" val="1128664764"/>
                    </a:ext>
                  </a:extLst>
                </a:gridCol>
                <a:gridCol w="322303">
                  <a:extLst>
                    <a:ext uri="{9D8B030D-6E8A-4147-A177-3AD203B41FA5}">
                      <a16:colId xmlns:a16="http://schemas.microsoft.com/office/drawing/2014/main" val="3658590953"/>
                    </a:ext>
                  </a:extLst>
                </a:gridCol>
                <a:gridCol w="305001">
                  <a:extLst>
                    <a:ext uri="{9D8B030D-6E8A-4147-A177-3AD203B41FA5}">
                      <a16:colId xmlns:a16="http://schemas.microsoft.com/office/drawing/2014/main" val="885520529"/>
                    </a:ext>
                  </a:extLst>
                </a:gridCol>
              </a:tblGrid>
              <a:tr h="184954">
                <a:tc>
                  <a:txBody>
                    <a:bodyPr/>
                    <a:lstStyle/>
                    <a:p>
                      <a:pPr marL="0" algn="l" defTabSz="685800" rtl="0" eaLnBrk="1" fontAlgn="b" latinLnBrk="0" hangingPunct="1"/>
                      <a:r>
                        <a:rPr lang="en-IN" sz="900" b="1" i="0" u="none" strike="noStrike" kern="1200" dirty="0">
                          <a:solidFill>
                            <a:srgbClr val="000000"/>
                          </a:solidFill>
                          <a:effectLst/>
                          <a:latin typeface="Calibri" panose="020F0502020204030204" pitchFamily="34" charset="0"/>
                          <a:ea typeface="+mn-ea"/>
                          <a:cs typeface="+mn-cs"/>
                        </a:rPr>
                        <a:t>Stock Performance (%)</a:t>
                      </a:r>
                    </a:p>
                  </a:txBody>
                  <a:tcPr marL="0" marR="0" marT="0" marB="0" anchor="ctr">
                    <a:lnL w="19050" cap="flat" cmpd="sng" algn="ctr">
                      <a:solidFill>
                        <a:srgbClr val="FFFFFF"/>
                      </a:solidFill>
                      <a:prstDash val="solid"/>
                      <a:round/>
                      <a:headEnd type="none" w="med" len="med"/>
                      <a:tailEnd type="none" w="med" len="med"/>
                    </a:lnL>
                    <a:lnR>
                      <a:noFill/>
                    </a:lnR>
                    <a:lnT>
                      <a:noFill/>
                    </a:lnT>
                    <a:lnB>
                      <a:noFill/>
                    </a:lnB>
                    <a:solidFill>
                      <a:srgbClr val="C5E0B3"/>
                    </a:solidFill>
                  </a:tcPr>
                </a:tc>
                <a:tc>
                  <a:txBody>
                    <a:bodyPr/>
                    <a:lstStyle/>
                    <a:p>
                      <a:pPr marL="0" algn="ctr" defTabSz="685800" rtl="0" eaLnBrk="1" fontAlgn="b" latinLnBrk="0" hangingPunct="1"/>
                      <a:r>
                        <a:rPr lang="en-IN" sz="900" b="1" i="0" u="none" strike="noStrike" kern="1200" dirty="0">
                          <a:solidFill>
                            <a:srgbClr val="000000"/>
                          </a:solidFill>
                          <a:effectLst/>
                          <a:latin typeface="Calibri" panose="020F0502020204030204" pitchFamily="34" charset="0"/>
                          <a:ea typeface="+mn-ea"/>
                          <a:cs typeface="+mn-cs"/>
                        </a:rPr>
                        <a:t>1m</a:t>
                      </a:r>
                    </a:p>
                  </a:txBody>
                  <a:tcPr marL="0" marR="36000" marT="0" marB="0" anchor="ctr">
                    <a:lnL>
                      <a:noFill/>
                    </a:lnL>
                    <a:lnR>
                      <a:noFill/>
                    </a:lnR>
                    <a:lnT>
                      <a:noFill/>
                    </a:lnT>
                    <a:lnB>
                      <a:noFill/>
                    </a:lnB>
                    <a:solidFill>
                      <a:srgbClr val="C5E0B3"/>
                    </a:solidFill>
                  </a:tcPr>
                </a:tc>
                <a:tc>
                  <a:txBody>
                    <a:bodyPr/>
                    <a:lstStyle/>
                    <a:p>
                      <a:pPr marL="0" algn="ctr" defTabSz="685800" rtl="0" eaLnBrk="1" fontAlgn="b" latinLnBrk="0" hangingPunct="1"/>
                      <a:r>
                        <a:rPr lang="en-IN" sz="900" b="1" i="0" u="none" strike="noStrike" kern="1200" dirty="0">
                          <a:solidFill>
                            <a:srgbClr val="000000"/>
                          </a:solidFill>
                          <a:effectLst/>
                          <a:latin typeface="Calibri" panose="020F0502020204030204" pitchFamily="34" charset="0"/>
                          <a:ea typeface="+mn-ea"/>
                          <a:cs typeface="+mn-cs"/>
                        </a:rPr>
                        <a:t>6m</a:t>
                      </a:r>
                    </a:p>
                  </a:txBody>
                  <a:tcPr marL="0" marR="36000" marT="0" marB="0" anchor="ctr">
                    <a:lnL>
                      <a:noFill/>
                    </a:lnL>
                    <a:lnR>
                      <a:noFill/>
                    </a:lnR>
                    <a:lnT>
                      <a:noFill/>
                    </a:lnT>
                    <a:lnB>
                      <a:noFill/>
                    </a:lnB>
                    <a:solidFill>
                      <a:srgbClr val="C5E0B3"/>
                    </a:solidFill>
                  </a:tcPr>
                </a:tc>
                <a:tc>
                  <a:txBody>
                    <a:bodyPr/>
                    <a:lstStyle/>
                    <a:p>
                      <a:pPr marL="0" algn="ctr" defTabSz="685800" rtl="0" eaLnBrk="1" fontAlgn="b" latinLnBrk="0" hangingPunct="1"/>
                      <a:r>
                        <a:rPr lang="en-IN" sz="900" b="1" i="0" u="none" strike="noStrike" kern="1200" dirty="0">
                          <a:solidFill>
                            <a:srgbClr val="000000"/>
                          </a:solidFill>
                          <a:effectLst/>
                          <a:latin typeface="Calibri" panose="020F0502020204030204" pitchFamily="34" charset="0"/>
                          <a:ea typeface="+mn-ea"/>
                          <a:cs typeface="+mn-cs"/>
                        </a:rPr>
                        <a:t>12m</a:t>
                      </a:r>
                    </a:p>
                  </a:txBody>
                  <a:tcPr marL="0" marR="36000" marT="0" marB="0" anchor="ctr">
                    <a:lnL>
                      <a:noFill/>
                    </a:lnL>
                    <a:lnR>
                      <a:noFill/>
                    </a:lnR>
                    <a:lnT>
                      <a:noFill/>
                    </a:lnT>
                    <a:lnB>
                      <a:noFill/>
                    </a:lnB>
                    <a:solidFill>
                      <a:srgbClr val="C5E0B3"/>
                    </a:solidFill>
                  </a:tcPr>
                </a:tc>
                <a:extLst>
                  <a:ext uri="{0D108BD9-81ED-4DB2-BD59-A6C34878D82A}">
                    <a16:rowId xmlns:a16="http://schemas.microsoft.com/office/drawing/2014/main" val="171152309"/>
                  </a:ext>
                </a:extLst>
              </a:tr>
              <a:tr h="184954">
                <a:tc>
                  <a:txBody>
                    <a:bodyPr/>
                    <a:lstStyle/>
                    <a:p>
                      <a:pPr marL="0" algn="l" defTabSz="685800" rtl="0" eaLnBrk="1" fontAlgn="b" latinLnBrk="0" hangingPunct="1"/>
                      <a:r>
                        <a:rPr lang="en-US" sz="900" b="0" i="0" u="none" strike="noStrike" kern="1200" dirty="0">
                          <a:solidFill>
                            <a:srgbClr val="000000"/>
                          </a:solidFill>
                          <a:effectLst/>
                          <a:latin typeface="Calibri" panose="020F0502020204030204" pitchFamily="34" charset="0"/>
                          <a:ea typeface="+mn-ea"/>
                          <a:cs typeface="+mn-cs"/>
                        </a:rPr>
                        <a:t>SURAJEST</a:t>
                      </a:r>
                    </a:p>
                  </a:txBody>
                  <a:tcPr marL="0" marR="0" marT="0" marB="0" anchor="ctr">
                    <a:lnL>
                      <a:noFill/>
                    </a:lnL>
                    <a:lnR>
                      <a:noFill/>
                    </a:lnR>
                    <a:lnT>
                      <a:noFill/>
                    </a:lnT>
                    <a:lnB>
                      <a:noFill/>
                    </a:lnB>
                    <a:solidFill>
                      <a:schemeClr val="accent6">
                        <a:lumMod val="20000"/>
                        <a:lumOff val="80000"/>
                      </a:schemeClr>
                    </a:solidFill>
                  </a:tcPr>
                </a:tc>
                <a:tc>
                  <a:txBody>
                    <a:bodyPr/>
                    <a:lstStyle/>
                    <a:p>
                      <a:pPr marL="0" marR="0" algn="ctr" defTabSz="685800" rtl="0" eaLnBrk="1" fontAlgn="b" latinLnBrk="0" hangingPunct="1">
                        <a:lnSpc>
                          <a:spcPct val="107000"/>
                        </a:lnSpc>
                        <a:spcBef>
                          <a:spcPts val="0"/>
                        </a:spcBef>
                        <a:spcAft>
                          <a:spcPts val="0"/>
                        </a:spcAft>
                        <a:tabLst>
                          <a:tab pos="2074545" algn="r"/>
                        </a:tabLst>
                      </a:pPr>
                      <a:r>
                        <a:rPr lang="en-US" sz="800" b="0" i="0" u="none" strike="noStrike" kern="1200" dirty="0">
                          <a:solidFill>
                            <a:schemeClr val="tx1"/>
                          </a:solidFill>
                          <a:effectLst/>
                          <a:latin typeface="Calibri" panose="020F0502020204030204" pitchFamily="34" charset="0"/>
                          <a:ea typeface="+mn-ea"/>
                          <a:cs typeface="+mn-cs"/>
                        </a:rPr>
                        <a:t>7.4%</a:t>
                      </a:r>
                    </a:p>
                  </a:txBody>
                  <a:tcPr marL="0" marR="18415" marT="0" marB="0" anchor="ctr">
                    <a:lnL>
                      <a:noFill/>
                    </a:lnL>
                    <a:lnR>
                      <a:noFill/>
                    </a:lnR>
                    <a:lnT>
                      <a:noFill/>
                    </a:lnT>
                    <a:lnB>
                      <a:noFill/>
                    </a:lnB>
                    <a:solidFill>
                      <a:schemeClr val="accent6">
                        <a:lumMod val="20000"/>
                        <a:lumOff val="80000"/>
                      </a:schemeClr>
                    </a:solidFill>
                  </a:tcPr>
                </a:tc>
                <a:tc>
                  <a:txBody>
                    <a:bodyPr/>
                    <a:lstStyle/>
                    <a:p>
                      <a:pPr marL="0" marR="0" algn="ctr" defTabSz="685800" rtl="0" eaLnBrk="1" fontAlgn="b" latinLnBrk="0" hangingPunct="1">
                        <a:lnSpc>
                          <a:spcPct val="107000"/>
                        </a:lnSpc>
                        <a:spcBef>
                          <a:spcPts val="0"/>
                        </a:spcBef>
                        <a:spcAft>
                          <a:spcPts val="0"/>
                        </a:spcAft>
                        <a:tabLst>
                          <a:tab pos="2074545" algn="r"/>
                        </a:tabLst>
                      </a:pPr>
                      <a:r>
                        <a:rPr lang="en-US" sz="800" b="0" i="0" u="none" strike="noStrike" kern="1200" dirty="0">
                          <a:solidFill>
                            <a:schemeClr val="tx1"/>
                          </a:solidFill>
                          <a:effectLst/>
                          <a:latin typeface="Calibri" panose="020F0502020204030204" pitchFamily="34" charset="0"/>
                          <a:ea typeface="+mn-ea"/>
                          <a:cs typeface="+mn-cs"/>
                        </a:rPr>
                        <a:t>-50.1%</a:t>
                      </a:r>
                    </a:p>
                  </a:txBody>
                  <a:tcPr marL="0" marR="18415" marT="0" marB="0" anchor="ctr">
                    <a:lnL>
                      <a:noFill/>
                    </a:lnL>
                    <a:lnR>
                      <a:noFill/>
                    </a:lnR>
                    <a:lnT>
                      <a:noFill/>
                    </a:lnT>
                    <a:lnB>
                      <a:noFill/>
                    </a:lnB>
                    <a:solidFill>
                      <a:schemeClr val="accent6">
                        <a:lumMod val="20000"/>
                        <a:lumOff val="80000"/>
                      </a:schemeClr>
                    </a:solidFill>
                  </a:tcPr>
                </a:tc>
                <a:tc>
                  <a:txBody>
                    <a:bodyPr/>
                    <a:lstStyle/>
                    <a:p>
                      <a:pPr marL="0" marR="0" algn="ctr" defTabSz="685800" rtl="0" eaLnBrk="1" fontAlgn="b" latinLnBrk="0" hangingPunct="1">
                        <a:lnSpc>
                          <a:spcPct val="107000"/>
                        </a:lnSpc>
                        <a:spcBef>
                          <a:spcPts val="0"/>
                        </a:spcBef>
                        <a:spcAft>
                          <a:spcPts val="0"/>
                        </a:spcAft>
                        <a:tabLst>
                          <a:tab pos="2074545" algn="r"/>
                        </a:tabLst>
                      </a:pPr>
                      <a:r>
                        <a:rPr lang="en-US" sz="800" b="0" i="0" u="none" strike="noStrike" kern="1200" dirty="0">
                          <a:solidFill>
                            <a:schemeClr val="tx1"/>
                          </a:solidFill>
                          <a:effectLst/>
                          <a:latin typeface="Calibri" panose="020F0502020204030204" pitchFamily="34" charset="0"/>
                          <a:ea typeface="+mn-ea"/>
                          <a:cs typeface="+mn-cs"/>
                        </a:rPr>
                        <a:t>-16.8%</a:t>
                      </a:r>
                    </a:p>
                  </a:txBody>
                  <a:tcPr marL="0" marR="18415" marT="0" marB="0" anchor="ctr">
                    <a:lnL>
                      <a:noFill/>
                    </a:lnL>
                    <a:lnR>
                      <a:noFill/>
                    </a:lnR>
                    <a:lnT>
                      <a:noFill/>
                    </a:lnT>
                    <a:lnB>
                      <a:noFill/>
                    </a:lnB>
                    <a:solidFill>
                      <a:schemeClr val="accent6">
                        <a:lumMod val="20000"/>
                        <a:lumOff val="80000"/>
                      </a:schemeClr>
                    </a:solidFill>
                  </a:tcPr>
                </a:tc>
                <a:extLst>
                  <a:ext uri="{0D108BD9-81ED-4DB2-BD59-A6C34878D82A}">
                    <a16:rowId xmlns:a16="http://schemas.microsoft.com/office/drawing/2014/main" val="1398271073"/>
                  </a:ext>
                </a:extLst>
              </a:tr>
              <a:tr h="184954">
                <a:tc>
                  <a:txBody>
                    <a:bodyPr/>
                    <a:lstStyle/>
                    <a:p>
                      <a:pPr marL="0" algn="l" defTabSz="685800" rtl="0" eaLnBrk="1" fontAlgn="b" latinLnBrk="0" hangingPunct="1"/>
                      <a:r>
                        <a:rPr lang="en-US" sz="900" b="0" i="0" u="none" strike="noStrike" kern="1200" dirty="0">
                          <a:solidFill>
                            <a:srgbClr val="000000"/>
                          </a:solidFill>
                          <a:effectLst/>
                          <a:latin typeface="Calibri" panose="020F0502020204030204" pitchFamily="34" charset="0"/>
                          <a:ea typeface="+mn-ea"/>
                          <a:cs typeface="+mn-cs"/>
                        </a:rPr>
                        <a:t>N</a:t>
                      </a:r>
                      <a:r>
                        <a:rPr lang="en-IN" sz="900" b="0" i="0" u="none" strike="noStrike" kern="1200" dirty="0">
                          <a:solidFill>
                            <a:srgbClr val="000000"/>
                          </a:solidFill>
                          <a:effectLst/>
                          <a:latin typeface="Calibri" panose="020F0502020204030204" pitchFamily="34" charset="0"/>
                          <a:ea typeface="+mn-ea"/>
                          <a:cs typeface="+mn-cs"/>
                        </a:rPr>
                        <a:t>IFTY</a:t>
                      </a:r>
                    </a:p>
                  </a:txBody>
                  <a:tcPr marL="0" marR="0" marT="0" marB="0" anchor="ctr">
                    <a:lnL>
                      <a:noFill/>
                    </a:lnL>
                    <a:lnR>
                      <a:noFill/>
                    </a:lnR>
                    <a:lnT>
                      <a:noFill/>
                    </a:lnT>
                    <a:lnB>
                      <a:noFill/>
                    </a:lnB>
                    <a:solidFill>
                      <a:schemeClr val="accent6">
                        <a:lumMod val="20000"/>
                        <a:lumOff val="80000"/>
                      </a:schemeClr>
                    </a:solidFill>
                  </a:tcPr>
                </a:tc>
                <a:tc>
                  <a:txBody>
                    <a:bodyPr/>
                    <a:lstStyle/>
                    <a:p>
                      <a:pPr marL="0" marR="0" algn="ctr" defTabSz="685800" rtl="0" eaLnBrk="1" fontAlgn="b" latinLnBrk="0" hangingPunct="1">
                        <a:lnSpc>
                          <a:spcPct val="107000"/>
                        </a:lnSpc>
                        <a:spcBef>
                          <a:spcPts val="0"/>
                        </a:spcBef>
                        <a:spcAft>
                          <a:spcPts val="0"/>
                        </a:spcAft>
                        <a:tabLst>
                          <a:tab pos="2074545" algn="r"/>
                        </a:tabLst>
                      </a:pPr>
                      <a:r>
                        <a:rPr lang="en-US" sz="800" b="0" i="0" u="none" strike="noStrike" kern="1200" dirty="0">
                          <a:solidFill>
                            <a:schemeClr val="tx1"/>
                          </a:solidFill>
                          <a:effectLst/>
                          <a:latin typeface="Calibri" panose="020F0502020204030204" pitchFamily="34" charset="0"/>
                          <a:ea typeface="+mn-ea"/>
                          <a:cs typeface="+mn-cs"/>
                        </a:rPr>
                        <a:t>1.7%</a:t>
                      </a:r>
                    </a:p>
                  </a:txBody>
                  <a:tcPr marL="0" marR="18415" marT="0" marB="0" anchor="ctr">
                    <a:lnL>
                      <a:noFill/>
                    </a:lnL>
                    <a:lnR>
                      <a:noFill/>
                    </a:lnR>
                    <a:lnT>
                      <a:noFill/>
                    </a:lnT>
                    <a:lnB>
                      <a:noFill/>
                    </a:lnB>
                    <a:solidFill>
                      <a:schemeClr val="accent6">
                        <a:lumMod val="20000"/>
                        <a:lumOff val="80000"/>
                      </a:schemeClr>
                    </a:solidFill>
                  </a:tcPr>
                </a:tc>
                <a:tc>
                  <a:txBody>
                    <a:bodyPr/>
                    <a:lstStyle/>
                    <a:p>
                      <a:pPr marL="0" marR="0" algn="ctr" defTabSz="685800" rtl="0" eaLnBrk="1" fontAlgn="b" latinLnBrk="0" hangingPunct="1">
                        <a:lnSpc>
                          <a:spcPct val="107000"/>
                        </a:lnSpc>
                        <a:spcBef>
                          <a:spcPts val="0"/>
                        </a:spcBef>
                        <a:spcAft>
                          <a:spcPts val="0"/>
                        </a:spcAft>
                        <a:tabLst>
                          <a:tab pos="2074545" algn="r"/>
                        </a:tabLst>
                      </a:pPr>
                      <a:r>
                        <a:rPr lang="en-US" sz="800" b="0" i="0" u="none" strike="noStrike" kern="1200" dirty="0">
                          <a:solidFill>
                            <a:schemeClr val="tx1"/>
                          </a:solidFill>
                          <a:effectLst/>
                          <a:latin typeface="Calibri" panose="020F0502020204030204" pitchFamily="34" charset="0"/>
                          <a:ea typeface="+mn-ea"/>
                          <a:cs typeface="+mn-cs"/>
                        </a:rPr>
                        <a:t>2.6%</a:t>
                      </a:r>
                    </a:p>
                  </a:txBody>
                  <a:tcPr marL="0" marR="18415" marT="0" marB="0" anchor="ctr">
                    <a:lnL>
                      <a:noFill/>
                    </a:lnL>
                    <a:lnR>
                      <a:noFill/>
                    </a:lnR>
                    <a:lnT>
                      <a:noFill/>
                    </a:lnT>
                    <a:lnB>
                      <a:noFill/>
                    </a:lnB>
                    <a:solidFill>
                      <a:schemeClr val="accent6">
                        <a:lumMod val="20000"/>
                        <a:lumOff val="80000"/>
                      </a:schemeClr>
                    </a:solidFill>
                  </a:tcPr>
                </a:tc>
                <a:tc>
                  <a:txBody>
                    <a:bodyPr/>
                    <a:lstStyle/>
                    <a:p>
                      <a:pPr marL="0" marR="0" algn="ctr" defTabSz="685800" rtl="0" eaLnBrk="1" fontAlgn="b" latinLnBrk="0" hangingPunct="1">
                        <a:lnSpc>
                          <a:spcPct val="107000"/>
                        </a:lnSpc>
                        <a:spcBef>
                          <a:spcPts val="0"/>
                        </a:spcBef>
                        <a:spcAft>
                          <a:spcPts val="0"/>
                        </a:spcAft>
                        <a:tabLst>
                          <a:tab pos="2074545" algn="r"/>
                        </a:tabLst>
                      </a:pPr>
                      <a:r>
                        <a:rPr lang="en-US" sz="800" b="0" i="0" u="none" strike="noStrike" kern="1200" dirty="0">
                          <a:solidFill>
                            <a:schemeClr val="tx1"/>
                          </a:solidFill>
                          <a:effectLst/>
                          <a:latin typeface="Calibri" panose="020F0502020204030204" pitchFamily="34" charset="0"/>
                          <a:ea typeface="+mn-ea"/>
                          <a:cs typeface="+mn-cs"/>
                        </a:rPr>
                        <a:t>9.1%</a:t>
                      </a:r>
                    </a:p>
                  </a:txBody>
                  <a:tcPr marL="0" marR="18415" marT="0" marB="0" anchor="ctr">
                    <a:lnL>
                      <a:noFill/>
                    </a:lnL>
                    <a:lnR>
                      <a:noFill/>
                    </a:lnR>
                    <a:lnT>
                      <a:noFill/>
                    </a:lnT>
                    <a:lnB>
                      <a:noFill/>
                    </a:lnB>
                    <a:solidFill>
                      <a:schemeClr val="accent6">
                        <a:lumMod val="20000"/>
                        <a:lumOff val="80000"/>
                      </a:schemeClr>
                    </a:solidFill>
                  </a:tcPr>
                </a:tc>
                <a:extLst>
                  <a:ext uri="{0D108BD9-81ED-4DB2-BD59-A6C34878D82A}">
                    <a16:rowId xmlns:a16="http://schemas.microsoft.com/office/drawing/2014/main" val="3560816959"/>
                  </a:ext>
                </a:extLst>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1171883869"/>
              </p:ext>
            </p:extLst>
          </p:nvPr>
        </p:nvGraphicFramePr>
        <p:xfrm>
          <a:off x="441549" y="1484130"/>
          <a:ext cx="2051308" cy="920760"/>
        </p:xfrm>
        <a:graphic>
          <a:graphicData uri="http://schemas.openxmlformats.org/drawingml/2006/table">
            <a:tbl>
              <a:tblPr/>
              <a:tblGrid>
                <a:gridCol w="2051308">
                  <a:extLst>
                    <a:ext uri="{9D8B030D-6E8A-4147-A177-3AD203B41FA5}">
                      <a16:colId xmlns:a16="http://schemas.microsoft.com/office/drawing/2014/main" val="2232867544"/>
                    </a:ext>
                  </a:extLst>
                </a:gridCol>
              </a:tblGrid>
              <a:tr h="317514">
                <a:tc>
                  <a:txBody>
                    <a:bodyPr/>
                    <a:lstStyle/>
                    <a:p>
                      <a:pPr algn="ctr" fontAlgn="ctr"/>
                      <a:r>
                        <a:rPr lang="en-US" sz="1200" b="1" i="0" u="none" strike="noStrike" dirty="0">
                          <a:solidFill>
                            <a:srgbClr val="211F1F"/>
                          </a:solidFill>
                          <a:effectLst/>
                          <a:latin typeface="Calibri" panose="020F0502020204030204" pitchFamily="34" charset="0"/>
                        </a:rPr>
                        <a:t>CMP</a:t>
                      </a:r>
                      <a:r>
                        <a:rPr lang="en-US" sz="1200" b="1" i="0" u="none" strike="noStrike" dirty="0">
                          <a:solidFill>
                            <a:schemeClr val="tx1"/>
                          </a:solidFill>
                          <a:effectLst/>
                          <a:latin typeface="Calibri" panose="020F0502020204030204" pitchFamily="34" charset="0"/>
                        </a:rPr>
                        <a:t>: INR 321</a:t>
                      </a:r>
                      <a:endParaRPr lang="en-IN" sz="1200" b="1" i="0" u="none" strike="noStrike" dirty="0">
                        <a:solidFill>
                          <a:schemeClr val="tx1"/>
                        </a:solidFill>
                        <a:effectLst/>
                        <a:latin typeface="Calibri" panose="020F0502020204030204" pitchFamily="34" charset="0"/>
                      </a:endParaRP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5E0B3"/>
                    </a:solidFill>
                  </a:tcPr>
                </a:tc>
                <a:extLst>
                  <a:ext uri="{0D108BD9-81ED-4DB2-BD59-A6C34878D82A}">
                    <a16:rowId xmlns:a16="http://schemas.microsoft.com/office/drawing/2014/main" val="4140752521"/>
                  </a:ext>
                </a:extLst>
              </a:tr>
              <a:tr h="321094">
                <a:tc>
                  <a:txBody>
                    <a:bodyPr/>
                    <a:lstStyle/>
                    <a:p>
                      <a:pPr marL="0" marR="0" indent="0" algn="ctr" defTabSz="685800" rtl="0" eaLnBrk="1" fontAlgn="ctr" latinLnBrk="0" hangingPunct="1">
                        <a:lnSpc>
                          <a:spcPct val="100000"/>
                        </a:lnSpc>
                        <a:spcBef>
                          <a:spcPts val="0"/>
                        </a:spcBef>
                        <a:spcAft>
                          <a:spcPts val="0"/>
                        </a:spcAft>
                        <a:buClrTx/>
                        <a:buSzTx/>
                        <a:buFontTx/>
                        <a:buNone/>
                        <a:tabLst/>
                        <a:defRPr/>
                      </a:pPr>
                      <a:r>
                        <a:rPr lang="en-IN" sz="1200" b="1" i="0" u="none" strike="noStrike" dirty="0">
                          <a:solidFill>
                            <a:schemeClr val="tx1"/>
                          </a:solidFill>
                          <a:effectLst/>
                          <a:latin typeface="Calibri" panose="020F0502020204030204" pitchFamily="34" charset="0"/>
                        </a:rPr>
                        <a:t>Rating: Buy</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5E0B3"/>
                    </a:solidFill>
                  </a:tcPr>
                </a:tc>
                <a:extLst>
                  <a:ext uri="{0D108BD9-81ED-4DB2-BD59-A6C34878D82A}">
                    <a16:rowId xmlns:a16="http://schemas.microsoft.com/office/drawing/2014/main" val="2187545489"/>
                  </a:ext>
                </a:extLst>
              </a:tr>
              <a:tr h="282152">
                <a:tc>
                  <a:txBody>
                    <a:bodyPr/>
                    <a:lstStyle/>
                    <a:p>
                      <a:pPr marL="0" marR="0" indent="0" algn="ctr" defTabSz="685800" rtl="0" eaLnBrk="1" fontAlgn="ctr" latinLnBrk="0" hangingPunct="1">
                        <a:lnSpc>
                          <a:spcPct val="100000"/>
                        </a:lnSpc>
                        <a:spcBef>
                          <a:spcPts val="0"/>
                        </a:spcBef>
                        <a:spcAft>
                          <a:spcPts val="0"/>
                        </a:spcAft>
                        <a:buClrTx/>
                        <a:buSzTx/>
                        <a:buFontTx/>
                        <a:buNone/>
                        <a:tabLst/>
                        <a:defRPr/>
                      </a:pPr>
                      <a:r>
                        <a:rPr lang="en-US" sz="1200" b="1" i="0" u="none" strike="noStrike" dirty="0">
                          <a:solidFill>
                            <a:schemeClr val="tx1"/>
                          </a:solidFill>
                          <a:effectLst/>
                          <a:latin typeface="Calibri" panose="020F0502020204030204" pitchFamily="34" charset="0"/>
                        </a:rPr>
                        <a:t>Target: INR 834</a:t>
                      </a:r>
                      <a:endParaRPr lang="en-IN" sz="1200" b="1" i="0" u="none" strike="noStrike" dirty="0">
                        <a:solidFill>
                          <a:schemeClr val="tx1"/>
                        </a:solidFill>
                        <a:effectLst/>
                        <a:latin typeface="Calibri" panose="020F0502020204030204" pitchFamily="34" charset="0"/>
                      </a:endParaRP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5E0B3"/>
                    </a:solidFill>
                  </a:tcPr>
                </a:tc>
                <a:extLst>
                  <a:ext uri="{0D108BD9-81ED-4DB2-BD59-A6C34878D82A}">
                    <a16:rowId xmlns:a16="http://schemas.microsoft.com/office/drawing/2014/main" val="2597171461"/>
                  </a:ext>
                </a:extLst>
              </a:tr>
            </a:tbl>
          </a:graphicData>
        </a:graphic>
      </p:graphicFrame>
      <p:sp>
        <p:nvSpPr>
          <p:cNvPr id="2" name="Rectangle 1"/>
          <p:cNvSpPr/>
          <p:nvPr/>
        </p:nvSpPr>
        <p:spPr>
          <a:xfrm>
            <a:off x="3839048" y="771898"/>
            <a:ext cx="2774478" cy="369332"/>
          </a:xfrm>
          <a:prstGeom prst="rect">
            <a:avLst/>
          </a:prstGeom>
        </p:spPr>
        <p:txBody>
          <a:bodyPr wrap="none">
            <a:spAutoFit/>
          </a:bodyPr>
          <a:lstStyle/>
          <a:p>
            <a:pPr algn="r"/>
            <a:r>
              <a:rPr lang="en-IN" b="1" dirty="0" err="1"/>
              <a:t>Suraj</a:t>
            </a:r>
            <a:r>
              <a:rPr lang="en-IN" b="1" dirty="0"/>
              <a:t> Estate Developers Ltd</a:t>
            </a:r>
            <a:endParaRPr lang="en-IN" sz="1600" b="1" dirty="0"/>
          </a:p>
        </p:txBody>
      </p:sp>
      <p:sp>
        <p:nvSpPr>
          <p:cNvPr id="8" name="Rectangle 7"/>
          <p:cNvSpPr/>
          <p:nvPr/>
        </p:nvSpPr>
        <p:spPr>
          <a:xfrm>
            <a:off x="5080262" y="9253709"/>
            <a:ext cx="1982600" cy="184666"/>
          </a:xfrm>
          <a:prstGeom prst="rect">
            <a:avLst/>
          </a:prstGeom>
        </p:spPr>
        <p:txBody>
          <a:bodyPr wrap="square">
            <a:spAutoFit/>
          </a:bodyPr>
          <a:lstStyle/>
          <a:p>
            <a:r>
              <a:rPr lang="en-US" sz="600" dirty="0"/>
              <a:t>Source: Arihant Research, Company Filings</a:t>
            </a:r>
          </a:p>
        </p:txBody>
      </p:sp>
      <p:graphicFrame>
        <p:nvGraphicFramePr>
          <p:cNvPr id="5" name="Table 4">
            <a:extLst>
              <a:ext uri="{FF2B5EF4-FFF2-40B4-BE49-F238E27FC236}">
                <a16:creationId xmlns:a16="http://schemas.microsoft.com/office/drawing/2014/main" id="{289F2510-94E8-BEA1-9FCB-4EABB7510B6C}"/>
              </a:ext>
            </a:extLst>
          </p:cNvPr>
          <p:cNvGraphicFramePr>
            <a:graphicFrameLocks noGrp="1"/>
          </p:cNvGraphicFramePr>
          <p:nvPr>
            <p:extLst>
              <p:ext uri="{D42A27DB-BD31-4B8C-83A1-F6EECF244321}">
                <p14:modId xmlns:p14="http://schemas.microsoft.com/office/powerpoint/2010/main" val="2690098162"/>
              </p:ext>
            </p:extLst>
          </p:nvPr>
        </p:nvGraphicFramePr>
        <p:xfrm>
          <a:off x="2733676" y="8005763"/>
          <a:ext cx="3819166" cy="1265240"/>
        </p:xfrm>
        <a:graphic>
          <a:graphicData uri="http://schemas.openxmlformats.org/drawingml/2006/table">
            <a:tbl>
              <a:tblPr/>
              <a:tblGrid>
                <a:gridCol w="1385471">
                  <a:extLst>
                    <a:ext uri="{9D8B030D-6E8A-4147-A177-3AD203B41FA5}">
                      <a16:colId xmlns:a16="http://schemas.microsoft.com/office/drawing/2014/main" val="3747936755"/>
                    </a:ext>
                  </a:extLst>
                </a:gridCol>
                <a:gridCol w="610700">
                  <a:extLst>
                    <a:ext uri="{9D8B030D-6E8A-4147-A177-3AD203B41FA5}">
                      <a16:colId xmlns:a16="http://schemas.microsoft.com/office/drawing/2014/main" val="3617436063"/>
                    </a:ext>
                  </a:extLst>
                </a:gridCol>
                <a:gridCol w="607665">
                  <a:extLst>
                    <a:ext uri="{9D8B030D-6E8A-4147-A177-3AD203B41FA5}">
                      <a16:colId xmlns:a16="http://schemas.microsoft.com/office/drawing/2014/main" val="3521384223"/>
                    </a:ext>
                  </a:extLst>
                </a:gridCol>
                <a:gridCol w="607665">
                  <a:extLst>
                    <a:ext uri="{9D8B030D-6E8A-4147-A177-3AD203B41FA5}">
                      <a16:colId xmlns:a16="http://schemas.microsoft.com/office/drawing/2014/main" val="3358731338"/>
                    </a:ext>
                  </a:extLst>
                </a:gridCol>
                <a:gridCol w="607665">
                  <a:extLst>
                    <a:ext uri="{9D8B030D-6E8A-4147-A177-3AD203B41FA5}">
                      <a16:colId xmlns:a16="http://schemas.microsoft.com/office/drawing/2014/main" val="2773817512"/>
                    </a:ext>
                  </a:extLst>
                </a:gridCol>
              </a:tblGrid>
              <a:tr h="181725">
                <a:tc>
                  <a:txBody>
                    <a:bodyPr/>
                    <a:lstStyle/>
                    <a:p>
                      <a:pPr algn="l" fontAlgn="b"/>
                      <a:r>
                        <a:rPr lang="en-IN" sz="700" b="1" i="0" u="none" strike="noStrike">
                          <a:solidFill>
                            <a:srgbClr val="FFFFFF"/>
                          </a:solidFill>
                          <a:effectLst/>
                          <a:latin typeface="Calibri" panose="020F0502020204030204" pitchFamily="34" charset="0"/>
                        </a:rPr>
                        <a:t>Particulars (INR Mn)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r" fontAlgn="b"/>
                      <a:r>
                        <a:rPr lang="en-IN" sz="700" b="1" i="0" u="none" strike="noStrike" dirty="0">
                          <a:solidFill>
                            <a:srgbClr val="FFFFFF"/>
                          </a:solidFill>
                          <a:effectLst/>
                          <a:latin typeface="Calibri" panose="020F0502020204030204" pitchFamily="34" charset="0"/>
                        </a:rPr>
                        <a:t>FY24A</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r" fontAlgn="b"/>
                      <a:r>
                        <a:rPr lang="en-IN" sz="700" b="1" i="0" u="none" strike="noStrike" dirty="0">
                          <a:solidFill>
                            <a:srgbClr val="FFFFFF"/>
                          </a:solidFill>
                          <a:effectLst/>
                          <a:latin typeface="Calibri" panose="020F0502020204030204" pitchFamily="34" charset="0"/>
                        </a:rPr>
                        <a:t>FY25A</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r" fontAlgn="b"/>
                      <a:r>
                        <a:rPr lang="en-IN" sz="700" b="1" i="0" u="none" strike="noStrike">
                          <a:solidFill>
                            <a:srgbClr val="FFFFFF"/>
                          </a:solidFill>
                          <a:effectLst/>
                          <a:latin typeface="Calibri" panose="020F0502020204030204" pitchFamily="34" charset="0"/>
                        </a:rPr>
                        <a:t>FY26E</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r" fontAlgn="b"/>
                      <a:r>
                        <a:rPr lang="en-IN" sz="700" b="1" i="0" u="none" strike="noStrike">
                          <a:solidFill>
                            <a:srgbClr val="FFFFFF"/>
                          </a:solidFill>
                          <a:effectLst/>
                          <a:latin typeface="Calibri" panose="020F0502020204030204" pitchFamily="34" charset="0"/>
                        </a:rPr>
                        <a:t>FY27E</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extLst>
                  <a:ext uri="{0D108BD9-81ED-4DB2-BD59-A6C34878D82A}">
                    <a16:rowId xmlns:a16="http://schemas.microsoft.com/office/drawing/2014/main" val="1839239356"/>
                  </a:ext>
                </a:extLst>
              </a:tr>
              <a:tr h="181725">
                <a:tc>
                  <a:txBody>
                    <a:bodyPr/>
                    <a:lstStyle/>
                    <a:p>
                      <a:pPr algn="l" fontAlgn="b"/>
                      <a:r>
                        <a:rPr lang="en-IN" sz="800" b="0" i="0" u="none" strike="noStrike" dirty="0">
                          <a:solidFill>
                            <a:srgbClr val="000000"/>
                          </a:solidFill>
                          <a:effectLst/>
                          <a:latin typeface="Calibri" panose="020F0502020204030204" pitchFamily="34" charset="0"/>
                        </a:rPr>
                        <a:t>Net Revenue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en-IN" sz="800" b="0" i="0" u="none" strike="noStrike" dirty="0">
                          <a:solidFill>
                            <a:srgbClr val="000000"/>
                          </a:solidFill>
                          <a:effectLst/>
                          <a:latin typeface="Calibri" panose="020F0502020204030204" pitchFamily="34" charset="0"/>
                        </a:rPr>
                        <a:t>4122.0</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en-IN" sz="800" b="0" i="0" u="none" strike="noStrike" dirty="0">
                          <a:solidFill>
                            <a:srgbClr val="000000"/>
                          </a:solidFill>
                          <a:effectLst/>
                          <a:latin typeface="Calibri" panose="020F0502020204030204" pitchFamily="34" charset="0"/>
                        </a:rPr>
                        <a:t>5490.9</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en-IN" sz="800" b="0" i="0" u="none" strike="noStrike">
                          <a:solidFill>
                            <a:srgbClr val="000000"/>
                          </a:solidFill>
                          <a:effectLst/>
                          <a:latin typeface="Calibri" panose="020F0502020204030204" pitchFamily="34" charset="0"/>
                        </a:rPr>
                        <a:t>5954.3</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en-IN" sz="800" b="0" i="0" u="none" strike="noStrike">
                          <a:solidFill>
                            <a:srgbClr val="000000"/>
                          </a:solidFill>
                          <a:effectLst/>
                          <a:latin typeface="Calibri" panose="020F0502020204030204" pitchFamily="34" charset="0"/>
                        </a:rPr>
                        <a:t>6868.0</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234771040"/>
                  </a:ext>
                </a:extLst>
              </a:tr>
              <a:tr h="181725">
                <a:tc>
                  <a:txBody>
                    <a:bodyPr/>
                    <a:lstStyle/>
                    <a:p>
                      <a:pPr algn="l" fontAlgn="b"/>
                      <a:r>
                        <a:rPr lang="en-IN" sz="800" b="0" i="0" u="none" strike="noStrike">
                          <a:solidFill>
                            <a:srgbClr val="000000"/>
                          </a:solidFill>
                          <a:effectLst/>
                          <a:latin typeface="Calibri" panose="020F0502020204030204" pitchFamily="34" charset="0"/>
                        </a:rPr>
                        <a:t>EBITDA</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CAE8AA"/>
                    </a:solidFill>
                  </a:tcPr>
                </a:tc>
                <a:tc>
                  <a:txBody>
                    <a:bodyPr/>
                    <a:lstStyle/>
                    <a:p>
                      <a:pPr algn="r" fontAlgn="b"/>
                      <a:r>
                        <a:rPr lang="en-IN" sz="800" b="0" i="0" u="none" strike="noStrike">
                          <a:solidFill>
                            <a:srgbClr val="000000"/>
                          </a:solidFill>
                          <a:effectLst/>
                          <a:latin typeface="Calibri" panose="020F0502020204030204" pitchFamily="34" charset="0"/>
                        </a:rPr>
                        <a:t>2329.0</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CAE8AA"/>
                    </a:solidFill>
                  </a:tcPr>
                </a:tc>
                <a:tc>
                  <a:txBody>
                    <a:bodyPr/>
                    <a:lstStyle/>
                    <a:p>
                      <a:pPr algn="r" fontAlgn="b"/>
                      <a:r>
                        <a:rPr lang="en-IN" sz="800" b="0" i="0" u="none" strike="noStrike" dirty="0">
                          <a:solidFill>
                            <a:srgbClr val="000000"/>
                          </a:solidFill>
                          <a:effectLst/>
                          <a:latin typeface="Calibri" panose="020F0502020204030204" pitchFamily="34" charset="0"/>
                        </a:rPr>
                        <a:t>2026.6</a:t>
                      </a:r>
                    </a:p>
                  </a:txBody>
                  <a:tcPr marL="0" marR="0" marT="0" marB="0" anchor="b">
                    <a:lnL>
                      <a:noFill/>
                    </a:lnL>
                    <a:lnR>
                      <a:noFill/>
                    </a:lnR>
                    <a:lnT>
                      <a:noFill/>
                    </a:lnT>
                    <a:lnB>
                      <a:noFill/>
                    </a:lnB>
                    <a:solidFill>
                      <a:srgbClr val="CAE8AA"/>
                    </a:solidFill>
                  </a:tcPr>
                </a:tc>
                <a:tc>
                  <a:txBody>
                    <a:bodyPr/>
                    <a:lstStyle/>
                    <a:p>
                      <a:pPr algn="r" fontAlgn="b"/>
                      <a:r>
                        <a:rPr lang="en-IN" sz="800" b="0" i="0" u="none" strike="noStrike" dirty="0">
                          <a:solidFill>
                            <a:srgbClr val="000000"/>
                          </a:solidFill>
                          <a:effectLst/>
                          <a:latin typeface="Calibri" panose="020F0502020204030204" pitchFamily="34" charset="0"/>
                        </a:rPr>
                        <a:t>3661.9</a:t>
                      </a:r>
                    </a:p>
                  </a:txBody>
                  <a:tcPr marL="0" marR="0" marT="0" marB="0" anchor="b">
                    <a:lnL>
                      <a:noFill/>
                    </a:lnL>
                    <a:lnR>
                      <a:noFill/>
                    </a:lnR>
                    <a:lnT>
                      <a:noFill/>
                    </a:lnT>
                    <a:lnB>
                      <a:noFill/>
                    </a:lnB>
                    <a:solidFill>
                      <a:srgbClr val="CAE8AA"/>
                    </a:solidFill>
                  </a:tcPr>
                </a:tc>
                <a:tc>
                  <a:txBody>
                    <a:bodyPr/>
                    <a:lstStyle/>
                    <a:p>
                      <a:pPr algn="r" fontAlgn="b"/>
                      <a:r>
                        <a:rPr lang="en-IN" sz="800" b="0" i="0" u="none" strike="noStrike">
                          <a:solidFill>
                            <a:srgbClr val="000000"/>
                          </a:solidFill>
                          <a:effectLst/>
                          <a:latin typeface="Calibri" panose="020F0502020204030204" pitchFamily="34" charset="0"/>
                        </a:rPr>
                        <a:t>4223.8</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CAE8AA"/>
                    </a:solidFill>
                  </a:tcPr>
                </a:tc>
                <a:extLst>
                  <a:ext uri="{0D108BD9-81ED-4DB2-BD59-A6C34878D82A}">
                    <a16:rowId xmlns:a16="http://schemas.microsoft.com/office/drawing/2014/main" val="1937456262"/>
                  </a:ext>
                </a:extLst>
              </a:tr>
              <a:tr h="181725">
                <a:tc>
                  <a:txBody>
                    <a:bodyPr/>
                    <a:lstStyle/>
                    <a:p>
                      <a:pPr algn="l" fontAlgn="b"/>
                      <a:r>
                        <a:rPr lang="en-IN" sz="800" b="0" i="0" u="none" strike="noStrike" dirty="0">
                          <a:solidFill>
                            <a:srgbClr val="000000"/>
                          </a:solidFill>
                          <a:effectLst/>
                          <a:latin typeface="Calibri" panose="020F0502020204030204" pitchFamily="34" charset="0"/>
                        </a:rPr>
                        <a:t>EBITDA Margin(%)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r" fontAlgn="b"/>
                      <a:r>
                        <a:rPr lang="en-IN" sz="800" b="0" i="0" u="none" strike="noStrike">
                          <a:solidFill>
                            <a:srgbClr val="000000"/>
                          </a:solidFill>
                          <a:effectLst/>
                          <a:latin typeface="Calibri" panose="020F0502020204030204" pitchFamily="34" charset="0"/>
                        </a:rPr>
                        <a:t>56.5</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r" fontAlgn="b"/>
                      <a:r>
                        <a:rPr lang="en-IN" sz="800" b="0" i="0" u="none" strike="noStrike">
                          <a:solidFill>
                            <a:srgbClr val="000000"/>
                          </a:solidFill>
                          <a:effectLst/>
                          <a:latin typeface="Calibri" panose="020F0502020204030204" pitchFamily="34" charset="0"/>
                        </a:rPr>
                        <a:t>36.9</a:t>
                      </a:r>
                    </a:p>
                  </a:txBody>
                  <a:tcPr marL="0" marR="0" marT="0" marB="0" anchor="b">
                    <a:lnL>
                      <a:noFill/>
                    </a:lnL>
                    <a:lnR>
                      <a:noFill/>
                    </a:lnR>
                    <a:lnT>
                      <a:noFill/>
                    </a:lnT>
                    <a:lnB>
                      <a:noFill/>
                    </a:lnB>
                    <a:solidFill>
                      <a:srgbClr val="FFFFFF"/>
                    </a:solidFill>
                  </a:tcPr>
                </a:tc>
                <a:tc>
                  <a:txBody>
                    <a:bodyPr/>
                    <a:lstStyle/>
                    <a:p>
                      <a:pPr algn="r" fontAlgn="b"/>
                      <a:r>
                        <a:rPr lang="en-IN" sz="800" b="0" i="0" u="none" strike="noStrike" dirty="0">
                          <a:solidFill>
                            <a:srgbClr val="000000"/>
                          </a:solidFill>
                          <a:effectLst/>
                          <a:latin typeface="Calibri" panose="020F0502020204030204" pitchFamily="34" charset="0"/>
                        </a:rPr>
                        <a:t>61.5</a:t>
                      </a:r>
                    </a:p>
                  </a:txBody>
                  <a:tcPr marL="0" marR="0" marT="0" marB="0" anchor="b">
                    <a:lnL>
                      <a:noFill/>
                    </a:lnL>
                    <a:lnR>
                      <a:noFill/>
                    </a:lnR>
                    <a:lnT>
                      <a:noFill/>
                    </a:lnT>
                    <a:lnB>
                      <a:noFill/>
                    </a:lnB>
                    <a:solidFill>
                      <a:srgbClr val="FFFFFF"/>
                    </a:solidFill>
                  </a:tcPr>
                </a:tc>
                <a:tc>
                  <a:txBody>
                    <a:bodyPr/>
                    <a:lstStyle/>
                    <a:p>
                      <a:pPr algn="r" fontAlgn="b"/>
                      <a:r>
                        <a:rPr lang="en-IN" sz="800" b="0" i="0" u="none" strike="noStrike" dirty="0">
                          <a:solidFill>
                            <a:srgbClr val="000000"/>
                          </a:solidFill>
                          <a:effectLst/>
                          <a:latin typeface="Calibri" panose="020F0502020204030204" pitchFamily="34" charset="0"/>
                        </a:rPr>
                        <a:t>61.5</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FFFF"/>
                    </a:solidFill>
                  </a:tcPr>
                </a:tc>
                <a:extLst>
                  <a:ext uri="{0D108BD9-81ED-4DB2-BD59-A6C34878D82A}">
                    <a16:rowId xmlns:a16="http://schemas.microsoft.com/office/drawing/2014/main" val="1556256636"/>
                  </a:ext>
                </a:extLst>
              </a:tr>
              <a:tr h="181725">
                <a:tc>
                  <a:txBody>
                    <a:bodyPr/>
                    <a:lstStyle/>
                    <a:p>
                      <a:pPr algn="l" fontAlgn="b"/>
                      <a:r>
                        <a:rPr lang="en-IN" sz="800" b="0" i="0" u="none" strike="noStrike" dirty="0">
                          <a:solidFill>
                            <a:srgbClr val="000000"/>
                          </a:solidFill>
                          <a:effectLst/>
                          <a:latin typeface="Calibri" panose="020F0502020204030204" pitchFamily="34" charset="0"/>
                        </a:rPr>
                        <a:t>PAT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CAE8AA"/>
                    </a:solidFill>
                  </a:tcPr>
                </a:tc>
                <a:tc>
                  <a:txBody>
                    <a:bodyPr/>
                    <a:lstStyle/>
                    <a:p>
                      <a:pPr algn="r" fontAlgn="b"/>
                      <a:r>
                        <a:rPr lang="en-IN" sz="800" b="0" i="0" u="none" strike="noStrike">
                          <a:solidFill>
                            <a:srgbClr val="000000"/>
                          </a:solidFill>
                          <a:effectLst/>
                          <a:latin typeface="Calibri" panose="020F0502020204030204" pitchFamily="34" charset="0"/>
                        </a:rPr>
                        <a:t>674.0</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CAE8AA"/>
                    </a:solidFill>
                  </a:tcPr>
                </a:tc>
                <a:tc>
                  <a:txBody>
                    <a:bodyPr/>
                    <a:lstStyle/>
                    <a:p>
                      <a:pPr algn="r" fontAlgn="b"/>
                      <a:r>
                        <a:rPr lang="en-IN" sz="800" b="0" i="0" u="none" strike="noStrike">
                          <a:solidFill>
                            <a:srgbClr val="000000"/>
                          </a:solidFill>
                          <a:effectLst/>
                          <a:latin typeface="Calibri" panose="020F0502020204030204" pitchFamily="34" charset="0"/>
                        </a:rPr>
                        <a:t>1001.6</a:t>
                      </a:r>
                    </a:p>
                  </a:txBody>
                  <a:tcPr marL="0" marR="0" marT="0" marB="0" anchor="b">
                    <a:lnL>
                      <a:noFill/>
                    </a:lnL>
                    <a:lnR>
                      <a:noFill/>
                    </a:lnR>
                    <a:lnT>
                      <a:noFill/>
                    </a:lnT>
                    <a:lnB>
                      <a:noFill/>
                    </a:lnB>
                    <a:solidFill>
                      <a:srgbClr val="CAE8AA"/>
                    </a:solidFill>
                  </a:tcPr>
                </a:tc>
                <a:tc>
                  <a:txBody>
                    <a:bodyPr/>
                    <a:lstStyle/>
                    <a:p>
                      <a:pPr algn="r" fontAlgn="b"/>
                      <a:r>
                        <a:rPr lang="en-IN" sz="800" b="0" i="0" u="none" strike="noStrike">
                          <a:solidFill>
                            <a:srgbClr val="000000"/>
                          </a:solidFill>
                          <a:effectLst/>
                          <a:latin typeface="Calibri" panose="020F0502020204030204" pitchFamily="34" charset="0"/>
                        </a:rPr>
                        <a:t>2271.5</a:t>
                      </a:r>
                    </a:p>
                  </a:txBody>
                  <a:tcPr marL="0" marR="0" marT="0" marB="0" anchor="b">
                    <a:lnL>
                      <a:noFill/>
                    </a:lnL>
                    <a:lnR>
                      <a:noFill/>
                    </a:lnR>
                    <a:lnT>
                      <a:noFill/>
                    </a:lnT>
                    <a:lnB>
                      <a:noFill/>
                    </a:lnB>
                    <a:solidFill>
                      <a:srgbClr val="CAE8AA"/>
                    </a:solidFill>
                  </a:tcPr>
                </a:tc>
                <a:tc>
                  <a:txBody>
                    <a:bodyPr/>
                    <a:lstStyle/>
                    <a:p>
                      <a:pPr algn="r" fontAlgn="b"/>
                      <a:r>
                        <a:rPr lang="en-IN" sz="800" b="0" i="0" u="none" strike="noStrike" dirty="0">
                          <a:solidFill>
                            <a:srgbClr val="000000"/>
                          </a:solidFill>
                          <a:effectLst/>
                          <a:latin typeface="Calibri" panose="020F0502020204030204" pitchFamily="34" charset="0"/>
                        </a:rPr>
                        <a:t>2739.0</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CAE8AA"/>
                    </a:solidFill>
                  </a:tcPr>
                </a:tc>
                <a:extLst>
                  <a:ext uri="{0D108BD9-81ED-4DB2-BD59-A6C34878D82A}">
                    <a16:rowId xmlns:a16="http://schemas.microsoft.com/office/drawing/2014/main" val="1524830619"/>
                  </a:ext>
                </a:extLst>
              </a:tr>
              <a:tr h="181725">
                <a:tc>
                  <a:txBody>
                    <a:bodyPr/>
                    <a:lstStyle/>
                    <a:p>
                      <a:pPr algn="l" fontAlgn="b"/>
                      <a:r>
                        <a:rPr lang="en-IN" sz="800" b="0" i="0" u="none" strike="noStrike" dirty="0">
                          <a:solidFill>
                            <a:srgbClr val="000000"/>
                          </a:solidFill>
                          <a:effectLst/>
                          <a:latin typeface="Calibri" panose="020F0502020204030204" pitchFamily="34" charset="0"/>
                        </a:rPr>
                        <a:t>PAT Margin(%)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r" fontAlgn="b"/>
                      <a:r>
                        <a:rPr lang="en-IN" sz="800" b="0" i="0" u="none" strike="noStrike">
                          <a:solidFill>
                            <a:srgbClr val="000000"/>
                          </a:solidFill>
                          <a:effectLst/>
                          <a:latin typeface="Calibri" panose="020F0502020204030204" pitchFamily="34" charset="0"/>
                        </a:rPr>
                        <a:t>16.4</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r" fontAlgn="b"/>
                      <a:r>
                        <a:rPr lang="en-IN" sz="800" b="0" i="0" u="none" strike="noStrike">
                          <a:solidFill>
                            <a:srgbClr val="000000"/>
                          </a:solidFill>
                          <a:effectLst/>
                          <a:latin typeface="Calibri" panose="020F0502020204030204" pitchFamily="34" charset="0"/>
                        </a:rPr>
                        <a:t>18.2</a:t>
                      </a:r>
                    </a:p>
                  </a:txBody>
                  <a:tcPr marL="0" marR="0" marT="0" marB="0" anchor="b">
                    <a:lnL>
                      <a:noFill/>
                    </a:lnL>
                    <a:lnR>
                      <a:noFill/>
                    </a:lnR>
                    <a:lnT>
                      <a:noFill/>
                    </a:lnT>
                    <a:lnB>
                      <a:noFill/>
                    </a:lnB>
                    <a:solidFill>
                      <a:srgbClr val="FFFFFF"/>
                    </a:solidFill>
                  </a:tcPr>
                </a:tc>
                <a:tc>
                  <a:txBody>
                    <a:bodyPr/>
                    <a:lstStyle/>
                    <a:p>
                      <a:pPr algn="r" fontAlgn="b"/>
                      <a:r>
                        <a:rPr lang="en-IN" sz="800" b="0" i="0" u="none" strike="noStrike">
                          <a:solidFill>
                            <a:srgbClr val="000000"/>
                          </a:solidFill>
                          <a:effectLst/>
                          <a:latin typeface="Calibri" panose="020F0502020204030204" pitchFamily="34" charset="0"/>
                        </a:rPr>
                        <a:t>38.1</a:t>
                      </a:r>
                    </a:p>
                  </a:txBody>
                  <a:tcPr marL="0" marR="0" marT="0" marB="0" anchor="b">
                    <a:lnL>
                      <a:noFill/>
                    </a:lnL>
                    <a:lnR>
                      <a:noFill/>
                    </a:lnR>
                    <a:lnT>
                      <a:noFill/>
                    </a:lnT>
                    <a:lnB>
                      <a:noFill/>
                    </a:lnB>
                    <a:solidFill>
                      <a:srgbClr val="FFFFFF"/>
                    </a:solidFill>
                  </a:tcPr>
                </a:tc>
                <a:tc>
                  <a:txBody>
                    <a:bodyPr/>
                    <a:lstStyle/>
                    <a:p>
                      <a:pPr algn="r" fontAlgn="b"/>
                      <a:r>
                        <a:rPr lang="en-IN" sz="800" b="0" i="0" u="none" strike="noStrike" dirty="0">
                          <a:solidFill>
                            <a:srgbClr val="000000"/>
                          </a:solidFill>
                          <a:effectLst/>
                          <a:latin typeface="Calibri" panose="020F0502020204030204" pitchFamily="34" charset="0"/>
                        </a:rPr>
                        <a:t>39.9</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FFFF"/>
                    </a:solidFill>
                  </a:tcPr>
                </a:tc>
                <a:extLst>
                  <a:ext uri="{0D108BD9-81ED-4DB2-BD59-A6C34878D82A}">
                    <a16:rowId xmlns:a16="http://schemas.microsoft.com/office/drawing/2014/main" val="3252671389"/>
                  </a:ext>
                </a:extLst>
              </a:tr>
              <a:tr h="174890">
                <a:tc>
                  <a:txBody>
                    <a:bodyPr/>
                    <a:lstStyle/>
                    <a:p>
                      <a:pPr algn="l" fontAlgn="b"/>
                      <a:r>
                        <a:rPr lang="en-IN" sz="800" b="0" i="0" u="none" strike="noStrike" dirty="0">
                          <a:solidFill>
                            <a:srgbClr val="000000"/>
                          </a:solidFill>
                          <a:effectLst/>
                          <a:latin typeface="Calibri" panose="020F0502020204030204" pitchFamily="34" charset="0"/>
                        </a:rPr>
                        <a:t>EPS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CAE8AA"/>
                    </a:solidFill>
                  </a:tcPr>
                </a:tc>
                <a:tc>
                  <a:txBody>
                    <a:bodyPr/>
                    <a:lstStyle/>
                    <a:p>
                      <a:pPr algn="r" fontAlgn="b"/>
                      <a:r>
                        <a:rPr lang="en-IN" sz="800" b="0" i="0" u="none" strike="noStrike">
                          <a:solidFill>
                            <a:srgbClr val="000000"/>
                          </a:solidFill>
                          <a:effectLst/>
                          <a:latin typeface="Calibri" panose="020F0502020204030204" pitchFamily="34" charset="0"/>
                        </a:rPr>
                        <a:t>           15.7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CAE8AA"/>
                    </a:solidFill>
                  </a:tcPr>
                </a:tc>
                <a:tc>
                  <a:txBody>
                    <a:bodyPr/>
                    <a:lstStyle/>
                    <a:p>
                      <a:pPr algn="r" fontAlgn="b"/>
                      <a:r>
                        <a:rPr lang="en-IN" sz="800" b="0" i="0" u="none" strike="noStrike">
                          <a:solidFill>
                            <a:srgbClr val="000000"/>
                          </a:solidFill>
                          <a:effectLst/>
                          <a:latin typeface="Calibri" panose="020F0502020204030204" pitchFamily="34" charset="0"/>
                        </a:rPr>
                        <a:t>           21.6 </a:t>
                      </a:r>
                    </a:p>
                  </a:txBody>
                  <a:tcPr marL="0" marR="0" marT="0" marB="0" anchor="b">
                    <a:lnL>
                      <a:noFill/>
                    </a:lnL>
                    <a:lnR>
                      <a:noFill/>
                    </a:lnR>
                    <a:lnT>
                      <a:noFill/>
                    </a:lnT>
                    <a:lnB>
                      <a:noFill/>
                    </a:lnB>
                    <a:solidFill>
                      <a:srgbClr val="CAE8AA"/>
                    </a:solidFill>
                  </a:tcPr>
                </a:tc>
                <a:tc>
                  <a:txBody>
                    <a:bodyPr/>
                    <a:lstStyle/>
                    <a:p>
                      <a:pPr algn="r" fontAlgn="b"/>
                      <a:r>
                        <a:rPr lang="en-IN" sz="800" b="0" i="0" u="none" strike="noStrike">
                          <a:solidFill>
                            <a:srgbClr val="000000"/>
                          </a:solidFill>
                          <a:effectLst/>
                          <a:latin typeface="Calibri" panose="020F0502020204030204" pitchFamily="34" charset="0"/>
                        </a:rPr>
                        <a:t>           49.1 </a:t>
                      </a:r>
                    </a:p>
                  </a:txBody>
                  <a:tcPr marL="0" marR="0" marT="0" marB="0" anchor="b">
                    <a:lnL>
                      <a:noFill/>
                    </a:lnL>
                    <a:lnR>
                      <a:noFill/>
                    </a:lnR>
                    <a:lnT>
                      <a:noFill/>
                    </a:lnT>
                    <a:lnB>
                      <a:noFill/>
                    </a:lnB>
                    <a:solidFill>
                      <a:srgbClr val="CAE8AA"/>
                    </a:solidFill>
                  </a:tcPr>
                </a:tc>
                <a:tc>
                  <a:txBody>
                    <a:bodyPr/>
                    <a:lstStyle/>
                    <a:p>
                      <a:pPr algn="r" fontAlgn="b"/>
                      <a:r>
                        <a:rPr lang="en-IN" sz="800" b="0" i="0" u="none" strike="noStrike" dirty="0">
                          <a:solidFill>
                            <a:srgbClr val="000000"/>
                          </a:solidFill>
                          <a:effectLst/>
                          <a:latin typeface="Calibri" panose="020F0502020204030204" pitchFamily="34" charset="0"/>
                        </a:rPr>
                        <a:t>           59.2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CAE8AA"/>
                    </a:solidFill>
                  </a:tcPr>
                </a:tc>
                <a:extLst>
                  <a:ext uri="{0D108BD9-81ED-4DB2-BD59-A6C34878D82A}">
                    <a16:rowId xmlns:a16="http://schemas.microsoft.com/office/drawing/2014/main" val="3420277293"/>
                  </a:ext>
                </a:extLst>
              </a:tr>
            </a:tbl>
          </a:graphicData>
        </a:graphic>
      </p:graphicFrame>
      <p:graphicFrame>
        <p:nvGraphicFramePr>
          <p:cNvPr id="3" name="Chart 2">
            <a:extLst>
              <a:ext uri="{FF2B5EF4-FFF2-40B4-BE49-F238E27FC236}">
                <a16:creationId xmlns:a16="http://schemas.microsoft.com/office/drawing/2014/main" id="{3C6BF80A-CB77-44D1-B9F3-78457A7AF52F}"/>
              </a:ext>
            </a:extLst>
          </p:cNvPr>
          <p:cNvGraphicFramePr>
            <a:graphicFrameLocks/>
          </p:cNvGraphicFramePr>
          <p:nvPr>
            <p:extLst>
              <p:ext uri="{D42A27DB-BD31-4B8C-83A1-F6EECF244321}">
                <p14:modId xmlns:p14="http://schemas.microsoft.com/office/powerpoint/2010/main" val="1381422261"/>
              </p:ext>
            </p:extLst>
          </p:nvPr>
        </p:nvGraphicFramePr>
        <p:xfrm>
          <a:off x="424530" y="6474566"/>
          <a:ext cx="2073934" cy="173979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943515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8EF4FA2-CF8D-425F-AA7D-036B91DE713E}"/>
              </a:ext>
            </a:extLst>
          </p:cNvPr>
          <p:cNvSpPr>
            <a:spLocks noGrp="1"/>
          </p:cNvSpPr>
          <p:nvPr>
            <p:ph type="sldNum" sz="quarter" idx="12"/>
          </p:nvPr>
        </p:nvSpPr>
        <p:spPr/>
        <p:txBody>
          <a:bodyPr/>
          <a:lstStyle/>
          <a:p>
            <a:fld id="{A8315483-FAB0-4FDE-B1FC-9BD014E73CF3}" type="slidenum">
              <a:rPr lang="en-IN" smtClean="0"/>
              <a:pPr/>
              <a:t>2</a:t>
            </a:fld>
            <a:endParaRPr lang="en-IN" dirty="0"/>
          </a:p>
        </p:txBody>
      </p:sp>
      <p:sp>
        <p:nvSpPr>
          <p:cNvPr id="5" name="Rectangle 4"/>
          <p:cNvSpPr/>
          <p:nvPr/>
        </p:nvSpPr>
        <p:spPr>
          <a:xfrm>
            <a:off x="361950" y="552994"/>
            <a:ext cx="6183650" cy="7017306"/>
          </a:xfrm>
          <a:prstGeom prst="rect">
            <a:avLst/>
          </a:prstGeom>
        </p:spPr>
        <p:txBody>
          <a:bodyPr wrap="square">
            <a:spAutoFit/>
          </a:bodyPr>
          <a:lstStyle/>
          <a:p>
            <a:pPr rtl="0">
              <a:buNone/>
            </a:pPr>
            <a:r>
              <a:rPr lang="en-US" sz="1000" b="1" dirty="0"/>
              <a:t>Q4FY25 </a:t>
            </a:r>
            <a:r>
              <a:rPr lang="en-US" sz="1000" b="1" dirty="0" err="1"/>
              <a:t>Concall</a:t>
            </a:r>
            <a:r>
              <a:rPr lang="en-US" sz="1000" b="1" dirty="0"/>
              <a:t> Highlights –</a:t>
            </a:r>
            <a:br>
              <a:rPr lang="en-US" sz="1000" b="1" dirty="0"/>
            </a:br>
            <a:br>
              <a:rPr lang="en-US" sz="1000" b="1" dirty="0"/>
            </a:br>
            <a:r>
              <a:rPr lang="en-US" sz="1000" b="1" dirty="0"/>
              <a:t>Outlook</a:t>
            </a:r>
          </a:p>
          <a:p>
            <a:pPr rtl="0"/>
            <a:r>
              <a:rPr lang="en-IN" sz="1000" dirty="0"/>
              <a:t>- Suraj Estate Developers is optimistic about FY26 growth, targeting a INR 20,000 </a:t>
            </a:r>
            <a:r>
              <a:rPr lang="en-IN" sz="1000" dirty="0" err="1"/>
              <a:t>mn</a:t>
            </a:r>
            <a:r>
              <a:rPr lang="en-IN" sz="1000" dirty="0"/>
              <a:t> GDV launch pipeline,, driven by a major commercial project on Tulsi Pipe Road (INR 12,000 Mn) and residential projects (INR 8000 Mn) like Parkview 1, </a:t>
            </a:r>
            <a:r>
              <a:rPr lang="en-IN" sz="1000" dirty="0" err="1"/>
              <a:t>Kauriwadi</a:t>
            </a:r>
            <a:r>
              <a:rPr lang="en-IN" sz="1000" dirty="0"/>
              <a:t>, Lobo Villa, JRE, Lucky Chawl, and a Shivaji Park project.</a:t>
            </a:r>
          </a:p>
          <a:p>
            <a:pPr rtl="0"/>
            <a:r>
              <a:rPr lang="en-IN" sz="1000" dirty="0"/>
              <a:t>- FY25 pre-sales achieved INR 5,010 Mn, meeting the revised guidance of INR 4,800–5,250 Mn. Strong demand in luxury and commercial segments, bolstered by Metro FSI approvals (e.g., INR 800 crore incremental GDV for </a:t>
            </a:r>
            <a:r>
              <a:rPr lang="en-IN" sz="1000" dirty="0" err="1"/>
              <a:t>Marinagar</a:t>
            </a:r>
            <a:r>
              <a:rPr lang="en-IN" sz="1000" dirty="0"/>
              <a:t>), supports sustained revenue growth.</a:t>
            </a:r>
          </a:p>
          <a:p>
            <a:pPr rtl="0"/>
            <a:r>
              <a:rPr lang="en-IN" sz="1000" dirty="0"/>
              <a:t>- EBITDA margins expected to stabilize at 40–45% annually, despite short-term pressures from product mix and one-time costs. No further capital raising planned; projects will leverage internal cash flows and sanctioned debt.</a:t>
            </a:r>
          </a:p>
          <a:p>
            <a:pPr rtl="0">
              <a:buNone/>
            </a:pPr>
            <a:br>
              <a:rPr lang="en-US" sz="1000" b="1" dirty="0"/>
            </a:br>
            <a:r>
              <a:rPr lang="en-US" sz="1000" b="1" dirty="0"/>
              <a:t>Financial Performance Highlights</a:t>
            </a:r>
          </a:p>
          <a:p>
            <a:pPr marL="171450" indent="-171450" rtl="0">
              <a:buFont typeface="Arial" panose="020B0604020202020204" pitchFamily="34" charset="0"/>
              <a:buChar char="•"/>
            </a:pPr>
            <a:r>
              <a:rPr lang="en-US" sz="1000" dirty="0"/>
              <a:t>Revenue grew 33% YoY to INR 5,532 Mn in FY25 (vs. INR 4,157 Mn in FY24) and 33% YoY to INR 1,372 Mn in Q4FY25 (vs. INR 1,030 Mn in Q4FY24), driven by strong unit sales and brand recognition in South Central Mumbai.</a:t>
            </a:r>
          </a:p>
          <a:p>
            <a:pPr marL="171450" indent="-171450" rtl="0">
              <a:buFont typeface="Arial" panose="020B0604020202020204" pitchFamily="34" charset="0"/>
              <a:buChar char="•"/>
            </a:pPr>
            <a:r>
              <a:rPr lang="en-US" sz="1000" dirty="0"/>
              <a:t>EBITDA has decreased 13% YoY to INR 2,067 Mn in FY25 (vs. INR 2,364 Mn in FY24) and 45% YoY to INR 308 Mn in Q4FY25 (vs. INR 562 Mn in Q4FY24). Margins were impacted by higher operating costs, including a one-time INR 300 Mn litigation settlement</a:t>
            </a:r>
          </a:p>
          <a:p>
            <a:pPr marL="171450" indent="-171450" rtl="0">
              <a:buFont typeface="Arial" panose="020B0604020202020204" pitchFamily="34" charset="0"/>
              <a:buChar char="•"/>
            </a:pPr>
            <a:r>
              <a:rPr lang="en-US" sz="1000" dirty="0"/>
              <a:t>PAT has increased 48.5% YoY to INR 1,002 Mn in FY25 (vs. INR 675 Mn in FY24) but decreased 6% YoY to INR 183 Mn in Q4FY25 (vs. INR 195 Mn in Q4FY24), supported by better price realization and savings in finance costs.</a:t>
            </a:r>
          </a:p>
          <a:p>
            <a:pPr marL="171450" indent="-171450" rtl="0">
              <a:buFont typeface="Arial" panose="020B0604020202020204" pitchFamily="34" charset="0"/>
              <a:buChar char="•"/>
            </a:pPr>
            <a:r>
              <a:rPr lang="en-US" sz="1000" dirty="0"/>
              <a:t>EBITDA Margin stood at 22.4% in Q4FY25 (adjusted to 33% excluding litigation costs), with annual margins at 40-43% after adjustments, in line with guidance of 40-45%.</a:t>
            </a:r>
          </a:p>
          <a:p>
            <a:pPr rtl="0">
              <a:buNone/>
            </a:pPr>
            <a:endParaRPr lang="en-US" sz="1000" b="1" dirty="0"/>
          </a:p>
          <a:p>
            <a:pPr rtl="0">
              <a:buNone/>
            </a:pPr>
            <a:r>
              <a:rPr lang="en-US" sz="1000" b="1" dirty="0"/>
              <a:t>Other Highlights</a:t>
            </a:r>
          </a:p>
          <a:p>
            <a:pPr marL="171450" indent="-171450" rtl="0">
              <a:buFont typeface="Arial" panose="020B0604020202020204" pitchFamily="34" charset="0"/>
              <a:buChar char="•"/>
            </a:pPr>
            <a:r>
              <a:rPr lang="en-US" sz="1000" dirty="0"/>
              <a:t>Pre-sales grew 20% YoY to INR 1460 Mn in Q4FY25 (vs. INR 1,220 Mn in Q4FY24) and reached INR 5,010 Mn in FY25, despite no new launches. Sales area in Q4FY25 increased 14% YoY to 25,848 sq. ft. (vs. 22,713 sq. ft. in Q4FY24), driven by robust demand for luxury projects like Palette and Ocean Star.</a:t>
            </a:r>
          </a:p>
          <a:p>
            <a:pPr marL="171450" indent="-171450" rtl="0">
              <a:buFont typeface="Arial" panose="020B0604020202020204" pitchFamily="34" charset="0"/>
              <a:buChar char="•"/>
            </a:pPr>
            <a:r>
              <a:rPr lang="en-US" sz="1000" dirty="0"/>
              <a:t>Collections rose 22% YoY to INR 3,860 Mn in FY25 (vs. INR 3,160 Mn in FY24) and stood at INR 1,030 Mn in Q4FY25, reflecting strong execution and steady project progress.</a:t>
            </a:r>
          </a:p>
          <a:p>
            <a:pPr marL="171450" indent="-171450" rtl="0">
              <a:buFont typeface="Arial" panose="020B0604020202020204" pitchFamily="34" charset="0"/>
              <a:buChar char="•"/>
            </a:pPr>
            <a:r>
              <a:rPr lang="en-US" sz="1000" dirty="0"/>
              <a:t>Realizations Improved 21% YoY to INR 54,586 per sq. ft. in FY25 (vs. INR 45,074 per sq. ft. in FY24) and 5% YoY to INR 57,643 per sq. ft. in Q4FY25 (vs. INR 53,651 per sq. ft. in Q4FY24), driven by premium project sales and for commercial realization for FY25  is INR 46,330 Per </a:t>
            </a:r>
            <a:r>
              <a:rPr lang="en-US" sz="1000" dirty="0" err="1"/>
              <a:t>sqft</a:t>
            </a:r>
            <a:r>
              <a:rPr lang="en-US" sz="1000" dirty="0"/>
              <a:t>.</a:t>
            </a:r>
          </a:p>
          <a:p>
            <a:pPr marL="171450" indent="-171450" rtl="0">
              <a:buFont typeface="Arial" panose="020B0604020202020204" pitchFamily="34" charset="0"/>
              <a:buChar char="•"/>
            </a:pPr>
            <a:r>
              <a:rPr lang="en-US" sz="1000" dirty="0"/>
              <a:t>Net debt increased to INR 4,140 Mn in March 2025 (from INR 3,600 Mn in December 2024) to fund upcoming launches. Debt-to-equity ratio remains stable, with temporary debt increases expected to taper off as project cash flows materialize.</a:t>
            </a:r>
          </a:p>
          <a:p>
            <a:pPr marL="171450" indent="-171450" rtl="0">
              <a:buFont typeface="Arial" panose="020B0604020202020204" pitchFamily="34" charset="0"/>
              <a:buChar char="•"/>
            </a:pPr>
            <a:r>
              <a:rPr lang="en-US" sz="1000" dirty="0"/>
              <a:t>Acquired a 390 sq. m. land parcel in Shivaji Park (GDV: INR 800 Mn) and invested INR 1100 Mn in Mahim land, alongside INR 380 Mn for Lobo Villa and INR 1500 Mn in other business development activities.</a:t>
            </a:r>
          </a:p>
          <a:p>
            <a:pPr marL="171450" indent="-171450" rtl="0">
              <a:buFont typeface="Arial" panose="020B0604020202020204" pitchFamily="34" charset="0"/>
              <a:buChar char="•"/>
            </a:pPr>
            <a:r>
              <a:rPr lang="en-US" sz="1000" dirty="0"/>
              <a:t>Secured in-principle approvals for 2 lakh sq. ft. of additional carpet area for the </a:t>
            </a:r>
            <a:r>
              <a:rPr lang="en-US" sz="1000" dirty="0" err="1"/>
              <a:t>Marinagar</a:t>
            </a:r>
            <a:r>
              <a:rPr lang="en-US" sz="1000" dirty="0"/>
              <a:t> project, adding an incremental GDV of INR 8,000 Mn.</a:t>
            </a:r>
          </a:p>
          <a:p>
            <a:pPr marL="171450" indent="-171450" rtl="0">
              <a:buFont typeface="Arial" panose="020B0604020202020204" pitchFamily="34" charset="0"/>
              <a:buChar char="•"/>
            </a:pPr>
            <a:r>
              <a:rPr lang="en-US" sz="1000" dirty="0"/>
              <a:t>Tulsi Pipe Road project on track for Q1FY26 launch, with FSI approvals secured and concession approvals pending. Demand observed from corporates and smaller office buyers, with discussions ongoing for large floor plate deals.</a:t>
            </a:r>
          </a:p>
          <a:p>
            <a:pPr marL="171450" indent="-171450" rtl="0">
              <a:buFont typeface="Arial" panose="020B0604020202020204" pitchFamily="34" charset="0"/>
              <a:buChar char="•"/>
            </a:pPr>
            <a:r>
              <a:rPr lang="en-US" sz="1000" dirty="0"/>
              <a:t>Asset-Light Model: Continues to leverage redevelopment expertise under DCR 33(7) to unlock complex projects with minimal upfront capital expenditure.</a:t>
            </a:r>
          </a:p>
        </p:txBody>
      </p:sp>
      <p:sp>
        <p:nvSpPr>
          <p:cNvPr id="3" name="AutoShape 2" descr="blob:https://web.whatsapp.com/8ca7a0c6-8782-4e91-a3fe-ab87853f695b"/>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6" name="AutoShape 4" descr="blob:https://web.whatsapp.com/8ca7a0c6-8782-4e91-a3fe-ab87853f695b"/>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7" name="AutoShape 6" descr="blob:https://web.whatsapp.com/8ca7a0c6-8782-4e91-a3fe-ab87853f695b"/>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Tree>
    <p:extLst>
      <p:ext uri="{BB962C8B-B14F-4D97-AF65-F5344CB8AC3E}">
        <p14:creationId xmlns:p14="http://schemas.microsoft.com/office/powerpoint/2010/main" val="22038955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8EF4FA2-CF8D-425F-AA7D-036B91DE713E}"/>
              </a:ext>
            </a:extLst>
          </p:cNvPr>
          <p:cNvSpPr>
            <a:spLocks noGrp="1"/>
          </p:cNvSpPr>
          <p:nvPr>
            <p:ph type="sldNum" sz="quarter" idx="12"/>
          </p:nvPr>
        </p:nvSpPr>
        <p:spPr/>
        <p:txBody>
          <a:bodyPr/>
          <a:lstStyle/>
          <a:p>
            <a:fld id="{A8315483-FAB0-4FDE-B1FC-9BD014E73CF3}" type="slidenum">
              <a:rPr lang="en-IN" smtClean="0"/>
              <a:pPr/>
              <a:t>3</a:t>
            </a:fld>
            <a:endParaRPr lang="en-IN" dirty="0"/>
          </a:p>
        </p:txBody>
      </p:sp>
      <p:graphicFrame>
        <p:nvGraphicFramePr>
          <p:cNvPr id="3" name="Table 2"/>
          <p:cNvGraphicFramePr>
            <a:graphicFrameLocks noGrp="1"/>
          </p:cNvGraphicFramePr>
          <p:nvPr>
            <p:extLst>
              <p:ext uri="{D42A27DB-BD31-4B8C-83A1-F6EECF244321}">
                <p14:modId xmlns:p14="http://schemas.microsoft.com/office/powerpoint/2010/main" val="2209146789"/>
              </p:ext>
            </p:extLst>
          </p:nvPr>
        </p:nvGraphicFramePr>
        <p:xfrm>
          <a:off x="333374" y="628650"/>
          <a:ext cx="6196013" cy="274320"/>
        </p:xfrm>
        <a:graphic>
          <a:graphicData uri="http://schemas.openxmlformats.org/drawingml/2006/table">
            <a:tbl>
              <a:tblPr firstRow="1" bandRow="1">
                <a:tableStyleId>{93296810-A885-4BE3-A3E7-6D5BEEA58F35}</a:tableStyleId>
              </a:tblPr>
              <a:tblGrid>
                <a:gridCol w="6196013">
                  <a:extLst>
                    <a:ext uri="{9D8B030D-6E8A-4147-A177-3AD203B41FA5}">
                      <a16:colId xmlns:a16="http://schemas.microsoft.com/office/drawing/2014/main" val="3629363505"/>
                    </a:ext>
                  </a:extLst>
                </a:gridCol>
              </a:tblGrid>
              <a:tr h="257175">
                <a:tc>
                  <a:txBody>
                    <a:bodyPr/>
                    <a:lstStyle/>
                    <a:p>
                      <a:r>
                        <a:rPr lang="en-US" sz="1200" dirty="0"/>
                        <a:t>Q4FY25 - Quarterly Performance (Consolidated) </a:t>
                      </a:r>
                    </a:p>
                  </a:txBody>
                  <a:tcPr>
                    <a:solidFill>
                      <a:srgbClr val="00B050"/>
                    </a:solidFill>
                  </a:tcPr>
                </a:tc>
                <a:extLst>
                  <a:ext uri="{0D108BD9-81ED-4DB2-BD59-A6C34878D82A}">
                    <a16:rowId xmlns:a16="http://schemas.microsoft.com/office/drawing/2014/main" val="4090492618"/>
                  </a:ext>
                </a:extLst>
              </a:tr>
            </a:tbl>
          </a:graphicData>
        </a:graphic>
      </p:graphicFrame>
      <p:sp>
        <p:nvSpPr>
          <p:cNvPr id="7" name="Rectangle 6"/>
          <p:cNvSpPr/>
          <p:nvPr/>
        </p:nvSpPr>
        <p:spPr>
          <a:xfrm>
            <a:off x="4681566" y="5796734"/>
            <a:ext cx="1982600" cy="215444"/>
          </a:xfrm>
          <a:prstGeom prst="rect">
            <a:avLst/>
          </a:prstGeom>
        </p:spPr>
        <p:txBody>
          <a:bodyPr wrap="square">
            <a:spAutoFit/>
          </a:bodyPr>
          <a:lstStyle/>
          <a:p>
            <a:r>
              <a:rPr lang="en-US" sz="800" dirty="0"/>
              <a:t>Source: Arihant Research, Company Filings</a:t>
            </a:r>
          </a:p>
        </p:txBody>
      </p:sp>
      <p:graphicFrame>
        <p:nvGraphicFramePr>
          <p:cNvPr id="8" name="Table 7">
            <a:extLst>
              <a:ext uri="{FF2B5EF4-FFF2-40B4-BE49-F238E27FC236}">
                <a16:creationId xmlns:a16="http://schemas.microsoft.com/office/drawing/2014/main" id="{C97AB98B-39DF-D6E4-EA27-DC473A61C390}"/>
              </a:ext>
            </a:extLst>
          </p:cNvPr>
          <p:cNvGraphicFramePr>
            <a:graphicFrameLocks noGrp="1"/>
          </p:cNvGraphicFramePr>
          <p:nvPr>
            <p:extLst>
              <p:ext uri="{D42A27DB-BD31-4B8C-83A1-F6EECF244321}">
                <p14:modId xmlns:p14="http://schemas.microsoft.com/office/powerpoint/2010/main" val="2504557140"/>
              </p:ext>
            </p:extLst>
          </p:nvPr>
        </p:nvGraphicFramePr>
        <p:xfrm>
          <a:off x="328613" y="902970"/>
          <a:ext cx="6196012" cy="4893751"/>
        </p:xfrm>
        <a:graphic>
          <a:graphicData uri="http://schemas.openxmlformats.org/drawingml/2006/table">
            <a:tbl>
              <a:tblPr/>
              <a:tblGrid>
                <a:gridCol w="3112514">
                  <a:extLst>
                    <a:ext uri="{9D8B030D-6E8A-4147-A177-3AD203B41FA5}">
                      <a16:colId xmlns:a16="http://schemas.microsoft.com/office/drawing/2014/main" val="2324774177"/>
                    </a:ext>
                  </a:extLst>
                </a:gridCol>
                <a:gridCol w="622502">
                  <a:extLst>
                    <a:ext uri="{9D8B030D-6E8A-4147-A177-3AD203B41FA5}">
                      <a16:colId xmlns:a16="http://schemas.microsoft.com/office/drawing/2014/main" val="946220259"/>
                    </a:ext>
                  </a:extLst>
                </a:gridCol>
                <a:gridCol w="506442">
                  <a:extLst>
                    <a:ext uri="{9D8B030D-6E8A-4147-A177-3AD203B41FA5}">
                      <a16:colId xmlns:a16="http://schemas.microsoft.com/office/drawing/2014/main" val="581883726"/>
                    </a:ext>
                  </a:extLst>
                </a:gridCol>
                <a:gridCol w="625141">
                  <a:extLst>
                    <a:ext uri="{9D8B030D-6E8A-4147-A177-3AD203B41FA5}">
                      <a16:colId xmlns:a16="http://schemas.microsoft.com/office/drawing/2014/main" val="1315339252"/>
                    </a:ext>
                  </a:extLst>
                </a:gridCol>
                <a:gridCol w="696359">
                  <a:extLst>
                    <a:ext uri="{9D8B030D-6E8A-4147-A177-3AD203B41FA5}">
                      <a16:colId xmlns:a16="http://schemas.microsoft.com/office/drawing/2014/main" val="1437997510"/>
                    </a:ext>
                  </a:extLst>
                </a:gridCol>
                <a:gridCol w="633054">
                  <a:extLst>
                    <a:ext uri="{9D8B030D-6E8A-4147-A177-3AD203B41FA5}">
                      <a16:colId xmlns:a16="http://schemas.microsoft.com/office/drawing/2014/main" val="4034497095"/>
                    </a:ext>
                  </a:extLst>
                </a:gridCol>
              </a:tblGrid>
              <a:tr h="262441">
                <a:tc>
                  <a:txBody>
                    <a:bodyPr/>
                    <a:lstStyle/>
                    <a:p>
                      <a:pPr algn="l" fontAlgn="ctr"/>
                      <a:r>
                        <a:rPr lang="en-IN" sz="900" b="1" i="0" u="none" strike="noStrike" dirty="0">
                          <a:solidFill>
                            <a:srgbClr val="FFFFFF"/>
                          </a:solidFill>
                          <a:effectLst/>
                          <a:latin typeface="+mj-lt"/>
                        </a:rPr>
                        <a:t>Particulars (INR Mn)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r" fontAlgn="ctr"/>
                      <a:r>
                        <a:rPr lang="en-IN" sz="900" b="1" i="0" u="none" strike="noStrike" dirty="0">
                          <a:solidFill>
                            <a:srgbClr val="FFFFFF"/>
                          </a:solidFill>
                          <a:effectLst/>
                          <a:latin typeface="+mj-lt"/>
                        </a:rPr>
                        <a:t>Q4FY25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r" fontAlgn="ctr"/>
                      <a:r>
                        <a:rPr lang="en-IN" sz="900" b="1" i="0" u="none" strike="noStrike" dirty="0">
                          <a:solidFill>
                            <a:srgbClr val="FFFFFF"/>
                          </a:solidFill>
                          <a:effectLst/>
                          <a:latin typeface="+mj-lt"/>
                        </a:rPr>
                        <a:t>Q4FY24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r" fontAlgn="ctr"/>
                      <a:r>
                        <a:rPr lang="en-IN" sz="900" b="1" i="0" u="none" strike="noStrike" dirty="0">
                          <a:solidFill>
                            <a:srgbClr val="FFFFFF"/>
                          </a:solidFill>
                          <a:effectLst/>
                          <a:latin typeface="+mj-lt"/>
                        </a:rPr>
                        <a:t>Q3FY25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r" fontAlgn="ctr"/>
                      <a:r>
                        <a:rPr lang="en-IN" sz="900" b="1" i="0" u="none" strike="noStrike" dirty="0">
                          <a:solidFill>
                            <a:srgbClr val="FFFFFF"/>
                          </a:solidFill>
                          <a:effectLst/>
                          <a:latin typeface="+mj-lt"/>
                        </a:rPr>
                        <a:t>Y-o-Y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r" fontAlgn="ctr"/>
                      <a:r>
                        <a:rPr lang="en-IN" sz="900" b="1" i="0" u="none" strike="noStrike" dirty="0">
                          <a:solidFill>
                            <a:srgbClr val="FFFFFF"/>
                          </a:solidFill>
                          <a:effectLst/>
                          <a:latin typeface="+mj-lt"/>
                        </a:rPr>
                        <a:t>Q-o-Q</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extLst>
                  <a:ext uri="{0D108BD9-81ED-4DB2-BD59-A6C34878D82A}">
                    <a16:rowId xmlns:a16="http://schemas.microsoft.com/office/drawing/2014/main" val="4187326107"/>
                  </a:ext>
                </a:extLst>
              </a:tr>
              <a:tr h="154377">
                <a:tc>
                  <a:txBody>
                    <a:bodyPr/>
                    <a:lstStyle/>
                    <a:p>
                      <a:pPr algn="l" fontAlgn="ctr"/>
                      <a:r>
                        <a:rPr lang="en-IN" sz="800" b="1" i="0" u="none" strike="noStrike" dirty="0">
                          <a:effectLst/>
                          <a:latin typeface="+mn-lt"/>
                        </a:rPr>
                        <a:t>Net Sales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algn="r" fontAlgn="ctr"/>
                      <a:r>
                        <a:rPr lang="en-IN" sz="800" b="1" i="0" u="none" strike="noStrike">
                          <a:effectLst/>
                          <a:latin typeface="+mn-lt"/>
                        </a:rPr>
                        <a:t>         1,364.8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algn="r" fontAlgn="ctr"/>
                      <a:r>
                        <a:rPr lang="en-IN" sz="800" b="1" i="0" u="none" strike="noStrike">
                          <a:effectLst/>
                          <a:latin typeface="+mn-lt"/>
                        </a:rPr>
                        <a:t>    1,003.6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algn="r" fontAlgn="ctr"/>
                      <a:r>
                        <a:rPr lang="en-IN" sz="800" b="1" i="0" u="none" strike="noStrike" dirty="0">
                          <a:effectLst/>
                          <a:latin typeface="+mn-lt"/>
                        </a:rPr>
                        <a:t>         1,698.5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algn="r" fontAlgn="ctr"/>
                      <a:r>
                        <a:rPr lang="en-IN" sz="800" b="1" i="0" u="none" strike="noStrike">
                          <a:effectLst/>
                          <a:latin typeface="+mn-lt"/>
                        </a:rPr>
                        <a:t>           36.0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algn="r" fontAlgn="ctr"/>
                      <a:r>
                        <a:rPr lang="en-IN" sz="800" b="1" i="0" u="none" strike="noStrike">
                          <a:effectLst/>
                          <a:latin typeface="+mn-lt"/>
                        </a:rPr>
                        <a:t>      (19.6)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3475946465"/>
                  </a:ext>
                </a:extLst>
              </a:tr>
              <a:tr h="154377">
                <a:tc>
                  <a:txBody>
                    <a:bodyPr/>
                    <a:lstStyle/>
                    <a:p>
                      <a:pPr algn="l" fontAlgn="ctr"/>
                      <a:r>
                        <a:rPr lang="en-IN" sz="800" b="0" i="0" u="none" strike="noStrike" dirty="0">
                          <a:effectLst/>
                          <a:latin typeface="+mn-lt"/>
                        </a:rPr>
                        <a:t>Operating &amp; project expenses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1,072.5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790.0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2,167.2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35.8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(50.5)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448798763"/>
                  </a:ext>
                </a:extLst>
              </a:tr>
              <a:tr h="154377">
                <a:tc>
                  <a:txBody>
                    <a:bodyPr/>
                    <a:lstStyle/>
                    <a:p>
                      <a:pPr algn="l" fontAlgn="ctr"/>
                      <a:r>
                        <a:rPr lang="en-US" sz="800" b="0" i="0" u="none" strike="noStrike">
                          <a:effectLst/>
                          <a:latin typeface="+mn-lt"/>
                        </a:rPr>
                        <a:t>Changes in inventories of construction work in| progress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(138.5)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(494.0)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(1,061.0)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622891938"/>
                  </a:ext>
                </a:extLst>
              </a:tr>
              <a:tr h="154377">
                <a:tc>
                  <a:txBody>
                    <a:bodyPr/>
                    <a:lstStyle/>
                    <a:p>
                      <a:pPr algn="l" fontAlgn="ctr"/>
                      <a:r>
                        <a:rPr lang="en-IN" sz="800" b="0" i="0" u="none" strike="noStrike">
                          <a:effectLst/>
                          <a:latin typeface="+mn-lt"/>
                        </a:rPr>
                        <a:t>Total raw material expense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934.1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296.0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1,106.2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215.6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(15.6)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484490814"/>
                  </a:ext>
                </a:extLst>
              </a:tr>
              <a:tr h="154377">
                <a:tc>
                  <a:txBody>
                    <a:bodyPr/>
                    <a:lstStyle/>
                    <a:p>
                      <a:pPr algn="l" fontAlgn="ctr"/>
                      <a:r>
                        <a:rPr lang="en-IN" sz="800" b="0" i="0" u="none" strike="noStrike">
                          <a:effectLst/>
                          <a:latin typeface="+mn-lt"/>
                        </a:rPr>
                        <a:t>Gross Profit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430.8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707.6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592.3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(39.1)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(27.3)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44781826"/>
                  </a:ext>
                </a:extLst>
              </a:tr>
              <a:tr h="154377">
                <a:tc>
                  <a:txBody>
                    <a:bodyPr/>
                    <a:lstStyle/>
                    <a:p>
                      <a:pPr algn="l" fontAlgn="ctr"/>
                      <a:r>
                        <a:rPr lang="en-IN" sz="800" b="0" i="1" u="none" strike="noStrike" dirty="0">
                          <a:solidFill>
                            <a:srgbClr val="FF0000"/>
                          </a:solidFill>
                          <a:effectLst/>
                          <a:latin typeface="+mn-lt"/>
                        </a:rPr>
                        <a:t>Gross Profit margin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1" u="none" strike="noStrike">
                          <a:solidFill>
                            <a:srgbClr val="FF0000"/>
                          </a:solidFill>
                          <a:effectLst/>
                          <a:latin typeface="+mn-lt"/>
                        </a:rPr>
                        <a:t>32%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1" u="none" strike="noStrike">
                          <a:solidFill>
                            <a:srgbClr val="FF0000"/>
                          </a:solidFill>
                          <a:effectLst/>
                          <a:latin typeface="+mn-lt"/>
                        </a:rPr>
                        <a:t>71%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1" u="none" strike="noStrike">
                          <a:solidFill>
                            <a:srgbClr val="FF0000"/>
                          </a:solidFill>
                          <a:effectLst/>
                          <a:latin typeface="+mn-lt"/>
                        </a:rPr>
                        <a:t>35%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1" u="none" strike="noStrike">
                          <a:solidFill>
                            <a:srgbClr val="FF0000"/>
                          </a:solidFill>
                          <a:effectLst/>
                          <a:latin typeface="+mn-lt"/>
                        </a:rPr>
                        <a:t>-3894bps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1" u="none" strike="noStrike">
                          <a:solidFill>
                            <a:srgbClr val="FF0000"/>
                          </a:solidFill>
                          <a:effectLst/>
                          <a:latin typeface="+mn-lt"/>
                        </a:rPr>
                        <a:t>-331bps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813421449"/>
                  </a:ext>
                </a:extLst>
              </a:tr>
              <a:tr h="154377">
                <a:tc>
                  <a:txBody>
                    <a:bodyPr/>
                    <a:lstStyle/>
                    <a:p>
                      <a:pPr algn="l" fontAlgn="ctr"/>
                      <a:r>
                        <a:rPr lang="en-IN" sz="800" b="0" i="0" u="none" strike="noStrike">
                          <a:effectLst/>
                          <a:latin typeface="+mn-lt"/>
                        </a:rPr>
                        <a:t>Employee cost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dirty="0">
                          <a:effectLst/>
                          <a:latin typeface="+mn-lt"/>
                        </a:rPr>
                        <a:t>               77.5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45.3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57.3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71.1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35.2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798801823"/>
                  </a:ext>
                </a:extLst>
              </a:tr>
              <a:tr h="154377">
                <a:tc>
                  <a:txBody>
                    <a:bodyPr/>
                    <a:lstStyle/>
                    <a:p>
                      <a:pPr algn="l" fontAlgn="ctr"/>
                      <a:r>
                        <a:rPr lang="en-IN" sz="800" b="0" i="0" u="none" strike="noStrike">
                          <a:effectLst/>
                          <a:latin typeface="+mn-lt"/>
                        </a:rPr>
                        <a:t>Other expenses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52.3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127.5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76.8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(59.0)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(31.9)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418711509"/>
                  </a:ext>
                </a:extLst>
              </a:tr>
              <a:tr h="154377">
                <a:tc>
                  <a:txBody>
                    <a:bodyPr/>
                    <a:lstStyle/>
                    <a:p>
                      <a:pPr algn="l" fontAlgn="ctr"/>
                      <a:r>
                        <a:rPr lang="en-IN" sz="800" b="0" i="0" u="none" strike="noStrike">
                          <a:effectLst/>
                          <a:latin typeface="+mn-lt"/>
                        </a:rPr>
                        <a:t>Total expenditure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1,063.8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468.8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1,240.4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126.9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(14.2)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7646689"/>
                  </a:ext>
                </a:extLst>
              </a:tr>
              <a:tr h="154377">
                <a:tc>
                  <a:txBody>
                    <a:bodyPr/>
                    <a:lstStyle/>
                    <a:p>
                      <a:pPr algn="l" fontAlgn="ctr"/>
                      <a:r>
                        <a:rPr lang="en-IN" sz="800" b="0" i="0" u="none" strike="noStrike">
                          <a:effectLst/>
                          <a:latin typeface="+mn-lt"/>
                        </a:rPr>
                        <a:t>EFITDA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301.0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534.8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458.1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(43.7)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(34.3)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516523105"/>
                  </a:ext>
                </a:extLst>
              </a:tr>
              <a:tr h="154377">
                <a:tc>
                  <a:txBody>
                    <a:bodyPr/>
                    <a:lstStyle/>
                    <a:p>
                      <a:pPr algn="l" fontAlgn="ctr"/>
                      <a:r>
                        <a:rPr lang="en-IN" sz="800" b="0" i="1" u="none" strike="noStrike">
                          <a:solidFill>
                            <a:srgbClr val="FF0000"/>
                          </a:solidFill>
                          <a:effectLst/>
                          <a:latin typeface="+mn-lt"/>
                        </a:rPr>
                        <a:t>EFITDA Margins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1" u="none" strike="noStrike">
                          <a:solidFill>
                            <a:srgbClr val="FF0000"/>
                          </a:solidFill>
                          <a:effectLst/>
                          <a:latin typeface="+mn-lt"/>
                        </a:rPr>
                        <a:t>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1" u="none" strike="noStrike">
                          <a:solidFill>
                            <a:srgbClr val="FF0000"/>
                          </a:solidFill>
                          <a:effectLst/>
                          <a:latin typeface="+mn-lt"/>
                        </a:rPr>
                        <a:t>53%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1" u="none" strike="noStrike">
                          <a:solidFill>
                            <a:srgbClr val="FF0000"/>
                          </a:solidFill>
                          <a:effectLst/>
                          <a:latin typeface="+mn-lt"/>
                        </a:rPr>
                        <a:t>27%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1" u="none" strike="noStrike">
                          <a:solidFill>
                            <a:srgbClr val="FF0000"/>
                          </a:solidFill>
                          <a:effectLst/>
                          <a:latin typeface="+mn-lt"/>
                        </a:rPr>
                        <a:t>-3123bps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1" u="none" strike="noStrike">
                          <a:solidFill>
                            <a:srgbClr val="FF0000"/>
                          </a:solidFill>
                          <a:effectLst/>
                          <a:latin typeface="+mn-lt"/>
                        </a:rPr>
                        <a:t>-492bps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251950757"/>
                  </a:ext>
                </a:extLst>
              </a:tr>
              <a:tr h="154377">
                <a:tc>
                  <a:txBody>
                    <a:bodyPr/>
                    <a:lstStyle/>
                    <a:p>
                      <a:pPr algn="l" fontAlgn="ctr"/>
                      <a:r>
                        <a:rPr lang="en-IN" sz="800" b="0" i="0" u="none" strike="noStrike">
                          <a:effectLst/>
                          <a:latin typeface="+mn-lt"/>
                        </a:rPr>
                        <a:t>Depreciation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7.8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16.5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12.9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(52.8)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(39.4)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4051786062"/>
                  </a:ext>
                </a:extLst>
              </a:tr>
              <a:tr h="154377">
                <a:tc>
                  <a:txBody>
                    <a:bodyPr/>
                    <a:lstStyle/>
                    <a:p>
                      <a:pPr algn="l" fontAlgn="ctr"/>
                      <a:r>
                        <a:rPr lang="en-IN" sz="800" b="0" i="0" u="none" strike="noStrike">
                          <a:effectLst/>
                          <a:latin typeface="+mn-lt"/>
                        </a:rPr>
                        <a:t>EFIT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293.2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518.3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dirty="0">
                          <a:effectLst/>
                          <a:latin typeface="+mn-lt"/>
                        </a:rPr>
                        <a:t>             445.2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(43.4)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(34.2)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440108347"/>
                  </a:ext>
                </a:extLst>
              </a:tr>
              <a:tr h="154377">
                <a:tc>
                  <a:txBody>
                    <a:bodyPr/>
                    <a:lstStyle/>
                    <a:p>
                      <a:pPr algn="l" fontAlgn="ctr"/>
                      <a:r>
                        <a:rPr lang="en-IN" sz="800" b="0" i="0" u="none" strike="noStrike">
                          <a:effectLst/>
                          <a:latin typeface="+mn-lt"/>
                        </a:rPr>
                        <a:t>Other Income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6.8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26.8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19.8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(74.5)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(65.5)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001181489"/>
                  </a:ext>
                </a:extLst>
              </a:tr>
              <a:tr h="154377">
                <a:tc>
                  <a:txBody>
                    <a:bodyPr/>
                    <a:lstStyle/>
                    <a:p>
                      <a:pPr algn="l" fontAlgn="ctr"/>
                      <a:r>
                        <a:rPr lang="en-IN" sz="800" b="0" i="0" u="none" strike="noStrike">
                          <a:effectLst/>
                          <a:latin typeface="+mn-lt"/>
                        </a:rPr>
                        <a:t>Interest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40.0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249.8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204.9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dirty="0">
                          <a:effectLst/>
                          <a:latin typeface="+mn-lt"/>
                        </a:rPr>
                        <a:t>        (84.0)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(80.5)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782523952"/>
                  </a:ext>
                </a:extLst>
              </a:tr>
              <a:tr h="154377">
                <a:tc>
                  <a:txBody>
                    <a:bodyPr/>
                    <a:lstStyle/>
                    <a:p>
                      <a:pPr algn="l" fontAlgn="ctr"/>
                      <a:r>
                        <a:rPr lang="en-IN" sz="800" b="0" i="0" u="none" strike="noStrike">
                          <a:effectLst/>
                          <a:latin typeface="+mn-lt"/>
                        </a:rPr>
                        <a:t>PFT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260.0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295.2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260.2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dirty="0">
                          <a:effectLst/>
                          <a:latin typeface="+mn-lt"/>
                        </a:rPr>
                        <a:t>        (11.9)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dirty="0">
                          <a:effectLst/>
                          <a:latin typeface="+mn-lt"/>
                        </a:rPr>
                        <a:t>        (0.0)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941737665"/>
                  </a:ext>
                </a:extLst>
              </a:tr>
              <a:tr h="154377">
                <a:tc>
                  <a:txBody>
                    <a:bodyPr/>
                    <a:lstStyle/>
                    <a:p>
                      <a:pPr algn="l" fontAlgn="ctr"/>
                      <a:r>
                        <a:rPr lang="en-IN" sz="800" b="0" i="0" u="none" strike="noStrike">
                          <a:effectLst/>
                          <a:latin typeface="+mn-lt"/>
                        </a:rPr>
                        <a:t>Exceptional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dirty="0">
                          <a:effectLst/>
                          <a:latin typeface="+mn-lt"/>
                        </a:rPr>
                        <a:t> -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57212970"/>
                  </a:ext>
                </a:extLst>
              </a:tr>
              <a:tr h="154377">
                <a:tc>
                  <a:txBody>
                    <a:bodyPr/>
                    <a:lstStyle/>
                    <a:p>
                      <a:pPr algn="l" fontAlgn="ctr"/>
                      <a:r>
                        <a:rPr lang="en-IN" sz="800" b="0" i="0" u="none" strike="noStrike">
                          <a:effectLst/>
                          <a:latin typeface="+mn-lt"/>
                        </a:rPr>
                        <a:t>PFT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260.0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295.2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260.2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(11.9)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dirty="0">
                          <a:effectLst/>
                          <a:latin typeface="+mn-lt"/>
                        </a:rPr>
                        <a:t>        (0.0)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556321235"/>
                  </a:ext>
                </a:extLst>
              </a:tr>
              <a:tr h="154377">
                <a:tc>
                  <a:txBody>
                    <a:bodyPr/>
                    <a:lstStyle/>
                    <a:p>
                      <a:pPr algn="l" fontAlgn="ctr"/>
                      <a:r>
                        <a:rPr lang="en-IN" sz="800" b="0" i="0" u="none" strike="noStrike">
                          <a:effectLst/>
                          <a:latin typeface="+mn-lt"/>
                        </a:rPr>
                        <a:t>Tax</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77.2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100.6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60.3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(23.2)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dirty="0">
                          <a:effectLst/>
                          <a:latin typeface="+mn-lt"/>
                        </a:rPr>
                        <a:t>        28.1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599540744"/>
                  </a:ext>
                </a:extLst>
              </a:tr>
              <a:tr h="154377">
                <a:tc>
                  <a:txBody>
                    <a:bodyPr/>
                    <a:lstStyle/>
                    <a:p>
                      <a:pPr algn="l" fontAlgn="ctr"/>
                      <a:r>
                        <a:rPr lang="en-IN" sz="800" b="0" i="0" u="none" strike="noStrike">
                          <a:effectLst/>
                          <a:latin typeface="+mn-lt"/>
                        </a:rPr>
                        <a:t>PAT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182.8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194.7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199.8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(6.1)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dirty="0">
                          <a:effectLst/>
                          <a:latin typeface="+mn-lt"/>
                        </a:rPr>
                        <a:t>        (8.5)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933005499"/>
                  </a:ext>
                </a:extLst>
              </a:tr>
              <a:tr h="154377">
                <a:tc>
                  <a:txBody>
                    <a:bodyPr/>
                    <a:lstStyle/>
                    <a:p>
                      <a:pPr algn="l" fontAlgn="ctr"/>
                      <a:r>
                        <a:rPr lang="en-IN" sz="800" b="0" i="1" u="none" strike="noStrike">
                          <a:solidFill>
                            <a:srgbClr val="FF0000"/>
                          </a:solidFill>
                          <a:effectLst/>
                          <a:latin typeface="+mn-lt"/>
                        </a:rPr>
                        <a:t>PAT Margin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1" u="none" strike="noStrike">
                          <a:solidFill>
                            <a:srgbClr val="FF0000"/>
                          </a:solidFill>
                          <a:effectLst/>
                          <a:latin typeface="+mn-lt"/>
                        </a:rPr>
                        <a:t>13%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1" u="none" strike="noStrike">
                          <a:solidFill>
                            <a:srgbClr val="FF0000"/>
                          </a:solidFill>
                          <a:effectLst/>
                          <a:latin typeface="+mn-lt"/>
                        </a:rPr>
                        <a:t>19%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1" u="none" strike="noStrike">
                          <a:solidFill>
                            <a:srgbClr val="FF0000"/>
                          </a:solidFill>
                          <a:effectLst/>
                          <a:latin typeface="+mn-lt"/>
                        </a:rPr>
                        <a:t>12%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1" u="none" strike="noStrike">
                          <a:solidFill>
                            <a:srgbClr val="FF0000"/>
                          </a:solidFill>
                          <a:effectLst/>
                          <a:latin typeface="+mn-lt"/>
                        </a:rPr>
                        <a:t>-600bps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1" u="none" strike="noStrike" dirty="0">
                          <a:solidFill>
                            <a:srgbClr val="FF0000"/>
                          </a:solidFill>
                          <a:effectLst/>
                          <a:latin typeface="+mn-lt"/>
                        </a:rPr>
                        <a:t>163bps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222849890"/>
                  </a:ext>
                </a:extLst>
              </a:tr>
              <a:tr h="154377">
                <a:tc>
                  <a:txBody>
                    <a:bodyPr/>
                    <a:lstStyle/>
                    <a:p>
                      <a:pPr algn="l" fontAlgn="ctr"/>
                      <a:r>
                        <a:rPr lang="en-IN" sz="800" b="0" i="0" u="none" strike="noStrike">
                          <a:effectLst/>
                          <a:latin typeface="+mn-lt"/>
                        </a:rPr>
                        <a:t>EPS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r" fontAlgn="ctr"/>
                      <a:r>
                        <a:rPr lang="en-IN" sz="800" b="0" i="0" u="none" strike="noStrike">
                          <a:effectLst/>
                          <a:latin typeface="+mn-lt"/>
                        </a:rPr>
                        <a:t>4.3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r" fontAlgn="ctr"/>
                      <a:r>
                        <a:rPr lang="en-IN" sz="800" b="0" i="0" u="none" strike="noStrike">
                          <a:effectLst/>
                          <a:latin typeface="+mn-lt"/>
                        </a:rPr>
                        <a:t>6.1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r" fontAlgn="ctr"/>
                      <a:r>
                        <a:rPr lang="en-IN" sz="800" b="0" i="0" u="none" strike="noStrike">
                          <a:effectLst/>
                          <a:latin typeface="+mn-lt"/>
                        </a:rPr>
                        <a:t>4.7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r" fontAlgn="ctr"/>
                      <a:r>
                        <a:rPr lang="en-IN" sz="800" b="0" i="0" u="none" strike="noStrike">
                          <a:effectLst/>
                          <a:latin typeface="+mn-lt"/>
                        </a:rPr>
                        <a:t>        (30.4)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r" fontAlgn="ctr"/>
                      <a:r>
                        <a:rPr lang="en-IN" sz="800" b="0" i="0" u="none" strike="noStrike" dirty="0">
                          <a:effectLst/>
                          <a:latin typeface="+mn-lt"/>
                        </a:rPr>
                        <a:t>        (8.5)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66487380"/>
                  </a:ext>
                </a:extLst>
              </a:tr>
              <a:tr h="154377">
                <a:tc>
                  <a:txBody>
                    <a:bodyPr/>
                    <a:lstStyle/>
                    <a:p>
                      <a:pPr algn="l" fontAlgn="b"/>
                      <a:r>
                        <a:rPr lang="en-IN" sz="800" b="0" i="0" u="none" strike="noStrike">
                          <a:effectLst/>
                          <a:latin typeface="+mn-lt"/>
                        </a:rPr>
                        <a:t> </a:t>
                      </a: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ctr"/>
                      <a:r>
                        <a:rPr lang="en-IN" sz="800" b="0" i="0" u="none" strike="noStrike">
                          <a:effectLst/>
                          <a:latin typeface="+mn-lt"/>
                        </a:rPr>
                        <a:t> </a:t>
                      </a:r>
                    </a:p>
                  </a:txBody>
                  <a:tcPr marL="0" marR="0" marT="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ctr"/>
                      <a:r>
                        <a:rPr lang="en-IN" sz="800" b="0" i="0" u="none" strike="noStrike">
                          <a:effectLst/>
                          <a:latin typeface="+mn-lt"/>
                        </a:rPr>
                        <a:t> </a:t>
                      </a:r>
                    </a:p>
                  </a:txBody>
                  <a:tcPr marL="0" marR="0" marT="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ctr"/>
                      <a:r>
                        <a:rPr lang="en-IN" sz="800" b="0" i="0" u="none" strike="noStrike">
                          <a:effectLst/>
                          <a:latin typeface="+mn-lt"/>
                        </a:rPr>
                        <a:t> </a:t>
                      </a:r>
                    </a:p>
                  </a:txBody>
                  <a:tcPr marL="0" marR="0" marT="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ctr"/>
                      <a:r>
                        <a:rPr lang="en-IN" sz="800" b="0" i="0" u="none" strike="noStrike">
                          <a:effectLst/>
                          <a:latin typeface="+mn-lt"/>
                        </a:rPr>
                        <a:t> </a:t>
                      </a:r>
                    </a:p>
                  </a:txBody>
                  <a:tcPr marL="0" marR="0" marT="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ctr"/>
                      <a:r>
                        <a:rPr lang="en-IN" sz="800" b="0" i="0" u="none" strike="noStrike" dirty="0">
                          <a:effectLst/>
                          <a:latin typeface="+mn-lt"/>
                        </a:rPr>
                        <a:t> </a:t>
                      </a:r>
                    </a:p>
                  </a:txBody>
                  <a:tcPr marL="0" marR="0" marT="0" marB="0" anchor="ctr">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3871857672"/>
                  </a:ext>
                </a:extLst>
              </a:tr>
              <a:tr h="154377">
                <a:tc>
                  <a:txBody>
                    <a:bodyPr/>
                    <a:lstStyle/>
                    <a:p>
                      <a:pPr algn="l" fontAlgn="b"/>
                      <a:r>
                        <a:rPr lang="en-IN" sz="800" b="0" i="0" u="none" strike="noStrike">
                          <a:effectLst/>
                          <a:latin typeface="+mn-lt"/>
                        </a:rPr>
                        <a:t> </a:t>
                      </a:r>
                    </a:p>
                  </a:txBody>
                  <a:tcPr marL="0" marR="0" marT="0" marB="0" anchor="b">
                    <a:lnL>
                      <a:noFill/>
                    </a:lnL>
                    <a:lnR>
                      <a:noFill/>
                    </a:lnR>
                    <a:lnT>
                      <a:noFill/>
                    </a:lnT>
                    <a:lnB>
                      <a:noFill/>
                    </a:lnB>
                    <a:noFill/>
                  </a:tcPr>
                </a:tc>
                <a:tc>
                  <a:txBody>
                    <a:bodyPr/>
                    <a:lstStyle/>
                    <a:p>
                      <a:pPr algn="r" fontAlgn="ctr"/>
                      <a:r>
                        <a:rPr lang="en-IN" sz="800" b="0" i="0" u="none" strike="noStrike">
                          <a:effectLst/>
                          <a:latin typeface="+mn-lt"/>
                        </a:rPr>
                        <a:t> </a:t>
                      </a:r>
                    </a:p>
                  </a:txBody>
                  <a:tcPr marL="0" marR="0" marT="0" marB="0" anchor="ctr">
                    <a:lnL>
                      <a:noFill/>
                    </a:lnL>
                    <a:lnR>
                      <a:noFill/>
                    </a:lnR>
                    <a:lnT>
                      <a:noFill/>
                    </a:lnT>
                    <a:lnB>
                      <a:noFill/>
                    </a:lnB>
                    <a:noFill/>
                  </a:tcPr>
                </a:tc>
                <a:tc>
                  <a:txBody>
                    <a:bodyPr/>
                    <a:lstStyle/>
                    <a:p>
                      <a:pPr algn="r" fontAlgn="ctr"/>
                      <a:r>
                        <a:rPr lang="en-IN" sz="800" b="0" i="0" u="none" strike="noStrike">
                          <a:effectLst/>
                          <a:latin typeface="+mn-lt"/>
                        </a:rPr>
                        <a:t> </a:t>
                      </a:r>
                    </a:p>
                  </a:txBody>
                  <a:tcPr marL="0" marR="0" marT="0" marB="0" anchor="ctr">
                    <a:lnL>
                      <a:noFill/>
                    </a:lnL>
                    <a:lnR>
                      <a:noFill/>
                    </a:lnR>
                    <a:lnT>
                      <a:noFill/>
                    </a:lnT>
                    <a:lnB>
                      <a:noFill/>
                    </a:lnB>
                    <a:noFill/>
                  </a:tcPr>
                </a:tc>
                <a:tc>
                  <a:txBody>
                    <a:bodyPr/>
                    <a:lstStyle/>
                    <a:p>
                      <a:pPr algn="r" fontAlgn="ctr"/>
                      <a:r>
                        <a:rPr lang="en-IN" sz="800" b="0" i="0" u="none" strike="noStrike">
                          <a:effectLst/>
                          <a:latin typeface="+mn-lt"/>
                        </a:rPr>
                        <a:t> </a:t>
                      </a:r>
                    </a:p>
                  </a:txBody>
                  <a:tcPr marL="0" marR="0" marT="0" marB="0" anchor="ctr">
                    <a:lnL>
                      <a:noFill/>
                    </a:lnL>
                    <a:lnR>
                      <a:noFill/>
                    </a:lnR>
                    <a:lnT>
                      <a:noFill/>
                    </a:lnT>
                    <a:lnB>
                      <a:noFill/>
                    </a:lnB>
                    <a:noFill/>
                  </a:tcPr>
                </a:tc>
                <a:tc>
                  <a:txBody>
                    <a:bodyPr/>
                    <a:lstStyle/>
                    <a:p>
                      <a:pPr algn="r" fontAlgn="ctr"/>
                      <a:r>
                        <a:rPr lang="en-IN" sz="800" b="0" i="0" u="none" strike="noStrike">
                          <a:effectLst/>
                          <a:latin typeface="+mn-lt"/>
                        </a:rPr>
                        <a:t> </a:t>
                      </a:r>
                    </a:p>
                  </a:txBody>
                  <a:tcPr marL="0" marR="0" marT="0" marB="0" anchor="ctr">
                    <a:lnL>
                      <a:noFill/>
                    </a:lnL>
                    <a:lnR>
                      <a:noFill/>
                    </a:lnR>
                    <a:lnT>
                      <a:noFill/>
                    </a:lnT>
                    <a:lnB>
                      <a:noFill/>
                    </a:lnB>
                    <a:noFill/>
                  </a:tcPr>
                </a:tc>
                <a:tc>
                  <a:txBody>
                    <a:bodyPr/>
                    <a:lstStyle/>
                    <a:p>
                      <a:pPr algn="r" fontAlgn="ctr"/>
                      <a:r>
                        <a:rPr lang="en-IN" sz="800" b="0" i="0" u="none" strike="noStrike" dirty="0">
                          <a:effectLst/>
                          <a:latin typeface="+mn-lt"/>
                        </a:rPr>
                        <a:t> </a:t>
                      </a:r>
                    </a:p>
                  </a:txBody>
                  <a:tcPr marL="0" marR="0" marT="0" marB="0" anchor="ctr">
                    <a:lnL>
                      <a:noFill/>
                    </a:lnL>
                    <a:lnR>
                      <a:noFill/>
                    </a:lnR>
                    <a:lnT>
                      <a:noFill/>
                    </a:lnT>
                    <a:lnB>
                      <a:noFill/>
                    </a:lnB>
                    <a:noFill/>
                  </a:tcPr>
                </a:tc>
                <a:extLst>
                  <a:ext uri="{0D108BD9-81ED-4DB2-BD59-A6C34878D82A}">
                    <a16:rowId xmlns:a16="http://schemas.microsoft.com/office/drawing/2014/main" val="3173783652"/>
                  </a:ext>
                </a:extLst>
              </a:tr>
              <a:tr h="154377">
                <a:tc>
                  <a:txBody>
                    <a:bodyPr/>
                    <a:lstStyle/>
                    <a:p>
                      <a:pPr algn="l" fontAlgn="b"/>
                      <a:r>
                        <a:rPr lang="en-IN" sz="800" b="1" i="0" u="none" strike="noStrike">
                          <a:solidFill>
                            <a:srgbClr val="FFFFFF"/>
                          </a:solidFill>
                          <a:effectLst/>
                          <a:latin typeface="+mn-lt"/>
                        </a:rPr>
                        <a:t>Operational Data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00B050"/>
                    </a:solidFill>
                  </a:tcPr>
                </a:tc>
                <a:tc>
                  <a:txBody>
                    <a:bodyPr/>
                    <a:lstStyle/>
                    <a:p>
                      <a:pPr algn="r" fontAlgn="ctr"/>
                      <a:r>
                        <a:rPr lang="en-IN" sz="800" b="0" i="0" u="none" strike="noStrike">
                          <a:effectLst/>
                          <a:latin typeface="+mn-lt"/>
                        </a:rPr>
                        <a:t> </a:t>
                      </a:r>
                    </a:p>
                  </a:txBody>
                  <a:tcPr marL="0" marR="0" marT="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ctr"/>
                      <a:r>
                        <a:rPr lang="en-IN" sz="800" b="0" i="0" u="none" strike="noStrike">
                          <a:effectLst/>
                          <a:latin typeface="+mn-lt"/>
                        </a:rPr>
                        <a:t> </a:t>
                      </a:r>
                    </a:p>
                  </a:txBody>
                  <a:tcPr marL="0" marR="0" marT="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ctr"/>
                      <a:r>
                        <a:rPr lang="en-IN" sz="800" b="0" i="0" u="none" strike="noStrike">
                          <a:effectLst/>
                          <a:latin typeface="+mn-lt"/>
                        </a:rPr>
                        <a:t> </a:t>
                      </a:r>
                    </a:p>
                  </a:txBody>
                  <a:tcPr marL="0" marR="0" marT="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ctr"/>
                      <a:r>
                        <a:rPr lang="en-IN" sz="800" b="0" i="0" u="none" strike="noStrike">
                          <a:effectLst/>
                          <a:latin typeface="+mn-lt"/>
                        </a:rPr>
                        <a:t> </a:t>
                      </a:r>
                    </a:p>
                  </a:txBody>
                  <a:tcPr marL="0" marR="0" marT="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ctr"/>
                      <a:r>
                        <a:rPr lang="en-IN" sz="800" b="0" i="0" u="none" strike="noStrike" dirty="0">
                          <a:effectLst/>
                          <a:latin typeface="+mn-lt"/>
                        </a:rPr>
                        <a:t> </a:t>
                      </a:r>
                    </a:p>
                  </a:txBody>
                  <a:tcPr marL="0" marR="0" marT="0" marB="0" anchor="ctr">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27971554"/>
                  </a:ext>
                </a:extLst>
              </a:tr>
              <a:tr h="154377">
                <a:tc>
                  <a:txBody>
                    <a:bodyPr/>
                    <a:lstStyle/>
                    <a:p>
                      <a:pPr algn="l" fontAlgn="ctr"/>
                      <a:r>
                        <a:rPr lang="en-IN" sz="800" b="1" i="0" u="none" strike="noStrike">
                          <a:solidFill>
                            <a:srgbClr val="FFFFFF"/>
                          </a:solidFill>
                          <a:effectLst/>
                          <a:latin typeface="+mn-lt"/>
                        </a:rPr>
                        <a:t>Particulars (INR Mn)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r" fontAlgn="ctr"/>
                      <a:r>
                        <a:rPr lang="en-IN" sz="800" b="1" i="0" u="none" strike="noStrike">
                          <a:solidFill>
                            <a:srgbClr val="FFFFFF"/>
                          </a:solidFill>
                          <a:effectLst/>
                          <a:latin typeface="+mn-lt"/>
                        </a:rPr>
                        <a:t>Q4FY25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r" fontAlgn="ctr"/>
                      <a:r>
                        <a:rPr lang="en-IN" sz="800" b="1" i="0" u="none" strike="noStrike">
                          <a:solidFill>
                            <a:srgbClr val="FFFFFF"/>
                          </a:solidFill>
                          <a:effectLst/>
                          <a:latin typeface="+mn-lt"/>
                        </a:rPr>
                        <a:t>Q4FY24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r" fontAlgn="ctr"/>
                      <a:r>
                        <a:rPr lang="en-IN" sz="800" b="1" i="0" u="none" strike="noStrike">
                          <a:solidFill>
                            <a:srgbClr val="FFFFFF"/>
                          </a:solidFill>
                          <a:effectLst/>
                          <a:latin typeface="+mn-lt"/>
                        </a:rPr>
                        <a:t>Q3FY25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r" fontAlgn="ctr"/>
                      <a:r>
                        <a:rPr lang="en-IN" sz="800" b="1" i="0" u="none" strike="noStrike">
                          <a:solidFill>
                            <a:srgbClr val="FFFFFF"/>
                          </a:solidFill>
                          <a:effectLst/>
                          <a:latin typeface="+mn-lt"/>
                        </a:rPr>
                        <a:t>Y-o-Y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r" fontAlgn="ctr"/>
                      <a:r>
                        <a:rPr lang="en-IN" sz="800" b="1" i="0" u="none" strike="noStrike" dirty="0">
                          <a:solidFill>
                            <a:srgbClr val="FFFFFF"/>
                          </a:solidFill>
                          <a:effectLst/>
                          <a:latin typeface="+mn-lt"/>
                        </a:rPr>
                        <a:t>Q-o-Q</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extLst>
                  <a:ext uri="{0D108BD9-81ED-4DB2-BD59-A6C34878D82A}">
                    <a16:rowId xmlns:a16="http://schemas.microsoft.com/office/drawing/2014/main" val="2938816728"/>
                  </a:ext>
                </a:extLst>
              </a:tr>
              <a:tr h="154377">
                <a:tc>
                  <a:txBody>
                    <a:bodyPr/>
                    <a:lstStyle/>
                    <a:p>
                      <a:pPr algn="l" fontAlgn="b"/>
                      <a:r>
                        <a:rPr lang="en-IN" sz="800" b="0" i="0" u="none" strike="noStrike">
                          <a:effectLst/>
                          <a:latin typeface="+mn-lt"/>
                        </a:rPr>
                        <a:t>Pre-sales (INR Mn)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algn="r" fontAlgn="ctr"/>
                      <a:r>
                        <a:rPr lang="en-IN" sz="800" b="0" i="0" u="none" strike="noStrike">
                          <a:effectLst/>
                          <a:latin typeface="+mn-lt"/>
                        </a:rPr>
                        <a:t>      1,460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algn="r" fontAlgn="ctr"/>
                      <a:r>
                        <a:rPr lang="en-IN" sz="800" b="0" i="0" u="none" strike="noStrike">
                          <a:effectLst/>
                          <a:latin typeface="+mn-lt"/>
                        </a:rPr>
                        <a:t>   1,220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algn="r" fontAlgn="ctr"/>
                      <a:r>
                        <a:rPr lang="en-IN" sz="800" b="0" i="0" u="none" strike="noStrike">
                          <a:effectLst/>
                          <a:latin typeface="+mn-lt"/>
                        </a:rPr>
                        <a:t>      1,070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algn="r" fontAlgn="ctr"/>
                      <a:r>
                        <a:rPr lang="en-IN" sz="800" b="0" i="0" u="none" strike="noStrike">
                          <a:effectLst/>
                          <a:latin typeface="+mn-lt"/>
                        </a:rPr>
                        <a:t>         19.7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algn="r" fontAlgn="ctr"/>
                      <a:r>
                        <a:rPr lang="en-IN" sz="800" b="0" i="0" u="none" strike="noStrike" dirty="0">
                          <a:effectLst/>
                          <a:latin typeface="+mn-lt"/>
                        </a:rPr>
                        <a:t>        36.4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3722115457"/>
                  </a:ext>
                </a:extLst>
              </a:tr>
              <a:tr h="154377">
                <a:tc>
                  <a:txBody>
                    <a:bodyPr/>
                    <a:lstStyle/>
                    <a:p>
                      <a:pPr algn="l" fontAlgn="b"/>
                      <a:r>
                        <a:rPr lang="en-IN" sz="800" b="0" i="0" u="none" strike="noStrike">
                          <a:effectLst/>
                          <a:latin typeface="+mn-lt"/>
                        </a:rPr>
                        <a:t>Sales Area (Sqft)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25,848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22,713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16,656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13.8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dirty="0">
                          <a:effectLst/>
                          <a:latin typeface="+mn-lt"/>
                        </a:rPr>
                        <a:t>        55.2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421333190"/>
                  </a:ext>
                </a:extLst>
              </a:tr>
              <a:tr h="154377">
                <a:tc>
                  <a:txBody>
                    <a:bodyPr/>
                    <a:lstStyle/>
                    <a:p>
                      <a:pPr algn="l" fontAlgn="b"/>
                      <a:r>
                        <a:rPr lang="en-IN" sz="800" b="0" i="0" u="none" strike="noStrike">
                          <a:effectLst/>
                          <a:latin typeface="+mn-lt"/>
                        </a:rPr>
                        <a:t>Collections (INR Mn)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1,030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1,110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840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a:effectLst/>
                          <a:latin typeface="+mn-lt"/>
                        </a:rPr>
                        <a:t>          (7.2)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ctr"/>
                      <a:r>
                        <a:rPr lang="en-IN" sz="800" b="0" i="0" u="none" strike="noStrike" dirty="0">
                          <a:effectLst/>
                          <a:latin typeface="+mn-lt"/>
                        </a:rPr>
                        <a:t>        22.6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405636830"/>
                  </a:ext>
                </a:extLst>
              </a:tr>
              <a:tr h="154377">
                <a:tc>
                  <a:txBody>
                    <a:bodyPr/>
                    <a:lstStyle/>
                    <a:p>
                      <a:pPr algn="l" fontAlgn="b"/>
                      <a:r>
                        <a:rPr lang="en-IN" sz="800" b="0" i="0" u="none" strike="noStrike">
                          <a:effectLst/>
                          <a:latin typeface="+mn-lt"/>
                        </a:rPr>
                        <a:t>Realizations (INR/Sqft)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r" fontAlgn="ctr"/>
                      <a:r>
                        <a:rPr lang="en-IN" sz="800" b="0" i="0" u="none" strike="noStrike">
                          <a:effectLst/>
                          <a:latin typeface="+mn-lt"/>
                        </a:rPr>
                        <a:t>    57,643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r" fontAlgn="ctr"/>
                      <a:r>
                        <a:rPr lang="en-IN" sz="800" b="0" i="0" u="none" strike="noStrike">
                          <a:effectLst/>
                          <a:latin typeface="+mn-lt"/>
                        </a:rPr>
                        <a:t> 53,651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r" fontAlgn="ctr"/>
                      <a:r>
                        <a:rPr lang="en-IN" sz="800" b="0" i="0" u="none" strike="noStrike">
                          <a:effectLst/>
                          <a:latin typeface="+mn-lt"/>
                        </a:rPr>
                        <a:t>    64,711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r" fontAlgn="ctr"/>
                      <a:r>
                        <a:rPr lang="en-IN" sz="800" b="0" i="0" u="none" strike="noStrike">
                          <a:effectLst/>
                          <a:latin typeface="+mn-lt"/>
                        </a:rPr>
                        <a:t>           7.4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r" fontAlgn="ctr"/>
                      <a:r>
                        <a:rPr lang="en-IN" sz="800" b="0" i="0" u="none" strike="noStrike" dirty="0">
                          <a:effectLst/>
                          <a:latin typeface="+mn-lt"/>
                        </a:rPr>
                        <a:t>      (10.9)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36280806"/>
                  </a:ext>
                </a:extLst>
              </a:tr>
            </a:tbl>
          </a:graphicData>
        </a:graphic>
      </p:graphicFrame>
    </p:spTree>
    <p:extLst>
      <p:ext uri="{BB962C8B-B14F-4D97-AF65-F5344CB8AC3E}">
        <p14:creationId xmlns:p14="http://schemas.microsoft.com/office/powerpoint/2010/main" val="19304101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8315483-FAB0-4FDE-B1FC-9BD014E73CF3}" type="slidenum">
              <a:rPr lang="en-IN" smtClean="0"/>
              <a:pPr/>
              <a:t>4</a:t>
            </a:fld>
            <a:endParaRPr lang="en-IN" dirty="0"/>
          </a:p>
        </p:txBody>
      </p:sp>
      <p:graphicFrame>
        <p:nvGraphicFramePr>
          <p:cNvPr id="3" name="Table 2"/>
          <p:cNvGraphicFramePr>
            <a:graphicFrameLocks noGrp="1"/>
          </p:cNvGraphicFramePr>
          <p:nvPr>
            <p:extLst>
              <p:ext uri="{D42A27DB-BD31-4B8C-83A1-F6EECF244321}">
                <p14:modId xmlns:p14="http://schemas.microsoft.com/office/powerpoint/2010/main" val="2473760382"/>
              </p:ext>
            </p:extLst>
          </p:nvPr>
        </p:nvGraphicFramePr>
        <p:xfrm>
          <a:off x="333374" y="628650"/>
          <a:ext cx="6196013" cy="274320"/>
        </p:xfrm>
        <a:graphic>
          <a:graphicData uri="http://schemas.openxmlformats.org/drawingml/2006/table">
            <a:tbl>
              <a:tblPr firstRow="1" bandRow="1">
                <a:tableStyleId>{93296810-A885-4BE3-A3E7-6D5BEEA58F35}</a:tableStyleId>
              </a:tblPr>
              <a:tblGrid>
                <a:gridCol w="6196013">
                  <a:extLst>
                    <a:ext uri="{9D8B030D-6E8A-4147-A177-3AD203B41FA5}">
                      <a16:colId xmlns:a16="http://schemas.microsoft.com/office/drawing/2014/main" val="3629363505"/>
                    </a:ext>
                  </a:extLst>
                </a:gridCol>
              </a:tblGrid>
              <a:tr h="257175">
                <a:tc>
                  <a:txBody>
                    <a:bodyPr/>
                    <a:lstStyle/>
                    <a:p>
                      <a:r>
                        <a:rPr lang="en-US" sz="1200" dirty="0"/>
                        <a:t>Profit &amp; Loss</a:t>
                      </a:r>
                      <a:r>
                        <a:rPr lang="en-US" sz="1200" baseline="0" dirty="0"/>
                        <a:t> Statement </a:t>
                      </a:r>
                      <a:r>
                        <a:rPr lang="en-US" sz="1200" dirty="0"/>
                        <a:t>(Consolidated) </a:t>
                      </a:r>
                    </a:p>
                  </a:txBody>
                  <a:tcPr>
                    <a:solidFill>
                      <a:srgbClr val="00B050"/>
                    </a:solidFill>
                  </a:tcPr>
                </a:tc>
                <a:extLst>
                  <a:ext uri="{0D108BD9-81ED-4DB2-BD59-A6C34878D82A}">
                    <a16:rowId xmlns:a16="http://schemas.microsoft.com/office/drawing/2014/main" val="4090492618"/>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2404817931"/>
              </p:ext>
            </p:extLst>
          </p:nvPr>
        </p:nvGraphicFramePr>
        <p:xfrm>
          <a:off x="333374" y="4105876"/>
          <a:ext cx="6196013" cy="274320"/>
        </p:xfrm>
        <a:graphic>
          <a:graphicData uri="http://schemas.openxmlformats.org/drawingml/2006/table">
            <a:tbl>
              <a:tblPr firstRow="1" bandRow="1">
                <a:tableStyleId>{93296810-A885-4BE3-A3E7-6D5BEEA58F35}</a:tableStyleId>
              </a:tblPr>
              <a:tblGrid>
                <a:gridCol w="6196013">
                  <a:extLst>
                    <a:ext uri="{9D8B030D-6E8A-4147-A177-3AD203B41FA5}">
                      <a16:colId xmlns:a16="http://schemas.microsoft.com/office/drawing/2014/main" val="3629363505"/>
                    </a:ext>
                  </a:extLst>
                </a:gridCol>
              </a:tblGrid>
              <a:tr h="257175">
                <a:tc>
                  <a:txBody>
                    <a:bodyPr/>
                    <a:lstStyle/>
                    <a:p>
                      <a:r>
                        <a:rPr lang="en-US" sz="1200" dirty="0"/>
                        <a:t>Balance Sheet (Consolidated) </a:t>
                      </a:r>
                    </a:p>
                  </a:txBody>
                  <a:tcPr>
                    <a:solidFill>
                      <a:srgbClr val="00B050"/>
                    </a:solidFill>
                  </a:tcPr>
                </a:tc>
                <a:extLst>
                  <a:ext uri="{0D108BD9-81ED-4DB2-BD59-A6C34878D82A}">
                    <a16:rowId xmlns:a16="http://schemas.microsoft.com/office/drawing/2014/main" val="4090492618"/>
                  </a:ext>
                </a:extLst>
              </a:tr>
            </a:tbl>
          </a:graphicData>
        </a:graphic>
      </p:graphicFrame>
      <p:sp>
        <p:nvSpPr>
          <p:cNvPr id="7" name="Rectangle 6"/>
          <p:cNvSpPr/>
          <p:nvPr/>
        </p:nvSpPr>
        <p:spPr>
          <a:xfrm>
            <a:off x="4648200" y="8863247"/>
            <a:ext cx="1982600" cy="215444"/>
          </a:xfrm>
          <a:prstGeom prst="rect">
            <a:avLst/>
          </a:prstGeom>
        </p:spPr>
        <p:txBody>
          <a:bodyPr wrap="square">
            <a:spAutoFit/>
          </a:bodyPr>
          <a:lstStyle/>
          <a:p>
            <a:r>
              <a:rPr lang="en-US" sz="800" dirty="0"/>
              <a:t>Source: Arihant Research, Company Filings</a:t>
            </a:r>
          </a:p>
        </p:txBody>
      </p:sp>
      <p:sp>
        <p:nvSpPr>
          <p:cNvPr id="8" name="Rectangle 7"/>
          <p:cNvSpPr/>
          <p:nvPr/>
        </p:nvSpPr>
        <p:spPr>
          <a:xfrm>
            <a:off x="4647246" y="3589702"/>
            <a:ext cx="1982600" cy="215444"/>
          </a:xfrm>
          <a:prstGeom prst="rect">
            <a:avLst/>
          </a:prstGeom>
        </p:spPr>
        <p:txBody>
          <a:bodyPr wrap="square">
            <a:spAutoFit/>
          </a:bodyPr>
          <a:lstStyle/>
          <a:p>
            <a:r>
              <a:rPr lang="en-US" sz="800" dirty="0"/>
              <a:t>Source: Arihant Research, Company Filings</a:t>
            </a:r>
          </a:p>
        </p:txBody>
      </p:sp>
      <p:graphicFrame>
        <p:nvGraphicFramePr>
          <p:cNvPr id="6" name="Table 5">
            <a:extLst>
              <a:ext uri="{FF2B5EF4-FFF2-40B4-BE49-F238E27FC236}">
                <a16:creationId xmlns:a16="http://schemas.microsoft.com/office/drawing/2014/main" id="{B91A04F5-88EA-6EE9-A555-1CC22B86A722}"/>
              </a:ext>
            </a:extLst>
          </p:cNvPr>
          <p:cNvGraphicFramePr>
            <a:graphicFrameLocks noGrp="1"/>
          </p:cNvGraphicFramePr>
          <p:nvPr>
            <p:extLst>
              <p:ext uri="{D42A27DB-BD31-4B8C-83A1-F6EECF244321}">
                <p14:modId xmlns:p14="http://schemas.microsoft.com/office/powerpoint/2010/main" val="503306334"/>
              </p:ext>
            </p:extLst>
          </p:nvPr>
        </p:nvGraphicFramePr>
        <p:xfrm>
          <a:off x="328612" y="902970"/>
          <a:ext cx="6196012" cy="2686723"/>
        </p:xfrm>
        <a:graphic>
          <a:graphicData uri="http://schemas.openxmlformats.org/drawingml/2006/table">
            <a:tbl>
              <a:tblPr/>
              <a:tblGrid>
                <a:gridCol w="2453172">
                  <a:extLst>
                    <a:ext uri="{9D8B030D-6E8A-4147-A177-3AD203B41FA5}">
                      <a16:colId xmlns:a16="http://schemas.microsoft.com/office/drawing/2014/main" val="2427910093"/>
                    </a:ext>
                  </a:extLst>
                </a:gridCol>
                <a:gridCol w="939214">
                  <a:extLst>
                    <a:ext uri="{9D8B030D-6E8A-4147-A177-3AD203B41FA5}">
                      <a16:colId xmlns:a16="http://schemas.microsoft.com/office/drawing/2014/main" val="1132206561"/>
                    </a:ext>
                  </a:extLst>
                </a:gridCol>
                <a:gridCol w="934542">
                  <a:extLst>
                    <a:ext uri="{9D8B030D-6E8A-4147-A177-3AD203B41FA5}">
                      <a16:colId xmlns:a16="http://schemas.microsoft.com/office/drawing/2014/main" val="1903636993"/>
                    </a:ext>
                  </a:extLst>
                </a:gridCol>
                <a:gridCol w="934542">
                  <a:extLst>
                    <a:ext uri="{9D8B030D-6E8A-4147-A177-3AD203B41FA5}">
                      <a16:colId xmlns:a16="http://schemas.microsoft.com/office/drawing/2014/main" val="2329155423"/>
                    </a:ext>
                  </a:extLst>
                </a:gridCol>
                <a:gridCol w="934542">
                  <a:extLst>
                    <a:ext uri="{9D8B030D-6E8A-4147-A177-3AD203B41FA5}">
                      <a16:colId xmlns:a16="http://schemas.microsoft.com/office/drawing/2014/main" val="2891348527"/>
                    </a:ext>
                  </a:extLst>
                </a:gridCol>
              </a:tblGrid>
              <a:tr h="206671">
                <a:tc>
                  <a:txBody>
                    <a:bodyPr/>
                    <a:lstStyle/>
                    <a:p>
                      <a:pPr algn="l" fontAlgn="b"/>
                      <a:r>
                        <a:rPr lang="en-IN" sz="900" b="1" i="0" u="none" strike="noStrike">
                          <a:solidFill>
                            <a:srgbClr val="FFFFFF"/>
                          </a:solidFill>
                          <a:effectLst/>
                          <a:latin typeface="Calibri" panose="020F0502020204030204" pitchFamily="34" charset="0"/>
                        </a:rPr>
                        <a:t>Particulars (INR Mn)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r" fontAlgn="b"/>
                      <a:r>
                        <a:rPr lang="en-IN" sz="900" b="1" i="0" u="none" strike="noStrike">
                          <a:solidFill>
                            <a:srgbClr val="FFFFFF"/>
                          </a:solidFill>
                          <a:effectLst/>
                          <a:latin typeface="Calibri" panose="020F0502020204030204" pitchFamily="34" charset="0"/>
                        </a:rPr>
                        <a:t>FY24A</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r" fontAlgn="b"/>
                      <a:r>
                        <a:rPr lang="en-IN" sz="900" b="1" i="0" u="none" strike="noStrike" dirty="0">
                          <a:solidFill>
                            <a:srgbClr val="FFFFFF"/>
                          </a:solidFill>
                          <a:effectLst/>
                          <a:latin typeface="Calibri" panose="020F0502020204030204" pitchFamily="34" charset="0"/>
                        </a:rPr>
                        <a:t>FY25A</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r" fontAlgn="b"/>
                      <a:r>
                        <a:rPr lang="en-IN" sz="900" b="1" i="0" u="none" strike="noStrike">
                          <a:solidFill>
                            <a:srgbClr val="FFFFFF"/>
                          </a:solidFill>
                          <a:effectLst/>
                          <a:latin typeface="Calibri" panose="020F0502020204030204" pitchFamily="34" charset="0"/>
                        </a:rPr>
                        <a:t>FY26E</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r" fontAlgn="b"/>
                      <a:r>
                        <a:rPr lang="en-IN" sz="900" b="1" i="0" u="none" strike="noStrike">
                          <a:solidFill>
                            <a:srgbClr val="FFFFFF"/>
                          </a:solidFill>
                          <a:effectLst/>
                          <a:latin typeface="Calibri" panose="020F0502020204030204" pitchFamily="34" charset="0"/>
                        </a:rPr>
                        <a:t>FY27E</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extLst>
                  <a:ext uri="{0D108BD9-81ED-4DB2-BD59-A6C34878D82A}">
                    <a16:rowId xmlns:a16="http://schemas.microsoft.com/office/drawing/2014/main" val="4089287756"/>
                  </a:ext>
                </a:extLst>
              </a:tr>
              <a:tr h="206671">
                <a:tc>
                  <a:txBody>
                    <a:bodyPr/>
                    <a:lstStyle/>
                    <a:p>
                      <a:pPr algn="l" fontAlgn="b"/>
                      <a:r>
                        <a:rPr lang="en-IN" sz="900" b="1" i="0" u="none" strike="noStrike">
                          <a:effectLst/>
                          <a:latin typeface="Calibri" panose="020F0502020204030204" pitchFamily="34" charset="0"/>
                        </a:rPr>
                        <a:t>Net Revenue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en-IN" sz="900" b="1" i="0" u="none" strike="noStrike">
                          <a:solidFill>
                            <a:srgbClr val="000000"/>
                          </a:solidFill>
                          <a:effectLst/>
                          <a:latin typeface="Calibri" panose="020F0502020204030204" pitchFamily="34" charset="0"/>
                        </a:rPr>
                        <a:t>          4,122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en-IN" sz="900" b="1" i="0" u="none" strike="noStrike">
                          <a:solidFill>
                            <a:srgbClr val="000000"/>
                          </a:solidFill>
                          <a:effectLst/>
                          <a:latin typeface="Calibri" panose="020F0502020204030204" pitchFamily="34" charset="0"/>
                        </a:rPr>
                        <a:t>          5,491 </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en-IN" sz="900" b="1" i="0" u="none" strike="noStrike">
                          <a:solidFill>
                            <a:srgbClr val="000000"/>
                          </a:solidFill>
                          <a:effectLst/>
                          <a:latin typeface="Calibri" panose="020F0502020204030204" pitchFamily="34" charset="0"/>
                        </a:rPr>
                        <a:t>          5,954 </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en-IN" sz="900" b="1" i="0" u="none" strike="noStrike">
                          <a:solidFill>
                            <a:srgbClr val="000000"/>
                          </a:solidFill>
                          <a:effectLst/>
                          <a:latin typeface="Calibri" panose="020F0502020204030204" pitchFamily="34" charset="0"/>
                        </a:rPr>
                        <a:t>          6,868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4206947152"/>
                  </a:ext>
                </a:extLst>
              </a:tr>
              <a:tr h="206671">
                <a:tc>
                  <a:txBody>
                    <a:bodyPr/>
                    <a:lstStyle/>
                    <a:p>
                      <a:pPr algn="l" fontAlgn="b"/>
                      <a:r>
                        <a:rPr lang="en-IN" sz="900" b="0" i="0" u="none" strike="noStrike">
                          <a:effectLst/>
                          <a:latin typeface="Calibri" panose="020F0502020204030204" pitchFamily="34" charset="0"/>
                        </a:rPr>
                        <a:t>Op. Expenses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1,793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3,464 </a:t>
                      </a:r>
                    </a:p>
                  </a:txBody>
                  <a:tcPr marL="0" marR="0" marT="0" marB="0" anchor="b">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2,292 </a:t>
                      </a:r>
                    </a:p>
                  </a:txBody>
                  <a:tcPr marL="0" marR="0" marT="0" marB="0" anchor="b">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2,644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CAE8AA"/>
                    </a:solidFill>
                  </a:tcPr>
                </a:tc>
                <a:extLst>
                  <a:ext uri="{0D108BD9-81ED-4DB2-BD59-A6C34878D82A}">
                    <a16:rowId xmlns:a16="http://schemas.microsoft.com/office/drawing/2014/main" val="34667587"/>
                  </a:ext>
                </a:extLst>
              </a:tr>
              <a:tr h="206671">
                <a:tc>
                  <a:txBody>
                    <a:bodyPr/>
                    <a:lstStyle/>
                    <a:p>
                      <a:pPr algn="l" fontAlgn="b"/>
                      <a:r>
                        <a:rPr lang="en-IN" sz="900" b="1" i="0" u="none" strike="noStrike">
                          <a:solidFill>
                            <a:srgbClr val="000000"/>
                          </a:solidFill>
                          <a:effectLst/>
                          <a:latin typeface="Calibri" panose="020F0502020204030204" pitchFamily="34" charset="0"/>
                        </a:rPr>
                        <a:t>EBITDA</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r" fontAlgn="b"/>
                      <a:r>
                        <a:rPr lang="en-IN" sz="900" b="1" i="0" u="none" strike="noStrike">
                          <a:solidFill>
                            <a:srgbClr val="000000"/>
                          </a:solidFill>
                          <a:effectLst/>
                          <a:latin typeface="Calibri" panose="020F0502020204030204" pitchFamily="34" charset="0"/>
                        </a:rPr>
                        <a:t>          2,329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r" fontAlgn="b"/>
                      <a:r>
                        <a:rPr lang="en-IN" sz="900" b="1" i="0" u="none" strike="noStrike">
                          <a:solidFill>
                            <a:srgbClr val="000000"/>
                          </a:solidFill>
                          <a:effectLst/>
                          <a:latin typeface="Calibri" panose="020F0502020204030204" pitchFamily="34" charset="0"/>
                        </a:rPr>
                        <a:t>          2,027 </a:t>
                      </a:r>
                    </a:p>
                  </a:txBody>
                  <a:tcPr marL="0" marR="0" marT="0" marB="0" anchor="b">
                    <a:lnL>
                      <a:noFill/>
                    </a:lnL>
                    <a:lnR>
                      <a:noFill/>
                    </a:lnR>
                    <a:lnT>
                      <a:noFill/>
                    </a:lnT>
                    <a:lnB>
                      <a:noFill/>
                    </a:lnB>
                    <a:solidFill>
                      <a:srgbClr val="FFFFFF"/>
                    </a:solidFill>
                  </a:tcPr>
                </a:tc>
                <a:tc>
                  <a:txBody>
                    <a:bodyPr/>
                    <a:lstStyle/>
                    <a:p>
                      <a:pPr algn="r" fontAlgn="b"/>
                      <a:r>
                        <a:rPr lang="en-IN" sz="900" b="1" i="0" u="none" strike="noStrike">
                          <a:solidFill>
                            <a:srgbClr val="000000"/>
                          </a:solidFill>
                          <a:effectLst/>
                          <a:latin typeface="Calibri" panose="020F0502020204030204" pitchFamily="34" charset="0"/>
                        </a:rPr>
                        <a:t>          3,662 </a:t>
                      </a:r>
                    </a:p>
                  </a:txBody>
                  <a:tcPr marL="0" marR="0" marT="0" marB="0" anchor="b">
                    <a:lnL>
                      <a:noFill/>
                    </a:lnL>
                    <a:lnR>
                      <a:noFill/>
                    </a:lnR>
                    <a:lnT>
                      <a:noFill/>
                    </a:lnT>
                    <a:lnB>
                      <a:noFill/>
                    </a:lnB>
                    <a:solidFill>
                      <a:srgbClr val="FFFFFF"/>
                    </a:solidFill>
                  </a:tcPr>
                </a:tc>
                <a:tc>
                  <a:txBody>
                    <a:bodyPr/>
                    <a:lstStyle/>
                    <a:p>
                      <a:pPr algn="r" fontAlgn="b"/>
                      <a:r>
                        <a:rPr lang="en-IN" sz="900" b="1" i="0" u="none" strike="noStrike">
                          <a:solidFill>
                            <a:srgbClr val="000000"/>
                          </a:solidFill>
                          <a:effectLst/>
                          <a:latin typeface="Calibri" panose="020F0502020204030204" pitchFamily="34" charset="0"/>
                        </a:rPr>
                        <a:t>          4,224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FFFF"/>
                    </a:solidFill>
                  </a:tcPr>
                </a:tc>
                <a:extLst>
                  <a:ext uri="{0D108BD9-81ED-4DB2-BD59-A6C34878D82A}">
                    <a16:rowId xmlns:a16="http://schemas.microsoft.com/office/drawing/2014/main" val="1963139163"/>
                  </a:ext>
                </a:extLst>
              </a:tr>
              <a:tr h="206671">
                <a:tc>
                  <a:txBody>
                    <a:bodyPr/>
                    <a:lstStyle/>
                    <a:p>
                      <a:pPr algn="l" fontAlgn="b"/>
                      <a:r>
                        <a:rPr lang="en-IN" sz="900" b="0" i="0" u="none" strike="noStrike">
                          <a:effectLst/>
                          <a:latin typeface="Calibri" panose="020F0502020204030204" pitchFamily="34" charset="0"/>
                        </a:rPr>
                        <a:t>Depreciation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37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50 </a:t>
                      </a:r>
                    </a:p>
                  </a:txBody>
                  <a:tcPr marL="0" marR="0" marT="0" marB="0" anchor="b">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71 </a:t>
                      </a:r>
                    </a:p>
                  </a:txBody>
                  <a:tcPr marL="0" marR="0" marT="0" marB="0" anchor="b">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82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CAE8AA"/>
                    </a:solidFill>
                  </a:tcPr>
                </a:tc>
                <a:extLst>
                  <a:ext uri="{0D108BD9-81ED-4DB2-BD59-A6C34878D82A}">
                    <a16:rowId xmlns:a16="http://schemas.microsoft.com/office/drawing/2014/main" val="1472453534"/>
                  </a:ext>
                </a:extLst>
              </a:tr>
              <a:tr h="206671">
                <a:tc>
                  <a:txBody>
                    <a:bodyPr/>
                    <a:lstStyle/>
                    <a:p>
                      <a:pPr algn="l" fontAlgn="b"/>
                      <a:r>
                        <a:rPr lang="en-IN" sz="900" b="1" i="0" u="none" strike="noStrike">
                          <a:solidFill>
                            <a:srgbClr val="000000"/>
                          </a:solidFill>
                          <a:effectLst/>
                          <a:latin typeface="Calibri" panose="020F0502020204030204" pitchFamily="34" charset="0"/>
                        </a:rPr>
                        <a:t>EBIT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r" fontAlgn="b"/>
                      <a:r>
                        <a:rPr lang="en-IN" sz="900" b="1" i="0" u="none" strike="noStrike">
                          <a:solidFill>
                            <a:srgbClr val="000000"/>
                          </a:solidFill>
                          <a:effectLst/>
                          <a:latin typeface="Calibri" panose="020F0502020204030204" pitchFamily="34" charset="0"/>
                        </a:rPr>
                        <a:t>          2,292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r" fontAlgn="b"/>
                      <a:r>
                        <a:rPr lang="en-IN" sz="900" b="1" i="0" u="none" strike="noStrike">
                          <a:solidFill>
                            <a:srgbClr val="000000"/>
                          </a:solidFill>
                          <a:effectLst/>
                          <a:latin typeface="Calibri" panose="020F0502020204030204" pitchFamily="34" charset="0"/>
                        </a:rPr>
                        <a:t>          1,977 </a:t>
                      </a:r>
                    </a:p>
                  </a:txBody>
                  <a:tcPr marL="0" marR="0" marT="0" marB="0" anchor="b">
                    <a:lnL>
                      <a:noFill/>
                    </a:lnL>
                    <a:lnR>
                      <a:noFill/>
                    </a:lnR>
                    <a:lnT>
                      <a:noFill/>
                    </a:lnT>
                    <a:lnB>
                      <a:noFill/>
                    </a:lnB>
                    <a:solidFill>
                      <a:srgbClr val="FFFFFF"/>
                    </a:solidFill>
                  </a:tcPr>
                </a:tc>
                <a:tc>
                  <a:txBody>
                    <a:bodyPr/>
                    <a:lstStyle/>
                    <a:p>
                      <a:pPr algn="r" fontAlgn="b"/>
                      <a:r>
                        <a:rPr lang="en-IN" sz="900" b="1" i="0" u="none" strike="noStrike">
                          <a:solidFill>
                            <a:srgbClr val="000000"/>
                          </a:solidFill>
                          <a:effectLst/>
                          <a:latin typeface="Calibri" panose="020F0502020204030204" pitchFamily="34" charset="0"/>
                        </a:rPr>
                        <a:t>          3,590 </a:t>
                      </a:r>
                    </a:p>
                  </a:txBody>
                  <a:tcPr marL="0" marR="0" marT="0" marB="0" anchor="b">
                    <a:lnL>
                      <a:noFill/>
                    </a:lnL>
                    <a:lnR>
                      <a:noFill/>
                    </a:lnR>
                    <a:lnT>
                      <a:noFill/>
                    </a:lnT>
                    <a:lnB>
                      <a:noFill/>
                    </a:lnB>
                    <a:solidFill>
                      <a:srgbClr val="FFFFFF"/>
                    </a:solidFill>
                  </a:tcPr>
                </a:tc>
                <a:tc>
                  <a:txBody>
                    <a:bodyPr/>
                    <a:lstStyle/>
                    <a:p>
                      <a:pPr algn="r" fontAlgn="b"/>
                      <a:r>
                        <a:rPr lang="en-IN" sz="900" b="1" i="0" u="none" strike="noStrike">
                          <a:solidFill>
                            <a:srgbClr val="000000"/>
                          </a:solidFill>
                          <a:effectLst/>
                          <a:latin typeface="Calibri" panose="020F0502020204030204" pitchFamily="34" charset="0"/>
                        </a:rPr>
                        <a:t>          4,141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FFFF"/>
                    </a:solidFill>
                  </a:tcPr>
                </a:tc>
                <a:extLst>
                  <a:ext uri="{0D108BD9-81ED-4DB2-BD59-A6C34878D82A}">
                    <a16:rowId xmlns:a16="http://schemas.microsoft.com/office/drawing/2014/main" val="513328154"/>
                  </a:ext>
                </a:extLst>
              </a:tr>
              <a:tr h="206671">
                <a:tc>
                  <a:txBody>
                    <a:bodyPr/>
                    <a:lstStyle/>
                    <a:p>
                      <a:pPr algn="l" fontAlgn="b"/>
                      <a:r>
                        <a:rPr lang="en-IN" sz="900" b="0" i="0" u="none" strike="noStrike">
                          <a:effectLst/>
                          <a:latin typeface="Calibri" panose="020F0502020204030204" pitchFamily="34" charset="0"/>
                        </a:rPr>
                        <a:t>Other income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35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41 </a:t>
                      </a:r>
                    </a:p>
                  </a:txBody>
                  <a:tcPr marL="0" marR="0" marT="0" marB="0" anchor="b">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51 </a:t>
                      </a:r>
                    </a:p>
                  </a:txBody>
                  <a:tcPr marL="0" marR="0" marT="0" marB="0" anchor="b">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58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CAE8AA"/>
                    </a:solidFill>
                  </a:tcPr>
                </a:tc>
                <a:extLst>
                  <a:ext uri="{0D108BD9-81ED-4DB2-BD59-A6C34878D82A}">
                    <a16:rowId xmlns:a16="http://schemas.microsoft.com/office/drawing/2014/main" val="4149806466"/>
                  </a:ext>
                </a:extLst>
              </a:tr>
              <a:tr h="206671">
                <a:tc>
                  <a:txBody>
                    <a:bodyPr/>
                    <a:lstStyle/>
                    <a:p>
                      <a:pPr algn="l" fontAlgn="b"/>
                      <a:r>
                        <a:rPr lang="en-IN" sz="900" b="0" i="0" u="none" strike="noStrike">
                          <a:effectLst/>
                          <a:latin typeface="Calibri" panose="020F0502020204030204" pitchFamily="34" charset="0"/>
                        </a:rPr>
                        <a:t>Interest Exp.</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1,389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657 </a:t>
                      </a:r>
                    </a:p>
                  </a:txBody>
                  <a:tcPr marL="0" marR="0" marT="0" marB="0" anchor="b">
                    <a:lnL>
                      <a:noFill/>
                    </a:lnL>
                    <a:lnR>
                      <a:noFill/>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815 </a:t>
                      </a:r>
                    </a:p>
                  </a:txBody>
                  <a:tcPr marL="0" marR="0" marT="0" marB="0" anchor="b">
                    <a:lnL>
                      <a:noFill/>
                    </a:lnL>
                    <a:lnR>
                      <a:noFill/>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805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FFFF"/>
                    </a:solidFill>
                  </a:tcPr>
                </a:tc>
                <a:extLst>
                  <a:ext uri="{0D108BD9-81ED-4DB2-BD59-A6C34878D82A}">
                    <a16:rowId xmlns:a16="http://schemas.microsoft.com/office/drawing/2014/main" val="4288461688"/>
                  </a:ext>
                </a:extLst>
              </a:tr>
              <a:tr h="206671">
                <a:tc>
                  <a:txBody>
                    <a:bodyPr/>
                    <a:lstStyle/>
                    <a:p>
                      <a:pPr algn="l" fontAlgn="b"/>
                      <a:r>
                        <a:rPr lang="en-IN" sz="900" b="0" i="0" u="none" strike="noStrike">
                          <a:effectLst/>
                          <a:latin typeface="Calibri" panose="020F0502020204030204" pitchFamily="34" charset="0"/>
                        </a:rPr>
                        <a:t>Extra Ordinary Items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   </a:t>
                      </a:r>
                    </a:p>
                  </a:txBody>
                  <a:tcPr marL="0" marR="0" marT="0" marB="0" anchor="b">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   </a:t>
                      </a:r>
                    </a:p>
                  </a:txBody>
                  <a:tcPr marL="0" marR="0" marT="0" marB="0" anchor="b">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CAE8AA"/>
                    </a:solidFill>
                  </a:tcPr>
                </a:tc>
                <a:extLst>
                  <a:ext uri="{0D108BD9-81ED-4DB2-BD59-A6C34878D82A}">
                    <a16:rowId xmlns:a16="http://schemas.microsoft.com/office/drawing/2014/main" val="3810535552"/>
                  </a:ext>
                </a:extLst>
              </a:tr>
              <a:tr h="206671">
                <a:tc>
                  <a:txBody>
                    <a:bodyPr/>
                    <a:lstStyle/>
                    <a:p>
                      <a:pPr algn="l" fontAlgn="b"/>
                      <a:r>
                        <a:rPr lang="en-IN" sz="900" b="1" i="0" u="none" strike="noStrike">
                          <a:solidFill>
                            <a:srgbClr val="000000"/>
                          </a:solidFill>
                          <a:effectLst/>
                          <a:latin typeface="Calibri" panose="020F0502020204030204" pitchFamily="34" charset="0"/>
                        </a:rPr>
                        <a:t>Reported PBT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r" fontAlgn="b"/>
                      <a:r>
                        <a:rPr lang="en-IN" sz="900" b="1" i="0" u="none" strike="noStrike">
                          <a:solidFill>
                            <a:srgbClr val="000000"/>
                          </a:solidFill>
                          <a:effectLst/>
                          <a:latin typeface="Calibri" panose="020F0502020204030204" pitchFamily="34" charset="0"/>
                        </a:rPr>
                        <a:t>             938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r" fontAlgn="b"/>
                      <a:r>
                        <a:rPr lang="en-IN" sz="900" b="1" i="0" u="none" strike="noStrike">
                          <a:solidFill>
                            <a:srgbClr val="000000"/>
                          </a:solidFill>
                          <a:effectLst/>
                          <a:latin typeface="Calibri" panose="020F0502020204030204" pitchFamily="34" charset="0"/>
                        </a:rPr>
                        <a:t>          1,361 </a:t>
                      </a:r>
                    </a:p>
                  </a:txBody>
                  <a:tcPr marL="0" marR="0" marT="0" marB="0" anchor="b">
                    <a:lnL>
                      <a:noFill/>
                    </a:lnL>
                    <a:lnR>
                      <a:noFill/>
                    </a:lnR>
                    <a:lnT>
                      <a:noFill/>
                    </a:lnT>
                    <a:lnB>
                      <a:noFill/>
                    </a:lnB>
                    <a:solidFill>
                      <a:srgbClr val="FFFFFF"/>
                    </a:solidFill>
                  </a:tcPr>
                </a:tc>
                <a:tc>
                  <a:txBody>
                    <a:bodyPr/>
                    <a:lstStyle/>
                    <a:p>
                      <a:pPr algn="r" fontAlgn="b"/>
                      <a:r>
                        <a:rPr lang="en-IN" sz="900" b="1" i="0" u="none" strike="noStrike">
                          <a:solidFill>
                            <a:srgbClr val="000000"/>
                          </a:solidFill>
                          <a:effectLst/>
                          <a:latin typeface="Calibri" panose="020F0502020204030204" pitchFamily="34" charset="0"/>
                        </a:rPr>
                        <a:t>          2,826 </a:t>
                      </a:r>
                    </a:p>
                  </a:txBody>
                  <a:tcPr marL="0" marR="0" marT="0" marB="0" anchor="b">
                    <a:lnL>
                      <a:noFill/>
                    </a:lnL>
                    <a:lnR>
                      <a:noFill/>
                    </a:lnR>
                    <a:lnT>
                      <a:noFill/>
                    </a:lnT>
                    <a:lnB>
                      <a:noFill/>
                    </a:lnB>
                    <a:solidFill>
                      <a:srgbClr val="FFFFFF"/>
                    </a:solidFill>
                  </a:tcPr>
                </a:tc>
                <a:tc>
                  <a:txBody>
                    <a:bodyPr/>
                    <a:lstStyle/>
                    <a:p>
                      <a:pPr algn="r" fontAlgn="b"/>
                      <a:r>
                        <a:rPr lang="en-IN" sz="900" b="1" i="0" u="none" strike="noStrike">
                          <a:solidFill>
                            <a:srgbClr val="000000"/>
                          </a:solidFill>
                          <a:effectLst/>
                          <a:latin typeface="Calibri" panose="020F0502020204030204" pitchFamily="34" charset="0"/>
                        </a:rPr>
                        <a:t>          3,395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FFFF"/>
                    </a:solidFill>
                  </a:tcPr>
                </a:tc>
                <a:extLst>
                  <a:ext uri="{0D108BD9-81ED-4DB2-BD59-A6C34878D82A}">
                    <a16:rowId xmlns:a16="http://schemas.microsoft.com/office/drawing/2014/main" val="3960021114"/>
                  </a:ext>
                </a:extLst>
              </a:tr>
              <a:tr h="206671">
                <a:tc>
                  <a:txBody>
                    <a:bodyPr/>
                    <a:lstStyle/>
                    <a:p>
                      <a:pPr algn="l" fontAlgn="b"/>
                      <a:r>
                        <a:rPr lang="en-IN" sz="900" b="0" i="0" u="none" strike="noStrike">
                          <a:effectLst/>
                          <a:latin typeface="Calibri" panose="020F0502020204030204" pitchFamily="34" charset="0"/>
                        </a:rPr>
                        <a:t>Tax</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264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359 </a:t>
                      </a:r>
                    </a:p>
                  </a:txBody>
                  <a:tcPr marL="0" marR="0" marT="0" marB="0" anchor="b">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565 </a:t>
                      </a:r>
                    </a:p>
                  </a:txBody>
                  <a:tcPr marL="0" marR="0" marT="0" marB="0" anchor="b">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679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CAE8AA"/>
                    </a:solidFill>
                  </a:tcPr>
                </a:tc>
                <a:extLst>
                  <a:ext uri="{0D108BD9-81ED-4DB2-BD59-A6C34878D82A}">
                    <a16:rowId xmlns:a16="http://schemas.microsoft.com/office/drawing/2014/main" val="3313812319"/>
                  </a:ext>
                </a:extLst>
              </a:tr>
              <a:tr h="206671">
                <a:tc>
                  <a:txBody>
                    <a:bodyPr/>
                    <a:lstStyle/>
                    <a:p>
                      <a:pPr algn="l" fontAlgn="b"/>
                      <a:r>
                        <a:rPr lang="en-IN" sz="900" b="1" i="0" u="none" strike="noStrike">
                          <a:effectLst/>
                          <a:latin typeface="Calibri" panose="020F0502020204030204" pitchFamily="34" charset="0"/>
                        </a:rPr>
                        <a:t>PAT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r" fontAlgn="b"/>
                      <a:r>
                        <a:rPr lang="en-IN" sz="900" b="1" i="0" u="none" strike="noStrike">
                          <a:solidFill>
                            <a:srgbClr val="000000"/>
                          </a:solidFill>
                          <a:effectLst/>
                          <a:latin typeface="Calibri" panose="020F0502020204030204" pitchFamily="34" charset="0"/>
                        </a:rPr>
                        <a:t>             674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r" fontAlgn="b"/>
                      <a:r>
                        <a:rPr lang="en-IN" sz="900" b="1" i="0" u="none" strike="noStrike">
                          <a:solidFill>
                            <a:srgbClr val="000000"/>
                          </a:solidFill>
                          <a:effectLst/>
                          <a:latin typeface="Calibri" panose="020F0502020204030204" pitchFamily="34" charset="0"/>
                        </a:rPr>
                        <a:t>          1,002 </a:t>
                      </a:r>
                    </a:p>
                  </a:txBody>
                  <a:tcPr marL="0" marR="0" marT="0" marB="0" anchor="b">
                    <a:lnL>
                      <a:noFill/>
                    </a:lnL>
                    <a:lnR>
                      <a:noFill/>
                    </a:lnR>
                    <a:lnT>
                      <a:noFill/>
                    </a:lnT>
                    <a:lnB>
                      <a:noFill/>
                    </a:lnB>
                    <a:solidFill>
                      <a:srgbClr val="FFFFFF"/>
                    </a:solidFill>
                  </a:tcPr>
                </a:tc>
                <a:tc>
                  <a:txBody>
                    <a:bodyPr/>
                    <a:lstStyle/>
                    <a:p>
                      <a:pPr algn="r" fontAlgn="b"/>
                      <a:r>
                        <a:rPr lang="en-IN" sz="900" b="1" i="0" u="none" strike="noStrike">
                          <a:solidFill>
                            <a:srgbClr val="000000"/>
                          </a:solidFill>
                          <a:effectLst/>
                          <a:latin typeface="Calibri" panose="020F0502020204030204" pitchFamily="34" charset="0"/>
                        </a:rPr>
                        <a:t>          2,261 </a:t>
                      </a:r>
                    </a:p>
                  </a:txBody>
                  <a:tcPr marL="0" marR="0" marT="0" marB="0" anchor="b">
                    <a:lnL>
                      <a:noFill/>
                    </a:lnL>
                    <a:lnR>
                      <a:noFill/>
                    </a:lnR>
                    <a:lnT>
                      <a:noFill/>
                    </a:lnT>
                    <a:lnB>
                      <a:noFill/>
                    </a:lnB>
                    <a:solidFill>
                      <a:srgbClr val="FFFFFF"/>
                    </a:solidFill>
                  </a:tcPr>
                </a:tc>
                <a:tc>
                  <a:txBody>
                    <a:bodyPr/>
                    <a:lstStyle/>
                    <a:p>
                      <a:pPr algn="r" fontAlgn="b"/>
                      <a:r>
                        <a:rPr lang="en-IN" sz="900" b="1" i="0" u="none" strike="noStrike">
                          <a:solidFill>
                            <a:srgbClr val="000000"/>
                          </a:solidFill>
                          <a:effectLst/>
                          <a:latin typeface="Calibri" panose="020F0502020204030204" pitchFamily="34" charset="0"/>
                        </a:rPr>
                        <a:t>          2,716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FFFF"/>
                    </a:solidFill>
                  </a:tcPr>
                </a:tc>
                <a:extLst>
                  <a:ext uri="{0D108BD9-81ED-4DB2-BD59-A6C34878D82A}">
                    <a16:rowId xmlns:a16="http://schemas.microsoft.com/office/drawing/2014/main" val="355604007"/>
                  </a:ext>
                </a:extLst>
              </a:tr>
              <a:tr h="206671">
                <a:tc>
                  <a:txBody>
                    <a:bodyPr/>
                    <a:lstStyle/>
                    <a:p>
                      <a:pPr algn="l" fontAlgn="b"/>
                      <a:r>
                        <a:rPr lang="en-IN" sz="900" b="1" i="0" u="none" strike="noStrike">
                          <a:solidFill>
                            <a:srgbClr val="000000"/>
                          </a:solidFill>
                          <a:effectLst/>
                          <a:latin typeface="Calibri" panose="020F0502020204030204" pitchFamily="34" charset="0"/>
                        </a:rPr>
                        <a:t>Adjusted EPS (INR)</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CAE8AA"/>
                    </a:solidFill>
                  </a:tcPr>
                </a:tc>
                <a:tc>
                  <a:txBody>
                    <a:bodyPr/>
                    <a:lstStyle/>
                    <a:p>
                      <a:pPr algn="r" fontAlgn="b"/>
                      <a:r>
                        <a:rPr lang="en-IN" sz="900" b="1" i="0" u="none" strike="noStrike">
                          <a:solidFill>
                            <a:srgbClr val="000000"/>
                          </a:solidFill>
                          <a:effectLst/>
                          <a:latin typeface="Calibri" panose="020F0502020204030204" pitchFamily="34" charset="0"/>
                        </a:rPr>
                        <a:t>            15.7 </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CAE8AA"/>
                    </a:solidFill>
                  </a:tcPr>
                </a:tc>
                <a:tc>
                  <a:txBody>
                    <a:bodyPr/>
                    <a:lstStyle/>
                    <a:p>
                      <a:pPr algn="r" fontAlgn="b"/>
                      <a:r>
                        <a:rPr lang="en-IN" sz="900" b="1" i="0" u="none" strike="noStrike">
                          <a:solidFill>
                            <a:srgbClr val="000000"/>
                          </a:solidFill>
                          <a:effectLst/>
                          <a:latin typeface="Calibri" panose="020F0502020204030204" pitchFamily="34" charset="0"/>
                        </a:rPr>
                        <a:t>            21.6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CAE8AA"/>
                    </a:solidFill>
                  </a:tcPr>
                </a:tc>
                <a:tc>
                  <a:txBody>
                    <a:bodyPr/>
                    <a:lstStyle/>
                    <a:p>
                      <a:pPr algn="r" fontAlgn="b"/>
                      <a:r>
                        <a:rPr lang="en-IN" sz="900" b="1" i="0" u="none" strike="noStrike">
                          <a:solidFill>
                            <a:srgbClr val="000000"/>
                          </a:solidFill>
                          <a:effectLst/>
                          <a:latin typeface="Calibri" panose="020F0502020204030204" pitchFamily="34" charset="0"/>
                        </a:rPr>
                        <a:t>            48.9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CAE8AA"/>
                    </a:solidFill>
                  </a:tcPr>
                </a:tc>
                <a:tc>
                  <a:txBody>
                    <a:bodyPr/>
                    <a:lstStyle/>
                    <a:p>
                      <a:pPr algn="r" fontAlgn="b"/>
                      <a:r>
                        <a:rPr lang="en-IN" sz="900" b="1" i="0" u="none" strike="noStrike" dirty="0">
                          <a:solidFill>
                            <a:srgbClr val="000000"/>
                          </a:solidFill>
                          <a:effectLst/>
                          <a:latin typeface="Calibri" panose="020F0502020204030204" pitchFamily="34" charset="0"/>
                        </a:rPr>
                        <a:t>            58.7 </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CAE8AA"/>
                    </a:solidFill>
                  </a:tcPr>
                </a:tc>
                <a:extLst>
                  <a:ext uri="{0D108BD9-81ED-4DB2-BD59-A6C34878D82A}">
                    <a16:rowId xmlns:a16="http://schemas.microsoft.com/office/drawing/2014/main" val="684067047"/>
                  </a:ext>
                </a:extLst>
              </a:tr>
            </a:tbl>
          </a:graphicData>
        </a:graphic>
      </p:graphicFrame>
      <p:graphicFrame>
        <p:nvGraphicFramePr>
          <p:cNvPr id="12" name="Table 11">
            <a:extLst>
              <a:ext uri="{FF2B5EF4-FFF2-40B4-BE49-F238E27FC236}">
                <a16:creationId xmlns:a16="http://schemas.microsoft.com/office/drawing/2014/main" id="{07721222-DEA7-FCF2-D1F5-8B3255021FA6}"/>
              </a:ext>
            </a:extLst>
          </p:cNvPr>
          <p:cNvGraphicFramePr>
            <a:graphicFrameLocks noGrp="1"/>
          </p:cNvGraphicFramePr>
          <p:nvPr>
            <p:extLst>
              <p:ext uri="{D42A27DB-BD31-4B8C-83A1-F6EECF244321}">
                <p14:modId xmlns:p14="http://schemas.microsoft.com/office/powerpoint/2010/main" val="3054367014"/>
              </p:ext>
            </p:extLst>
          </p:nvPr>
        </p:nvGraphicFramePr>
        <p:xfrm>
          <a:off x="328612" y="4444319"/>
          <a:ext cx="6196013" cy="4418921"/>
        </p:xfrm>
        <a:graphic>
          <a:graphicData uri="http://schemas.openxmlformats.org/drawingml/2006/table">
            <a:tbl>
              <a:tblPr/>
              <a:tblGrid>
                <a:gridCol w="2453173">
                  <a:extLst>
                    <a:ext uri="{9D8B030D-6E8A-4147-A177-3AD203B41FA5}">
                      <a16:colId xmlns:a16="http://schemas.microsoft.com/office/drawing/2014/main" val="3246928894"/>
                    </a:ext>
                  </a:extLst>
                </a:gridCol>
                <a:gridCol w="939214">
                  <a:extLst>
                    <a:ext uri="{9D8B030D-6E8A-4147-A177-3AD203B41FA5}">
                      <a16:colId xmlns:a16="http://schemas.microsoft.com/office/drawing/2014/main" val="4151566930"/>
                    </a:ext>
                  </a:extLst>
                </a:gridCol>
                <a:gridCol w="934542">
                  <a:extLst>
                    <a:ext uri="{9D8B030D-6E8A-4147-A177-3AD203B41FA5}">
                      <a16:colId xmlns:a16="http://schemas.microsoft.com/office/drawing/2014/main" val="1985053472"/>
                    </a:ext>
                  </a:extLst>
                </a:gridCol>
                <a:gridCol w="934542">
                  <a:extLst>
                    <a:ext uri="{9D8B030D-6E8A-4147-A177-3AD203B41FA5}">
                      <a16:colId xmlns:a16="http://schemas.microsoft.com/office/drawing/2014/main" val="2461669616"/>
                    </a:ext>
                  </a:extLst>
                </a:gridCol>
                <a:gridCol w="934542">
                  <a:extLst>
                    <a:ext uri="{9D8B030D-6E8A-4147-A177-3AD203B41FA5}">
                      <a16:colId xmlns:a16="http://schemas.microsoft.com/office/drawing/2014/main" val="3903776453"/>
                    </a:ext>
                  </a:extLst>
                </a:gridCol>
              </a:tblGrid>
              <a:tr h="192127">
                <a:tc>
                  <a:txBody>
                    <a:bodyPr/>
                    <a:lstStyle/>
                    <a:p>
                      <a:pPr algn="l" fontAlgn="b"/>
                      <a:r>
                        <a:rPr lang="en-IN" sz="900" b="1" i="0" u="none" strike="noStrike">
                          <a:solidFill>
                            <a:srgbClr val="FFFFFF"/>
                          </a:solidFill>
                          <a:effectLst/>
                          <a:latin typeface="Calibri" panose="020F0502020204030204" pitchFamily="34" charset="0"/>
                        </a:rPr>
                        <a:t>Particulars (INR Mn)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r" fontAlgn="b"/>
                      <a:r>
                        <a:rPr lang="en-IN" sz="900" b="1" i="0" u="none" strike="noStrike">
                          <a:solidFill>
                            <a:srgbClr val="FFFFFF"/>
                          </a:solidFill>
                          <a:effectLst/>
                          <a:latin typeface="Calibri" panose="020F0502020204030204" pitchFamily="34" charset="0"/>
                        </a:rPr>
                        <a:t>FY24A</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r" fontAlgn="b"/>
                      <a:r>
                        <a:rPr lang="en-IN" sz="900" b="1" i="0" u="none" strike="noStrike">
                          <a:solidFill>
                            <a:srgbClr val="FFFFFF"/>
                          </a:solidFill>
                          <a:effectLst/>
                          <a:latin typeface="Calibri" panose="020F0502020204030204" pitchFamily="34" charset="0"/>
                        </a:rPr>
                        <a:t>FY25A</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r" fontAlgn="b"/>
                      <a:r>
                        <a:rPr lang="en-IN" sz="900" b="1" i="0" u="none" strike="noStrike">
                          <a:solidFill>
                            <a:srgbClr val="FFFFFF"/>
                          </a:solidFill>
                          <a:effectLst/>
                          <a:latin typeface="Calibri" panose="020F0502020204030204" pitchFamily="34" charset="0"/>
                        </a:rPr>
                        <a:t>FY26E</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r" fontAlgn="b"/>
                      <a:r>
                        <a:rPr lang="en-IN" sz="900" b="1" i="0" u="none" strike="noStrike">
                          <a:solidFill>
                            <a:srgbClr val="FFFFFF"/>
                          </a:solidFill>
                          <a:effectLst/>
                          <a:latin typeface="Calibri" panose="020F0502020204030204" pitchFamily="34" charset="0"/>
                        </a:rPr>
                        <a:t>FY27E</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extLst>
                  <a:ext uri="{0D108BD9-81ED-4DB2-BD59-A6C34878D82A}">
                    <a16:rowId xmlns:a16="http://schemas.microsoft.com/office/drawing/2014/main" val="4192831768"/>
                  </a:ext>
                </a:extLst>
              </a:tr>
              <a:tr h="192127">
                <a:tc>
                  <a:txBody>
                    <a:bodyPr/>
                    <a:lstStyle/>
                    <a:p>
                      <a:pPr algn="l" fontAlgn="b"/>
                      <a:r>
                        <a:rPr lang="en-IN" sz="900" b="0" i="0" u="none" strike="noStrike">
                          <a:effectLst/>
                          <a:latin typeface="Calibri" panose="020F0502020204030204" pitchFamily="34" charset="0"/>
                        </a:rPr>
                        <a:t>Share Capital</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214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231 </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231 </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231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630672713"/>
                  </a:ext>
                </a:extLst>
              </a:tr>
              <a:tr h="192127">
                <a:tc>
                  <a:txBody>
                    <a:bodyPr/>
                    <a:lstStyle/>
                    <a:p>
                      <a:pPr algn="l" fontAlgn="b"/>
                      <a:r>
                        <a:rPr lang="en-IN" sz="900" b="0" i="0" u="none" strike="noStrike">
                          <a:effectLst/>
                          <a:latin typeface="Calibri" panose="020F0502020204030204" pitchFamily="34" charset="0"/>
                        </a:rPr>
                        <a:t>Reserves &amp; Surplus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4,947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8,796 </a:t>
                      </a:r>
                    </a:p>
                  </a:txBody>
                  <a:tcPr marL="0" marR="0" marT="0" marB="0" anchor="b">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11,067 </a:t>
                      </a:r>
                    </a:p>
                  </a:txBody>
                  <a:tcPr marL="0" marR="0" marT="0" marB="0" anchor="b">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13,806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CAE8AA"/>
                    </a:solidFill>
                  </a:tcPr>
                </a:tc>
                <a:extLst>
                  <a:ext uri="{0D108BD9-81ED-4DB2-BD59-A6C34878D82A}">
                    <a16:rowId xmlns:a16="http://schemas.microsoft.com/office/drawing/2014/main" val="2050121275"/>
                  </a:ext>
                </a:extLst>
              </a:tr>
              <a:tr h="192127">
                <a:tc>
                  <a:txBody>
                    <a:bodyPr/>
                    <a:lstStyle/>
                    <a:p>
                      <a:pPr algn="l" fontAlgn="b"/>
                      <a:r>
                        <a:rPr lang="en-IN" sz="900" b="1" i="0" u="none" strike="noStrike">
                          <a:solidFill>
                            <a:srgbClr val="000000"/>
                          </a:solidFill>
                          <a:effectLst/>
                          <a:latin typeface="Calibri" panose="020F0502020204030204" pitchFamily="34" charset="0"/>
                        </a:rPr>
                        <a:t>Networth</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r" fontAlgn="b"/>
                      <a:r>
                        <a:rPr lang="en-IN" sz="900" b="1" i="0" u="none" strike="noStrike">
                          <a:solidFill>
                            <a:srgbClr val="000000"/>
                          </a:solidFill>
                          <a:effectLst/>
                          <a:latin typeface="Calibri" panose="020F0502020204030204" pitchFamily="34" charset="0"/>
                        </a:rPr>
                        <a:t>          5,161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r" fontAlgn="b"/>
                      <a:r>
                        <a:rPr lang="en-IN" sz="900" b="1" i="0" u="none" strike="noStrike">
                          <a:solidFill>
                            <a:srgbClr val="000000"/>
                          </a:solidFill>
                          <a:effectLst/>
                          <a:latin typeface="Calibri" panose="020F0502020204030204" pitchFamily="34" charset="0"/>
                        </a:rPr>
                        <a:t>          9,027 </a:t>
                      </a:r>
                    </a:p>
                  </a:txBody>
                  <a:tcPr marL="0" marR="0" marT="0" marB="0" anchor="b">
                    <a:lnL>
                      <a:noFill/>
                    </a:lnL>
                    <a:lnR>
                      <a:noFill/>
                    </a:lnR>
                    <a:lnT>
                      <a:noFill/>
                    </a:lnT>
                    <a:lnB>
                      <a:noFill/>
                    </a:lnB>
                    <a:solidFill>
                      <a:srgbClr val="FFFFFF"/>
                    </a:solidFill>
                  </a:tcPr>
                </a:tc>
                <a:tc>
                  <a:txBody>
                    <a:bodyPr/>
                    <a:lstStyle/>
                    <a:p>
                      <a:pPr algn="r" fontAlgn="b"/>
                      <a:r>
                        <a:rPr lang="en-IN" sz="900" b="1" i="0" u="none" strike="noStrike">
                          <a:solidFill>
                            <a:srgbClr val="000000"/>
                          </a:solidFill>
                          <a:effectLst/>
                          <a:latin typeface="Calibri" panose="020F0502020204030204" pitchFamily="34" charset="0"/>
                        </a:rPr>
                        <a:t>        11,299 </a:t>
                      </a:r>
                    </a:p>
                  </a:txBody>
                  <a:tcPr marL="0" marR="0" marT="0" marB="0" anchor="b">
                    <a:lnL>
                      <a:noFill/>
                    </a:lnL>
                    <a:lnR>
                      <a:noFill/>
                    </a:lnR>
                    <a:lnT>
                      <a:noFill/>
                    </a:lnT>
                    <a:lnB>
                      <a:noFill/>
                    </a:lnB>
                    <a:solidFill>
                      <a:srgbClr val="FFFFFF"/>
                    </a:solidFill>
                  </a:tcPr>
                </a:tc>
                <a:tc>
                  <a:txBody>
                    <a:bodyPr/>
                    <a:lstStyle/>
                    <a:p>
                      <a:pPr algn="r" fontAlgn="b"/>
                      <a:r>
                        <a:rPr lang="en-IN" sz="900" b="1" i="0" u="none" strike="noStrike">
                          <a:solidFill>
                            <a:srgbClr val="000000"/>
                          </a:solidFill>
                          <a:effectLst/>
                          <a:latin typeface="Calibri" panose="020F0502020204030204" pitchFamily="34" charset="0"/>
                        </a:rPr>
                        <a:t>        14,038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FFFF"/>
                    </a:solidFill>
                  </a:tcPr>
                </a:tc>
                <a:extLst>
                  <a:ext uri="{0D108BD9-81ED-4DB2-BD59-A6C34878D82A}">
                    <a16:rowId xmlns:a16="http://schemas.microsoft.com/office/drawing/2014/main" val="2118915957"/>
                  </a:ext>
                </a:extLst>
              </a:tr>
              <a:tr h="192127">
                <a:tc>
                  <a:txBody>
                    <a:bodyPr/>
                    <a:lstStyle/>
                    <a:p>
                      <a:pPr algn="l" fontAlgn="b"/>
                      <a:r>
                        <a:rPr lang="en-IN" sz="900" b="0" i="0" u="none" strike="noStrike">
                          <a:effectLst/>
                          <a:latin typeface="Calibri" panose="020F0502020204030204" pitchFamily="34" charset="0"/>
                        </a:rPr>
                        <a:t>Debt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4256</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4563</a:t>
                      </a:r>
                    </a:p>
                  </a:txBody>
                  <a:tcPr marL="0" marR="0" marT="0" marB="0" anchor="b">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4678</a:t>
                      </a:r>
                    </a:p>
                  </a:txBody>
                  <a:tcPr marL="0" marR="0" marT="0" marB="0" anchor="b">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4804</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CAE8AA"/>
                    </a:solidFill>
                  </a:tcPr>
                </a:tc>
                <a:extLst>
                  <a:ext uri="{0D108BD9-81ED-4DB2-BD59-A6C34878D82A}">
                    <a16:rowId xmlns:a16="http://schemas.microsoft.com/office/drawing/2014/main" val="3040833443"/>
                  </a:ext>
                </a:extLst>
              </a:tr>
              <a:tr h="192127">
                <a:tc>
                  <a:txBody>
                    <a:bodyPr/>
                    <a:lstStyle/>
                    <a:p>
                      <a:pPr algn="l" fontAlgn="b"/>
                      <a:r>
                        <a:rPr lang="en-IN" sz="900" b="0" i="0" u="none" strike="noStrike">
                          <a:effectLst/>
                          <a:latin typeface="Calibri" panose="020F0502020204030204" pitchFamily="34" charset="0"/>
                        </a:rPr>
                        <a:t>Minority Interest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0 </a:t>
                      </a:r>
                    </a:p>
                  </a:txBody>
                  <a:tcPr marL="0" marR="0" marT="0" marB="0" anchor="b">
                    <a:lnL>
                      <a:noFill/>
                    </a:lnL>
                    <a:lnR>
                      <a:noFill/>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0 </a:t>
                      </a:r>
                    </a:p>
                  </a:txBody>
                  <a:tcPr marL="0" marR="0" marT="0" marB="0" anchor="b">
                    <a:lnL>
                      <a:noFill/>
                    </a:lnL>
                    <a:lnR>
                      <a:noFill/>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FFFF"/>
                    </a:solidFill>
                  </a:tcPr>
                </a:tc>
                <a:extLst>
                  <a:ext uri="{0D108BD9-81ED-4DB2-BD59-A6C34878D82A}">
                    <a16:rowId xmlns:a16="http://schemas.microsoft.com/office/drawing/2014/main" val="3329106195"/>
                  </a:ext>
                </a:extLst>
              </a:tr>
              <a:tr h="192127">
                <a:tc>
                  <a:txBody>
                    <a:bodyPr/>
                    <a:lstStyle/>
                    <a:p>
                      <a:pPr algn="l" fontAlgn="b"/>
                      <a:r>
                        <a:rPr lang="en-IN" sz="900" b="0" i="0" u="none" strike="noStrike">
                          <a:effectLst/>
                          <a:latin typeface="Calibri" panose="020F0502020204030204" pitchFamily="34" charset="0"/>
                        </a:rPr>
                        <a:t>Net deferred Tax liabilities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94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259 </a:t>
                      </a:r>
                    </a:p>
                  </a:txBody>
                  <a:tcPr marL="0" marR="0" marT="0" marB="0" anchor="b">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281 </a:t>
                      </a:r>
                    </a:p>
                  </a:txBody>
                  <a:tcPr marL="0" marR="0" marT="0" marB="0" anchor="b">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324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CAE8AA"/>
                    </a:solidFill>
                  </a:tcPr>
                </a:tc>
                <a:extLst>
                  <a:ext uri="{0D108BD9-81ED-4DB2-BD59-A6C34878D82A}">
                    <a16:rowId xmlns:a16="http://schemas.microsoft.com/office/drawing/2014/main" val="606078427"/>
                  </a:ext>
                </a:extLst>
              </a:tr>
              <a:tr h="192127">
                <a:tc>
                  <a:txBody>
                    <a:bodyPr/>
                    <a:lstStyle/>
                    <a:p>
                      <a:pPr algn="l" fontAlgn="b"/>
                      <a:r>
                        <a:rPr lang="en-IN" sz="900" b="0" i="0" u="none" strike="noStrike">
                          <a:effectLst/>
                          <a:latin typeface="Calibri" panose="020F0502020204030204" pitchFamily="34" charset="0"/>
                        </a:rPr>
                        <a:t>Others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122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142 </a:t>
                      </a:r>
                    </a:p>
                  </a:txBody>
                  <a:tcPr marL="0" marR="0" marT="0" marB="0" anchor="b">
                    <a:lnL>
                      <a:noFill/>
                    </a:lnL>
                    <a:lnR>
                      <a:noFill/>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154 </a:t>
                      </a:r>
                    </a:p>
                  </a:txBody>
                  <a:tcPr marL="0" marR="0" marT="0" marB="0" anchor="b">
                    <a:lnL>
                      <a:noFill/>
                    </a:lnL>
                    <a:lnR>
                      <a:noFill/>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178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FFFF"/>
                    </a:solidFill>
                  </a:tcPr>
                </a:tc>
                <a:extLst>
                  <a:ext uri="{0D108BD9-81ED-4DB2-BD59-A6C34878D82A}">
                    <a16:rowId xmlns:a16="http://schemas.microsoft.com/office/drawing/2014/main" val="1819530199"/>
                  </a:ext>
                </a:extLst>
              </a:tr>
              <a:tr h="192127">
                <a:tc>
                  <a:txBody>
                    <a:bodyPr/>
                    <a:lstStyle/>
                    <a:p>
                      <a:pPr algn="l" fontAlgn="b"/>
                      <a:r>
                        <a:rPr lang="en-IN" sz="900" b="1" i="0" u="none" strike="noStrike">
                          <a:solidFill>
                            <a:srgbClr val="000000"/>
                          </a:solidFill>
                          <a:effectLst/>
                          <a:latin typeface="Calibri" panose="020F0502020204030204" pitchFamily="34" charset="0"/>
                        </a:rPr>
                        <a:t>Capital Employed</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CAE8AA"/>
                    </a:solidFill>
                  </a:tcPr>
                </a:tc>
                <a:tc>
                  <a:txBody>
                    <a:bodyPr/>
                    <a:lstStyle/>
                    <a:p>
                      <a:pPr algn="r" fontAlgn="b"/>
                      <a:r>
                        <a:rPr lang="en-IN" sz="900" b="1" i="0" u="none" strike="noStrike">
                          <a:solidFill>
                            <a:srgbClr val="000000"/>
                          </a:solidFill>
                          <a:effectLst/>
                          <a:latin typeface="Calibri" panose="020F0502020204030204" pitchFamily="34" charset="0"/>
                        </a:rPr>
                        <a:t>          9,633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CAE8AA"/>
                    </a:solidFill>
                  </a:tcPr>
                </a:tc>
                <a:tc>
                  <a:txBody>
                    <a:bodyPr/>
                    <a:lstStyle/>
                    <a:p>
                      <a:pPr algn="r" fontAlgn="b"/>
                      <a:r>
                        <a:rPr lang="en-IN" sz="900" b="1" i="0" u="none" strike="noStrike">
                          <a:solidFill>
                            <a:srgbClr val="000000"/>
                          </a:solidFill>
                          <a:effectLst/>
                          <a:latin typeface="Calibri" panose="020F0502020204030204" pitchFamily="34" charset="0"/>
                        </a:rPr>
                        <a:t>        13,991 </a:t>
                      </a:r>
                    </a:p>
                  </a:txBody>
                  <a:tcPr marL="0" marR="0" marT="0" marB="0" anchor="b">
                    <a:lnL>
                      <a:noFill/>
                    </a:lnL>
                    <a:lnR>
                      <a:noFill/>
                    </a:lnR>
                    <a:lnT>
                      <a:noFill/>
                    </a:lnT>
                    <a:lnB>
                      <a:noFill/>
                    </a:lnB>
                    <a:solidFill>
                      <a:srgbClr val="CAE8AA"/>
                    </a:solidFill>
                  </a:tcPr>
                </a:tc>
                <a:tc>
                  <a:txBody>
                    <a:bodyPr/>
                    <a:lstStyle/>
                    <a:p>
                      <a:pPr algn="r" fontAlgn="b"/>
                      <a:r>
                        <a:rPr lang="en-IN" sz="900" b="1" i="0" u="none" strike="noStrike">
                          <a:solidFill>
                            <a:srgbClr val="000000"/>
                          </a:solidFill>
                          <a:effectLst/>
                          <a:latin typeface="Calibri" panose="020F0502020204030204" pitchFamily="34" charset="0"/>
                        </a:rPr>
                        <a:t>        16,411 </a:t>
                      </a:r>
                    </a:p>
                  </a:txBody>
                  <a:tcPr marL="0" marR="0" marT="0" marB="0" anchor="b">
                    <a:lnL>
                      <a:noFill/>
                    </a:lnL>
                    <a:lnR>
                      <a:noFill/>
                    </a:lnR>
                    <a:lnT>
                      <a:noFill/>
                    </a:lnT>
                    <a:lnB>
                      <a:noFill/>
                    </a:lnB>
                    <a:solidFill>
                      <a:srgbClr val="CAE8AA"/>
                    </a:solidFill>
                  </a:tcPr>
                </a:tc>
                <a:tc>
                  <a:txBody>
                    <a:bodyPr/>
                    <a:lstStyle/>
                    <a:p>
                      <a:pPr algn="r" fontAlgn="b"/>
                      <a:r>
                        <a:rPr lang="en-IN" sz="900" b="1" i="0" u="none" strike="noStrike">
                          <a:solidFill>
                            <a:srgbClr val="000000"/>
                          </a:solidFill>
                          <a:effectLst/>
                          <a:latin typeface="Calibri" panose="020F0502020204030204" pitchFamily="34" charset="0"/>
                        </a:rPr>
                        <a:t>        19,343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CAE8AA"/>
                    </a:solidFill>
                  </a:tcPr>
                </a:tc>
                <a:extLst>
                  <a:ext uri="{0D108BD9-81ED-4DB2-BD59-A6C34878D82A}">
                    <a16:rowId xmlns:a16="http://schemas.microsoft.com/office/drawing/2014/main" val="2126533182"/>
                  </a:ext>
                </a:extLst>
              </a:tr>
              <a:tr h="192127">
                <a:tc>
                  <a:txBody>
                    <a:bodyPr/>
                    <a:lstStyle/>
                    <a:p>
                      <a:pPr algn="l" fontAlgn="b"/>
                      <a:r>
                        <a:rPr lang="en-IN" sz="900" b="0" i="0" u="none" strike="noStrike">
                          <a:effectLst/>
                          <a:latin typeface="Calibri" panose="020F0502020204030204" pitchFamily="34" charset="0"/>
                        </a:rPr>
                        <a:t>Property, Plant and Equipment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375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368 </a:t>
                      </a:r>
                    </a:p>
                  </a:txBody>
                  <a:tcPr marL="0" marR="0" marT="0" marB="0" anchor="b">
                    <a:lnL>
                      <a:noFill/>
                    </a:lnL>
                    <a:lnR>
                      <a:noFill/>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405 </a:t>
                      </a:r>
                    </a:p>
                  </a:txBody>
                  <a:tcPr marL="0" marR="0" marT="0" marB="0" anchor="b">
                    <a:lnL>
                      <a:noFill/>
                    </a:lnL>
                    <a:lnR>
                      <a:noFill/>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446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FFFF"/>
                    </a:solidFill>
                  </a:tcPr>
                </a:tc>
                <a:extLst>
                  <a:ext uri="{0D108BD9-81ED-4DB2-BD59-A6C34878D82A}">
                    <a16:rowId xmlns:a16="http://schemas.microsoft.com/office/drawing/2014/main" val="3043664109"/>
                  </a:ext>
                </a:extLst>
              </a:tr>
              <a:tr h="192127">
                <a:tc>
                  <a:txBody>
                    <a:bodyPr/>
                    <a:lstStyle/>
                    <a:p>
                      <a:pPr algn="l" fontAlgn="b"/>
                      <a:r>
                        <a:rPr lang="en-IN" sz="900" b="0" i="0" u="none" strike="noStrike">
                          <a:effectLst/>
                          <a:latin typeface="Calibri" panose="020F0502020204030204" pitchFamily="34" charset="0"/>
                        </a:rPr>
                        <a:t>Other Non-Current Assets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111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89 </a:t>
                      </a:r>
                    </a:p>
                  </a:txBody>
                  <a:tcPr marL="0" marR="0" marT="0" marB="0" anchor="b">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97 </a:t>
                      </a:r>
                    </a:p>
                  </a:txBody>
                  <a:tcPr marL="0" marR="0" marT="0" marB="0" anchor="b">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112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CAE8AA"/>
                    </a:solidFill>
                  </a:tcPr>
                </a:tc>
                <a:extLst>
                  <a:ext uri="{0D108BD9-81ED-4DB2-BD59-A6C34878D82A}">
                    <a16:rowId xmlns:a16="http://schemas.microsoft.com/office/drawing/2014/main" val="4225194656"/>
                  </a:ext>
                </a:extLst>
              </a:tr>
              <a:tr h="192127">
                <a:tc>
                  <a:txBody>
                    <a:bodyPr/>
                    <a:lstStyle/>
                    <a:p>
                      <a:pPr algn="l" fontAlgn="b"/>
                      <a:r>
                        <a:rPr lang="en-IN" sz="900" b="1" i="0" u="none" strike="noStrike">
                          <a:solidFill>
                            <a:srgbClr val="000000"/>
                          </a:solidFill>
                          <a:effectLst/>
                          <a:latin typeface="Calibri" panose="020F0502020204030204" pitchFamily="34" charset="0"/>
                        </a:rPr>
                        <a:t>Net Fixed Assets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r" fontAlgn="b"/>
                      <a:r>
                        <a:rPr lang="en-IN" sz="900" b="1" i="0" u="none" strike="noStrike">
                          <a:solidFill>
                            <a:srgbClr val="000000"/>
                          </a:solidFill>
                          <a:effectLst/>
                          <a:latin typeface="Calibri" panose="020F0502020204030204" pitchFamily="34" charset="0"/>
                        </a:rPr>
                        <a:t>             486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r" fontAlgn="b"/>
                      <a:r>
                        <a:rPr lang="en-IN" sz="900" b="1" i="0" u="none" strike="noStrike">
                          <a:solidFill>
                            <a:srgbClr val="000000"/>
                          </a:solidFill>
                          <a:effectLst/>
                          <a:latin typeface="Calibri" panose="020F0502020204030204" pitchFamily="34" charset="0"/>
                        </a:rPr>
                        <a:t>             458 </a:t>
                      </a:r>
                    </a:p>
                  </a:txBody>
                  <a:tcPr marL="0" marR="0" marT="0" marB="0" anchor="b">
                    <a:lnL>
                      <a:noFill/>
                    </a:lnL>
                    <a:lnR>
                      <a:noFill/>
                    </a:lnR>
                    <a:lnT>
                      <a:noFill/>
                    </a:lnT>
                    <a:lnB>
                      <a:noFill/>
                    </a:lnB>
                    <a:solidFill>
                      <a:srgbClr val="FFFFFF"/>
                    </a:solidFill>
                  </a:tcPr>
                </a:tc>
                <a:tc>
                  <a:txBody>
                    <a:bodyPr/>
                    <a:lstStyle/>
                    <a:p>
                      <a:pPr algn="r" fontAlgn="b"/>
                      <a:r>
                        <a:rPr lang="en-IN" sz="900" b="1" i="0" u="none" strike="noStrike">
                          <a:solidFill>
                            <a:srgbClr val="000000"/>
                          </a:solidFill>
                          <a:effectLst/>
                          <a:latin typeface="Calibri" panose="020F0502020204030204" pitchFamily="34" charset="0"/>
                        </a:rPr>
                        <a:t>             502 </a:t>
                      </a:r>
                    </a:p>
                  </a:txBody>
                  <a:tcPr marL="0" marR="0" marT="0" marB="0" anchor="b">
                    <a:lnL>
                      <a:noFill/>
                    </a:lnL>
                    <a:lnR>
                      <a:noFill/>
                    </a:lnR>
                    <a:lnT>
                      <a:noFill/>
                    </a:lnT>
                    <a:lnB>
                      <a:noFill/>
                    </a:lnB>
                    <a:solidFill>
                      <a:srgbClr val="FFFFFF"/>
                    </a:solidFill>
                  </a:tcPr>
                </a:tc>
                <a:tc>
                  <a:txBody>
                    <a:bodyPr/>
                    <a:lstStyle/>
                    <a:p>
                      <a:pPr algn="r" fontAlgn="b"/>
                      <a:r>
                        <a:rPr lang="en-IN" sz="900" b="1" i="0" u="none" strike="noStrike">
                          <a:solidFill>
                            <a:srgbClr val="000000"/>
                          </a:solidFill>
                          <a:effectLst/>
                          <a:latin typeface="Calibri" panose="020F0502020204030204" pitchFamily="34" charset="0"/>
                        </a:rPr>
                        <a:t>             558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FFFF"/>
                    </a:solidFill>
                  </a:tcPr>
                </a:tc>
                <a:extLst>
                  <a:ext uri="{0D108BD9-81ED-4DB2-BD59-A6C34878D82A}">
                    <a16:rowId xmlns:a16="http://schemas.microsoft.com/office/drawing/2014/main" val="699562682"/>
                  </a:ext>
                </a:extLst>
              </a:tr>
              <a:tr h="192127">
                <a:tc>
                  <a:txBody>
                    <a:bodyPr/>
                    <a:lstStyle/>
                    <a:p>
                      <a:pPr algn="l" fontAlgn="b"/>
                      <a:r>
                        <a:rPr lang="en-IN" sz="900" b="1" i="0" u="none" strike="noStrike">
                          <a:effectLst/>
                          <a:latin typeface="Calibri" panose="020F0502020204030204" pitchFamily="34" charset="0"/>
                        </a:rPr>
                        <a:t>Investments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CAE8AA"/>
                    </a:solidFill>
                  </a:tcPr>
                </a:tc>
                <a:tc>
                  <a:txBody>
                    <a:bodyPr/>
                    <a:lstStyle/>
                    <a:p>
                      <a:pPr algn="r" fontAlgn="b"/>
                      <a:r>
                        <a:rPr lang="en-IN" sz="900" b="1" i="0" u="none" strike="noStrike">
                          <a:solidFill>
                            <a:srgbClr val="000000"/>
                          </a:solidFill>
                          <a:effectLst/>
                          <a:latin typeface="Calibri" panose="020F0502020204030204" pitchFamily="34" charset="0"/>
                        </a:rPr>
                        <a:t>               14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CAE8AA"/>
                    </a:solidFill>
                  </a:tcPr>
                </a:tc>
                <a:tc>
                  <a:txBody>
                    <a:bodyPr/>
                    <a:lstStyle/>
                    <a:p>
                      <a:pPr algn="r" fontAlgn="b"/>
                      <a:r>
                        <a:rPr lang="en-IN" sz="900" b="1" i="0" u="none" strike="noStrike">
                          <a:solidFill>
                            <a:srgbClr val="000000"/>
                          </a:solidFill>
                          <a:effectLst/>
                          <a:latin typeface="Calibri" panose="020F0502020204030204" pitchFamily="34" charset="0"/>
                        </a:rPr>
                        <a:t>               29 </a:t>
                      </a:r>
                    </a:p>
                  </a:txBody>
                  <a:tcPr marL="0" marR="0" marT="0" marB="0" anchor="b">
                    <a:lnL>
                      <a:noFill/>
                    </a:lnL>
                    <a:lnR>
                      <a:noFill/>
                    </a:lnR>
                    <a:lnT>
                      <a:noFill/>
                    </a:lnT>
                    <a:lnB>
                      <a:noFill/>
                    </a:lnB>
                    <a:solidFill>
                      <a:srgbClr val="CAE8AA"/>
                    </a:solidFill>
                  </a:tcPr>
                </a:tc>
                <a:tc>
                  <a:txBody>
                    <a:bodyPr/>
                    <a:lstStyle/>
                    <a:p>
                      <a:pPr algn="r" fontAlgn="b"/>
                      <a:r>
                        <a:rPr lang="en-IN" sz="900" b="1" i="0" u="none" strike="noStrike">
                          <a:solidFill>
                            <a:srgbClr val="000000"/>
                          </a:solidFill>
                          <a:effectLst/>
                          <a:latin typeface="Calibri" panose="020F0502020204030204" pitchFamily="34" charset="0"/>
                        </a:rPr>
                        <a:t>               31 </a:t>
                      </a:r>
                    </a:p>
                  </a:txBody>
                  <a:tcPr marL="0" marR="0" marT="0" marB="0" anchor="b">
                    <a:lnL>
                      <a:noFill/>
                    </a:lnL>
                    <a:lnR>
                      <a:noFill/>
                    </a:lnR>
                    <a:lnT>
                      <a:noFill/>
                    </a:lnT>
                    <a:lnB>
                      <a:noFill/>
                    </a:lnB>
                    <a:solidFill>
                      <a:srgbClr val="CAE8AA"/>
                    </a:solidFill>
                  </a:tcPr>
                </a:tc>
                <a:tc>
                  <a:txBody>
                    <a:bodyPr/>
                    <a:lstStyle/>
                    <a:p>
                      <a:pPr algn="r" fontAlgn="b"/>
                      <a:r>
                        <a:rPr lang="en-IN" sz="900" b="1" i="0" u="none" strike="noStrike">
                          <a:solidFill>
                            <a:srgbClr val="000000"/>
                          </a:solidFill>
                          <a:effectLst/>
                          <a:latin typeface="Calibri" panose="020F0502020204030204" pitchFamily="34" charset="0"/>
                        </a:rPr>
                        <a:t>               36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CAE8AA"/>
                    </a:solidFill>
                  </a:tcPr>
                </a:tc>
                <a:extLst>
                  <a:ext uri="{0D108BD9-81ED-4DB2-BD59-A6C34878D82A}">
                    <a16:rowId xmlns:a16="http://schemas.microsoft.com/office/drawing/2014/main" val="2994931267"/>
                  </a:ext>
                </a:extLst>
              </a:tr>
              <a:tr h="192127">
                <a:tc>
                  <a:txBody>
                    <a:bodyPr/>
                    <a:lstStyle/>
                    <a:p>
                      <a:pPr algn="l" fontAlgn="b"/>
                      <a:r>
                        <a:rPr lang="en-IN" sz="900" b="1" i="0" u="none" strike="noStrike">
                          <a:solidFill>
                            <a:srgbClr val="000000"/>
                          </a:solidFill>
                          <a:effectLst/>
                          <a:latin typeface="Calibri" panose="020F0502020204030204" pitchFamily="34" charset="0"/>
                        </a:rPr>
                        <a:t>Current Assets, Loans &amp; Advances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r" fontAlgn="b"/>
                      <a:r>
                        <a:rPr lang="en-IN" sz="900" b="1" i="0" u="none" strike="noStrike">
                          <a:solidFill>
                            <a:srgbClr val="000000"/>
                          </a:solidFill>
                          <a:effectLst/>
                          <a:latin typeface="Calibri" panose="020F0502020204030204" pitchFamily="34" charset="0"/>
                        </a:rPr>
                        <a:t>        12,330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r" fontAlgn="b"/>
                      <a:r>
                        <a:rPr lang="en-IN" sz="900" b="1" i="0" u="none" strike="noStrike">
                          <a:solidFill>
                            <a:srgbClr val="000000"/>
                          </a:solidFill>
                          <a:effectLst/>
                          <a:latin typeface="Calibri" panose="020F0502020204030204" pitchFamily="34" charset="0"/>
                        </a:rPr>
                        <a:t>        16,936 </a:t>
                      </a:r>
                    </a:p>
                  </a:txBody>
                  <a:tcPr marL="0" marR="0" marT="0" marB="0" anchor="b">
                    <a:lnL>
                      <a:noFill/>
                    </a:lnL>
                    <a:lnR>
                      <a:noFill/>
                    </a:lnR>
                    <a:lnT>
                      <a:noFill/>
                    </a:lnT>
                    <a:lnB>
                      <a:noFill/>
                    </a:lnB>
                    <a:solidFill>
                      <a:srgbClr val="FFFFFF"/>
                    </a:solidFill>
                  </a:tcPr>
                </a:tc>
                <a:tc>
                  <a:txBody>
                    <a:bodyPr/>
                    <a:lstStyle/>
                    <a:p>
                      <a:pPr algn="r" fontAlgn="b"/>
                      <a:r>
                        <a:rPr lang="en-IN" sz="900" b="1" i="0" u="none" strike="noStrike">
                          <a:solidFill>
                            <a:srgbClr val="000000"/>
                          </a:solidFill>
                          <a:effectLst/>
                          <a:latin typeface="Calibri" panose="020F0502020204030204" pitchFamily="34" charset="0"/>
                        </a:rPr>
                        <a:t>        19,381 </a:t>
                      </a:r>
                    </a:p>
                  </a:txBody>
                  <a:tcPr marL="0" marR="0" marT="0" marB="0" anchor="b">
                    <a:lnL>
                      <a:noFill/>
                    </a:lnL>
                    <a:lnR>
                      <a:noFill/>
                    </a:lnR>
                    <a:lnT>
                      <a:noFill/>
                    </a:lnT>
                    <a:lnB>
                      <a:noFill/>
                    </a:lnB>
                    <a:solidFill>
                      <a:srgbClr val="FFFFFF"/>
                    </a:solidFill>
                  </a:tcPr>
                </a:tc>
                <a:tc>
                  <a:txBody>
                    <a:bodyPr/>
                    <a:lstStyle/>
                    <a:p>
                      <a:pPr algn="r" fontAlgn="b"/>
                      <a:r>
                        <a:rPr lang="en-IN" sz="900" b="1" i="0" u="none" strike="noStrike">
                          <a:solidFill>
                            <a:srgbClr val="000000"/>
                          </a:solidFill>
                          <a:effectLst/>
                          <a:latin typeface="Calibri" panose="020F0502020204030204" pitchFamily="34" charset="0"/>
                        </a:rPr>
                        <a:t>        22,803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FFFF"/>
                    </a:solidFill>
                  </a:tcPr>
                </a:tc>
                <a:extLst>
                  <a:ext uri="{0D108BD9-81ED-4DB2-BD59-A6C34878D82A}">
                    <a16:rowId xmlns:a16="http://schemas.microsoft.com/office/drawing/2014/main" val="3961072590"/>
                  </a:ext>
                </a:extLst>
              </a:tr>
              <a:tr h="192127">
                <a:tc>
                  <a:txBody>
                    <a:bodyPr/>
                    <a:lstStyle/>
                    <a:p>
                      <a:pPr algn="l" fontAlgn="b"/>
                      <a:r>
                        <a:rPr lang="en-IN" sz="900" b="0" i="0" u="none" strike="noStrike">
                          <a:effectLst/>
                          <a:latin typeface="Calibri" panose="020F0502020204030204" pitchFamily="34" charset="0"/>
                        </a:rPr>
                        <a:t>Inventory</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7,392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9,041 </a:t>
                      </a:r>
                    </a:p>
                  </a:txBody>
                  <a:tcPr marL="0" marR="0" marT="0" marB="0" anchor="b">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9,462 </a:t>
                      </a:r>
                    </a:p>
                  </a:txBody>
                  <a:tcPr marL="0" marR="0" marT="0" marB="0" anchor="b">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10,537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CAE8AA"/>
                    </a:solidFill>
                  </a:tcPr>
                </a:tc>
                <a:extLst>
                  <a:ext uri="{0D108BD9-81ED-4DB2-BD59-A6C34878D82A}">
                    <a16:rowId xmlns:a16="http://schemas.microsoft.com/office/drawing/2014/main" val="2682740258"/>
                  </a:ext>
                </a:extLst>
              </a:tr>
              <a:tr h="192127">
                <a:tc>
                  <a:txBody>
                    <a:bodyPr/>
                    <a:lstStyle/>
                    <a:p>
                      <a:pPr algn="l" fontAlgn="b"/>
                      <a:r>
                        <a:rPr lang="en-IN" sz="900" b="0" i="0" u="none" strike="noStrike">
                          <a:effectLst/>
                          <a:latin typeface="Calibri" panose="020F0502020204030204" pitchFamily="34" charset="0"/>
                        </a:rPr>
                        <a:t>Debtors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1,067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565 </a:t>
                      </a:r>
                    </a:p>
                  </a:txBody>
                  <a:tcPr marL="0" marR="0" marT="0" marB="0" anchor="b">
                    <a:lnL>
                      <a:noFill/>
                    </a:lnL>
                    <a:lnR>
                      <a:noFill/>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653 </a:t>
                      </a:r>
                    </a:p>
                  </a:txBody>
                  <a:tcPr marL="0" marR="0" marT="0" marB="0" anchor="b">
                    <a:lnL>
                      <a:noFill/>
                    </a:lnL>
                    <a:lnR>
                      <a:noFill/>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753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FFFF"/>
                    </a:solidFill>
                  </a:tcPr>
                </a:tc>
                <a:extLst>
                  <a:ext uri="{0D108BD9-81ED-4DB2-BD59-A6C34878D82A}">
                    <a16:rowId xmlns:a16="http://schemas.microsoft.com/office/drawing/2014/main" val="2840211640"/>
                  </a:ext>
                </a:extLst>
              </a:tr>
              <a:tr h="192127">
                <a:tc>
                  <a:txBody>
                    <a:bodyPr/>
                    <a:lstStyle/>
                    <a:p>
                      <a:pPr algn="l" fontAlgn="b"/>
                      <a:r>
                        <a:rPr lang="en-IN" sz="900" b="0" i="0" u="none" strike="noStrike">
                          <a:effectLst/>
                          <a:latin typeface="Calibri" panose="020F0502020204030204" pitchFamily="34" charset="0"/>
                        </a:rPr>
                        <a:t>Cash &amp; Bank balance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1,103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392 </a:t>
                      </a:r>
                    </a:p>
                  </a:txBody>
                  <a:tcPr marL="0" marR="0" marT="0" marB="0" anchor="b">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3,079 </a:t>
                      </a:r>
                    </a:p>
                  </a:txBody>
                  <a:tcPr marL="0" marR="0" marT="0" marB="0" anchor="b">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4,375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CAE8AA"/>
                    </a:solidFill>
                  </a:tcPr>
                </a:tc>
                <a:extLst>
                  <a:ext uri="{0D108BD9-81ED-4DB2-BD59-A6C34878D82A}">
                    <a16:rowId xmlns:a16="http://schemas.microsoft.com/office/drawing/2014/main" val="862200755"/>
                  </a:ext>
                </a:extLst>
              </a:tr>
              <a:tr h="192127">
                <a:tc>
                  <a:txBody>
                    <a:bodyPr/>
                    <a:lstStyle/>
                    <a:p>
                      <a:pPr algn="l" fontAlgn="b"/>
                      <a:r>
                        <a:rPr lang="en-IN" sz="900" b="0" i="0" u="none" strike="noStrike">
                          <a:effectLst/>
                          <a:latin typeface="Calibri" panose="020F0502020204030204" pitchFamily="34" charset="0"/>
                        </a:rPr>
                        <a:t>Loans &amp; advances and others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2,768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6,938 </a:t>
                      </a:r>
                    </a:p>
                  </a:txBody>
                  <a:tcPr marL="0" marR="0" marT="0" marB="0" anchor="b">
                    <a:lnL>
                      <a:noFill/>
                    </a:lnL>
                    <a:lnR>
                      <a:noFill/>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6,188 </a:t>
                      </a:r>
                    </a:p>
                  </a:txBody>
                  <a:tcPr marL="0" marR="0" marT="0" marB="0" anchor="b">
                    <a:lnL>
                      <a:noFill/>
                    </a:lnL>
                    <a:lnR>
                      <a:noFill/>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7,138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FFFF"/>
                    </a:solidFill>
                  </a:tcPr>
                </a:tc>
                <a:extLst>
                  <a:ext uri="{0D108BD9-81ED-4DB2-BD59-A6C34878D82A}">
                    <a16:rowId xmlns:a16="http://schemas.microsoft.com/office/drawing/2014/main" val="2154581209"/>
                  </a:ext>
                </a:extLst>
              </a:tr>
              <a:tr h="192127">
                <a:tc>
                  <a:txBody>
                    <a:bodyPr/>
                    <a:lstStyle/>
                    <a:p>
                      <a:pPr algn="l" fontAlgn="b"/>
                      <a:r>
                        <a:rPr lang="en-IN" sz="900" b="1" i="0" u="none" strike="noStrike">
                          <a:solidFill>
                            <a:srgbClr val="000000"/>
                          </a:solidFill>
                          <a:effectLst/>
                          <a:latin typeface="Calibri" panose="020F0502020204030204" pitchFamily="34" charset="0"/>
                        </a:rPr>
                        <a:t>Current Liabilities &amp; Provisions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CAE8AA"/>
                    </a:solidFill>
                  </a:tcPr>
                </a:tc>
                <a:tc>
                  <a:txBody>
                    <a:bodyPr/>
                    <a:lstStyle/>
                    <a:p>
                      <a:pPr algn="r" fontAlgn="b"/>
                      <a:r>
                        <a:rPr lang="en-IN" sz="900" b="1" i="0" u="none" strike="noStrike">
                          <a:solidFill>
                            <a:srgbClr val="000000"/>
                          </a:solidFill>
                          <a:effectLst/>
                          <a:latin typeface="Calibri" panose="020F0502020204030204" pitchFamily="34" charset="0"/>
                        </a:rPr>
                        <a:t>          3,203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CAE8AA"/>
                    </a:solidFill>
                  </a:tcPr>
                </a:tc>
                <a:tc>
                  <a:txBody>
                    <a:bodyPr/>
                    <a:lstStyle/>
                    <a:p>
                      <a:pPr algn="r" fontAlgn="b"/>
                      <a:r>
                        <a:rPr lang="en-IN" sz="900" b="1" i="0" u="none" strike="noStrike">
                          <a:solidFill>
                            <a:srgbClr val="000000"/>
                          </a:solidFill>
                          <a:effectLst/>
                          <a:latin typeface="Calibri" panose="020F0502020204030204" pitchFamily="34" charset="0"/>
                        </a:rPr>
                        <a:t>          3,431 </a:t>
                      </a:r>
                    </a:p>
                  </a:txBody>
                  <a:tcPr marL="0" marR="0" marT="0" marB="0" anchor="b">
                    <a:lnL>
                      <a:noFill/>
                    </a:lnL>
                    <a:lnR>
                      <a:noFill/>
                    </a:lnR>
                    <a:lnT>
                      <a:noFill/>
                    </a:lnT>
                    <a:lnB>
                      <a:noFill/>
                    </a:lnB>
                    <a:solidFill>
                      <a:srgbClr val="CAE8AA"/>
                    </a:solidFill>
                  </a:tcPr>
                </a:tc>
                <a:tc>
                  <a:txBody>
                    <a:bodyPr/>
                    <a:lstStyle/>
                    <a:p>
                      <a:pPr algn="r" fontAlgn="b"/>
                      <a:r>
                        <a:rPr lang="en-IN" sz="900" b="1" i="0" u="none" strike="noStrike">
                          <a:solidFill>
                            <a:srgbClr val="000000"/>
                          </a:solidFill>
                          <a:effectLst/>
                          <a:latin typeface="Calibri" panose="020F0502020204030204" pitchFamily="34" charset="0"/>
                        </a:rPr>
                        <a:t>          3,583 </a:t>
                      </a:r>
                    </a:p>
                  </a:txBody>
                  <a:tcPr marL="0" marR="0" marT="0" marB="0" anchor="b">
                    <a:lnL>
                      <a:noFill/>
                    </a:lnL>
                    <a:lnR>
                      <a:noFill/>
                    </a:lnR>
                    <a:lnT>
                      <a:noFill/>
                    </a:lnT>
                    <a:lnB>
                      <a:noFill/>
                    </a:lnB>
                    <a:solidFill>
                      <a:srgbClr val="CAE8AA"/>
                    </a:solidFill>
                  </a:tcPr>
                </a:tc>
                <a:tc>
                  <a:txBody>
                    <a:bodyPr/>
                    <a:lstStyle/>
                    <a:p>
                      <a:pPr algn="r" fontAlgn="b"/>
                      <a:r>
                        <a:rPr lang="en-IN" sz="900" b="1" i="0" u="none" strike="noStrike">
                          <a:solidFill>
                            <a:srgbClr val="000000"/>
                          </a:solidFill>
                          <a:effectLst/>
                          <a:latin typeface="Calibri" panose="020F0502020204030204" pitchFamily="34" charset="0"/>
                        </a:rPr>
                        <a:t>          4,132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CAE8AA"/>
                    </a:solidFill>
                  </a:tcPr>
                </a:tc>
                <a:extLst>
                  <a:ext uri="{0D108BD9-81ED-4DB2-BD59-A6C34878D82A}">
                    <a16:rowId xmlns:a16="http://schemas.microsoft.com/office/drawing/2014/main" val="1812307824"/>
                  </a:ext>
                </a:extLst>
              </a:tr>
              <a:tr h="192127">
                <a:tc>
                  <a:txBody>
                    <a:bodyPr/>
                    <a:lstStyle/>
                    <a:p>
                      <a:pPr algn="l" fontAlgn="b"/>
                      <a:r>
                        <a:rPr lang="en-IN" sz="900" b="0" i="0" u="none" strike="noStrike">
                          <a:effectLst/>
                          <a:latin typeface="Calibri" panose="020F0502020204030204" pitchFamily="34" charset="0"/>
                        </a:rPr>
                        <a:t>Liabilities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3,202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3,429 </a:t>
                      </a:r>
                    </a:p>
                  </a:txBody>
                  <a:tcPr marL="0" marR="0" marT="0" marB="0" anchor="b">
                    <a:lnL>
                      <a:noFill/>
                    </a:lnL>
                    <a:lnR>
                      <a:noFill/>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3,580 </a:t>
                      </a:r>
                    </a:p>
                  </a:txBody>
                  <a:tcPr marL="0" marR="0" marT="0" marB="0" anchor="b">
                    <a:lnL>
                      <a:noFill/>
                    </a:lnL>
                    <a:lnR>
                      <a:noFill/>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4,129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FFFF"/>
                    </a:solidFill>
                  </a:tcPr>
                </a:tc>
                <a:extLst>
                  <a:ext uri="{0D108BD9-81ED-4DB2-BD59-A6C34878D82A}">
                    <a16:rowId xmlns:a16="http://schemas.microsoft.com/office/drawing/2014/main" val="2900260855"/>
                  </a:ext>
                </a:extLst>
              </a:tr>
              <a:tr h="192127">
                <a:tc>
                  <a:txBody>
                    <a:bodyPr/>
                    <a:lstStyle/>
                    <a:p>
                      <a:pPr algn="l" fontAlgn="b"/>
                      <a:r>
                        <a:rPr lang="en-IN" sz="900" b="0" i="0" u="none" strike="noStrike">
                          <a:effectLst/>
                          <a:latin typeface="Calibri" panose="020F0502020204030204" pitchFamily="34" charset="0"/>
                        </a:rPr>
                        <a:t>Provisions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1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2 </a:t>
                      </a:r>
                    </a:p>
                  </a:txBody>
                  <a:tcPr marL="0" marR="0" marT="0" marB="0" anchor="b">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3 </a:t>
                      </a:r>
                    </a:p>
                  </a:txBody>
                  <a:tcPr marL="0" marR="0" marT="0" marB="0" anchor="b">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3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CAE8AA"/>
                    </a:solidFill>
                  </a:tcPr>
                </a:tc>
                <a:extLst>
                  <a:ext uri="{0D108BD9-81ED-4DB2-BD59-A6C34878D82A}">
                    <a16:rowId xmlns:a16="http://schemas.microsoft.com/office/drawing/2014/main" val="266131064"/>
                  </a:ext>
                </a:extLst>
              </a:tr>
              <a:tr h="192127">
                <a:tc>
                  <a:txBody>
                    <a:bodyPr/>
                    <a:lstStyle/>
                    <a:p>
                      <a:pPr algn="l" fontAlgn="b"/>
                      <a:r>
                        <a:rPr lang="en-IN" sz="900" b="1" i="0" u="none" strike="noStrike">
                          <a:solidFill>
                            <a:srgbClr val="000000"/>
                          </a:solidFill>
                          <a:effectLst/>
                          <a:latin typeface="Calibri" panose="020F0502020204030204" pitchFamily="34" charset="0"/>
                        </a:rPr>
                        <a:t>Net Current Assets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r" fontAlgn="b"/>
                      <a:r>
                        <a:rPr lang="en-IN" sz="900" b="1" i="0" u="none" strike="noStrike">
                          <a:solidFill>
                            <a:srgbClr val="000000"/>
                          </a:solidFill>
                          <a:effectLst/>
                          <a:latin typeface="Calibri" panose="020F0502020204030204" pitchFamily="34" charset="0"/>
                        </a:rPr>
                        <a:t>          9,127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r" fontAlgn="b"/>
                      <a:r>
                        <a:rPr lang="en-IN" sz="900" b="1" i="0" u="none" strike="noStrike">
                          <a:solidFill>
                            <a:srgbClr val="000000"/>
                          </a:solidFill>
                          <a:effectLst/>
                          <a:latin typeface="Calibri" panose="020F0502020204030204" pitchFamily="34" charset="0"/>
                        </a:rPr>
                        <a:t>        13,504 </a:t>
                      </a:r>
                    </a:p>
                  </a:txBody>
                  <a:tcPr marL="0" marR="0" marT="0" marB="0" anchor="b">
                    <a:lnL>
                      <a:noFill/>
                    </a:lnL>
                    <a:lnR>
                      <a:noFill/>
                    </a:lnR>
                    <a:lnT>
                      <a:noFill/>
                    </a:lnT>
                    <a:lnB>
                      <a:noFill/>
                    </a:lnB>
                    <a:solidFill>
                      <a:srgbClr val="FFFFFF"/>
                    </a:solidFill>
                  </a:tcPr>
                </a:tc>
                <a:tc>
                  <a:txBody>
                    <a:bodyPr/>
                    <a:lstStyle/>
                    <a:p>
                      <a:pPr algn="r" fontAlgn="b"/>
                      <a:r>
                        <a:rPr lang="en-IN" sz="900" b="1" i="0" u="none" strike="noStrike">
                          <a:solidFill>
                            <a:srgbClr val="000000"/>
                          </a:solidFill>
                          <a:effectLst/>
                          <a:latin typeface="Calibri" panose="020F0502020204030204" pitchFamily="34" charset="0"/>
                        </a:rPr>
                        <a:t>        15,798 </a:t>
                      </a:r>
                    </a:p>
                  </a:txBody>
                  <a:tcPr marL="0" marR="0" marT="0" marB="0" anchor="b">
                    <a:lnL>
                      <a:noFill/>
                    </a:lnL>
                    <a:lnR>
                      <a:noFill/>
                    </a:lnR>
                    <a:lnT>
                      <a:noFill/>
                    </a:lnT>
                    <a:lnB>
                      <a:noFill/>
                    </a:lnB>
                    <a:solidFill>
                      <a:srgbClr val="FFFFFF"/>
                    </a:solidFill>
                  </a:tcPr>
                </a:tc>
                <a:tc>
                  <a:txBody>
                    <a:bodyPr/>
                    <a:lstStyle/>
                    <a:p>
                      <a:pPr algn="r" fontAlgn="b"/>
                      <a:r>
                        <a:rPr lang="en-IN" sz="900" b="1" i="0" u="none" strike="noStrike">
                          <a:solidFill>
                            <a:srgbClr val="000000"/>
                          </a:solidFill>
                          <a:effectLst/>
                          <a:latin typeface="Calibri" panose="020F0502020204030204" pitchFamily="34" charset="0"/>
                        </a:rPr>
                        <a:t>        18,670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FFFF"/>
                    </a:solidFill>
                  </a:tcPr>
                </a:tc>
                <a:extLst>
                  <a:ext uri="{0D108BD9-81ED-4DB2-BD59-A6C34878D82A}">
                    <a16:rowId xmlns:a16="http://schemas.microsoft.com/office/drawing/2014/main" val="3215758632"/>
                  </a:ext>
                </a:extLst>
              </a:tr>
              <a:tr h="192127">
                <a:tc>
                  <a:txBody>
                    <a:bodyPr/>
                    <a:lstStyle/>
                    <a:p>
                      <a:pPr algn="l" fontAlgn="b"/>
                      <a:r>
                        <a:rPr lang="en-IN" sz="900" b="1" i="0" u="none" strike="noStrike">
                          <a:solidFill>
                            <a:srgbClr val="000000"/>
                          </a:solidFill>
                          <a:effectLst/>
                          <a:latin typeface="Calibri" panose="020F0502020204030204" pitchFamily="34" charset="0"/>
                        </a:rPr>
                        <a:t>Application of Funds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CAE8AA"/>
                    </a:solidFill>
                  </a:tcPr>
                </a:tc>
                <a:tc>
                  <a:txBody>
                    <a:bodyPr/>
                    <a:lstStyle/>
                    <a:p>
                      <a:pPr algn="r" fontAlgn="b"/>
                      <a:r>
                        <a:rPr lang="en-IN" sz="900" b="1" i="0" u="none" strike="noStrike">
                          <a:solidFill>
                            <a:srgbClr val="000000"/>
                          </a:solidFill>
                          <a:effectLst/>
                          <a:latin typeface="Calibri" panose="020F0502020204030204" pitchFamily="34" charset="0"/>
                        </a:rPr>
                        <a:t>          9,627 </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CAE8AA"/>
                    </a:solidFill>
                  </a:tcPr>
                </a:tc>
                <a:tc>
                  <a:txBody>
                    <a:bodyPr/>
                    <a:lstStyle/>
                    <a:p>
                      <a:pPr algn="r" fontAlgn="b"/>
                      <a:r>
                        <a:rPr lang="en-IN" sz="900" b="1" i="0" u="none" strike="noStrike">
                          <a:solidFill>
                            <a:srgbClr val="000000"/>
                          </a:solidFill>
                          <a:effectLst/>
                          <a:latin typeface="Calibri" panose="020F0502020204030204" pitchFamily="34" charset="0"/>
                        </a:rPr>
                        <a:t>        13,991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CAE8AA"/>
                    </a:solidFill>
                  </a:tcPr>
                </a:tc>
                <a:tc>
                  <a:txBody>
                    <a:bodyPr/>
                    <a:lstStyle/>
                    <a:p>
                      <a:pPr algn="r" fontAlgn="b"/>
                      <a:r>
                        <a:rPr lang="en-IN" sz="900" b="1" i="0" u="none" strike="noStrike">
                          <a:solidFill>
                            <a:srgbClr val="000000"/>
                          </a:solidFill>
                          <a:effectLst/>
                          <a:latin typeface="Calibri" panose="020F0502020204030204" pitchFamily="34" charset="0"/>
                        </a:rPr>
                        <a:t>        16,332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CAE8AA"/>
                    </a:solidFill>
                  </a:tcPr>
                </a:tc>
                <a:tc>
                  <a:txBody>
                    <a:bodyPr/>
                    <a:lstStyle/>
                    <a:p>
                      <a:pPr algn="r" fontAlgn="b"/>
                      <a:r>
                        <a:rPr lang="en-IN" sz="900" b="1" i="0" u="none" strike="noStrike" dirty="0">
                          <a:solidFill>
                            <a:srgbClr val="000000"/>
                          </a:solidFill>
                          <a:effectLst/>
                          <a:latin typeface="Calibri" panose="020F0502020204030204" pitchFamily="34" charset="0"/>
                        </a:rPr>
                        <a:t>        19,264 </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CAE8AA"/>
                    </a:solidFill>
                  </a:tcPr>
                </a:tc>
                <a:extLst>
                  <a:ext uri="{0D108BD9-81ED-4DB2-BD59-A6C34878D82A}">
                    <a16:rowId xmlns:a16="http://schemas.microsoft.com/office/drawing/2014/main" val="3343353746"/>
                  </a:ext>
                </a:extLst>
              </a:tr>
            </a:tbl>
          </a:graphicData>
        </a:graphic>
      </p:graphicFrame>
    </p:spTree>
    <p:extLst>
      <p:ext uri="{BB962C8B-B14F-4D97-AF65-F5344CB8AC3E}">
        <p14:creationId xmlns:p14="http://schemas.microsoft.com/office/powerpoint/2010/main" val="3351860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8315483-FAB0-4FDE-B1FC-9BD014E73CF3}" type="slidenum">
              <a:rPr lang="en-IN" smtClean="0"/>
              <a:pPr/>
              <a:t>5</a:t>
            </a:fld>
            <a:endParaRPr lang="en-IN" dirty="0"/>
          </a:p>
        </p:txBody>
      </p:sp>
      <p:graphicFrame>
        <p:nvGraphicFramePr>
          <p:cNvPr id="3" name="Table 2"/>
          <p:cNvGraphicFramePr>
            <a:graphicFrameLocks noGrp="1"/>
          </p:cNvGraphicFramePr>
          <p:nvPr>
            <p:extLst>
              <p:ext uri="{D42A27DB-BD31-4B8C-83A1-F6EECF244321}">
                <p14:modId xmlns:p14="http://schemas.microsoft.com/office/powerpoint/2010/main" val="3131639238"/>
              </p:ext>
            </p:extLst>
          </p:nvPr>
        </p:nvGraphicFramePr>
        <p:xfrm>
          <a:off x="333374" y="628650"/>
          <a:ext cx="6196013" cy="274320"/>
        </p:xfrm>
        <a:graphic>
          <a:graphicData uri="http://schemas.openxmlformats.org/drawingml/2006/table">
            <a:tbl>
              <a:tblPr firstRow="1" bandRow="1">
                <a:tableStyleId>{93296810-A885-4BE3-A3E7-6D5BEEA58F35}</a:tableStyleId>
              </a:tblPr>
              <a:tblGrid>
                <a:gridCol w="6196013">
                  <a:extLst>
                    <a:ext uri="{9D8B030D-6E8A-4147-A177-3AD203B41FA5}">
                      <a16:colId xmlns:a16="http://schemas.microsoft.com/office/drawing/2014/main" val="3629363505"/>
                    </a:ext>
                  </a:extLst>
                </a:gridCol>
              </a:tblGrid>
              <a:tr h="257175">
                <a:tc>
                  <a:txBody>
                    <a:bodyPr/>
                    <a:lstStyle/>
                    <a:p>
                      <a:r>
                        <a:rPr lang="en-US" sz="1200" dirty="0"/>
                        <a:t>Cash Flow Statement</a:t>
                      </a:r>
                      <a:r>
                        <a:rPr lang="en-US" sz="1200" baseline="0" dirty="0"/>
                        <a:t> (consolidated)</a:t>
                      </a:r>
                      <a:endParaRPr lang="en-US" sz="1200" dirty="0"/>
                    </a:p>
                  </a:txBody>
                  <a:tcPr>
                    <a:solidFill>
                      <a:srgbClr val="00B050"/>
                    </a:solidFill>
                  </a:tcPr>
                </a:tc>
                <a:extLst>
                  <a:ext uri="{0D108BD9-81ED-4DB2-BD59-A6C34878D82A}">
                    <a16:rowId xmlns:a16="http://schemas.microsoft.com/office/drawing/2014/main" val="4090492618"/>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2841168516"/>
              </p:ext>
            </p:extLst>
          </p:nvPr>
        </p:nvGraphicFramePr>
        <p:xfrm>
          <a:off x="321341" y="4484850"/>
          <a:ext cx="6196013" cy="274320"/>
        </p:xfrm>
        <a:graphic>
          <a:graphicData uri="http://schemas.openxmlformats.org/drawingml/2006/table">
            <a:tbl>
              <a:tblPr firstRow="1" bandRow="1">
                <a:tableStyleId>{93296810-A885-4BE3-A3E7-6D5BEEA58F35}</a:tableStyleId>
              </a:tblPr>
              <a:tblGrid>
                <a:gridCol w="6196013">
                  <a:extLst>
                    <a:ext uri="{9D8B030D-6E8A-4147-A177-3AD203B41FA5}">
                      <a16:colId xmlns:a16="http://schemas.microsoft.com/office/drawing/2014/main" val="3629363505"/>
                    </a:ext>
                  </a:extLst>
                </a:gridCol>
              </a:tblGrid>
              <a:tr h="257175">
                <a:tc>
                  <a:txBody>
                    <a:bodyPr/>
                    <a:lstStyle/>
                    <a:p>
                      <a:r>
                        <a:rPr lang="en-US" sz="1200" dirty="0"/>
                        <a:t>Ratio Analysis</a:t>
                      </a:r>
                    </a:p>
                  </a:txBody>
                  <a:tcPr>
                    <a:solidFill>
                      <a:srgbClr val="00B050"/>
                    </a:solidFill>
                  </a:tcPr>
                </a:tc>
                <a:extLst>
                  <a:ext uri="{0D108BD9-81ED-4DB2-BD59-A6C34878D82A}">
                    <a16:rowId xmlns:a16="http://schemas.microsoft.com/office/drawing/2014/main" val="4090492618"/>
                  </a:ext>
                </a:extLst>
              </a:tr>
            </a:tbl>
          </a:graphicData>
        </a:graphic>
      </p:graphicFrame>
      <p:sp>
        <p:nvSpPr>
          <p:cNvPr id="7" name="Rectangle 6"/>
          <p:cNvSpPr/>
          <p:nvPr/>
        </p:nvSpPr>
        <p:spPr>
          <a:xfrm>
            <a:off x="4660232" y="9210826"/>
            <a:ext cx="1982600" cy="215444"/>
          </a:xfrm>
          <a:prstGeom prst="rect">
            <a:avLst/>
          </a:prstGeom>
        </p:spPr>
        <p:txBody>
          <a:bodyPr wrap="square">
            <a:spAutoFit/>
          </a:bodyPr>
          <a:lstStyle/>
          <a:p>
            <a:r>
              <a:rPr lang="en-US" sz="800" dirty="0"/>
              <a:t>Source: Arihant Research, Company Filings</a:t>
            </a:r>
          </a:p>
        </p:txBody>
      </p:sp>
      <p:sp>
        <p:nvSpPr>
          <p:cNvPr id="8" name="Rectangle 7"/>
          <p:cNvSpPr/>
          <p:nvPr/>
        </p:nvSpPr>
        <p:spPr>
          <a:xfrm>
            <a:off x="4660232" y="4269406"/>
            <a:ext cx="1982600" cy="215444"/>
          </a:xfrm>
          <a:prstGeom prst="rect">
            <a:avLst/>
          </a:prstGeom>
        </p:spPr>
        <p:txBody>
          <a:bodyPr wrap="square">
            <a:spAutoFit/>
          </a:bodyPr>
          <a:lstStyle/>
          <a:p>
            <a:r>
              <a:rPr lang="en-US" sz="800" dirty="0"/>
              <a:t>Source: Arihant Research, Company Filings</a:t>
            </a:r>
          </a:p>
        </p:txBody>
      </p:sp>
      <p:graphicFrame>
        <p:nvGraphicFramePr>
          <p:cNvPr id="14" name="Table 13">
            <a:extLst>
              <a:ext uri="{FF2B5EF4-FFF2-40B4-BE49-F238E27FC236}">
                <a16:creationId xmlns:a16="http://schemas.microsoft.com/office/drawing/2014/main" id="{E7984D63-5CA1-49CA-F96A-C67751E4D443}"/>
              </a:ext>
            </a:extLst>
          </p:cNvPr>
          <p:cNvGraphicFramePr>
            <a:graphicFrameLocks noGrp="1"/>
          </p:cNvGraphicFramePr>
          <p:nvPr>
            <p:extLst>
              <p:ext uri="{D42A27DB-BD31-4B8C-83A1-F6EECF244321}">
                <p14:modId xmlns:p14="http://schemas.microsoft.com/office/powerpoint/2010/main" val="2185204004"/>
              </p:ext>
            </p:extLst>
          </p:nvPr>
        </p:nvGraphicFramePr>
        <p:xfrm>
          <a:off x="328613" y="902970"/>
          <a:ext cx="6185107" cy="3366438"/>
        </p:xfrm>
        <a:graphic>
          <a:graphicData uri="http://schemas.openxmlformats.org/drawingml/2006/table">
            <a:tbl>
              <a:tblPr/>
              <a:tblGrid>
                <a:gridCol w="2448855">
                  <a:extLst>
                    <a:ext uri="{9D8B030D-6E8A-4147-A177-3AD203B41FA5}">
                      <a16:colId xmlns:a16="http://schemas.microsoft.com/office/drawing/2014/main" val="3983079545"/>
                    </a:ext>
                  </a:extLst>
                </a:gridCol>
                <a:gridCol w="937561">
                  <a:extLst>
                    <a:ext uri="{9D8B030D-6E8A-4147-A177-3AD203B41FA5}">
                      <a16:colId xmlns:a16="http://schemas.microsoft.com/office/drawing/2014/main" val="1813346294"/>
                    </a:ext>
                  </a:extLst>
                </a:gridCol>
                <a:gridCol w="932897">
                  <a:extLst>
                    <a:ext uri="{9D8B030D-6E8A-4147-A177-3AD203B41FA5}">
                      <a16:colId xmlns:a16="http://schemas.microsoft.com/office/drawing/2014/main" val="1494961305"/>
                    </a:ext>
                  </a:extLst>
                </a:gridCol>
                <a:gridCol w="932897">
                  <a:extLst>
                    <a:ext uri="{9D8B030D-6E8A-4147-A177-3AD203B41FA5}">
                      <a16:colId xmlns:a16="http://schemas.microsoft.com/office/drawing/2014/main" val="3021538077"/>
                    </a:ext>
                  </a:extLst>
                </a:gridCol>
                <a:gridCol w="932897">
                  <a:extLst>
                    <a:ext uri="{9D8B030D-6E8A-4147-A177-3AD203B41FA5}">
                      <a16:colId xmlns:a16="http://schemas.microsoft.com/office/drawing/2014/main" val="1952093611"/>
                    </a:ext>
                  </a:extLst>
                </a:gridCol>
              </a:tblGrid>
              <a:tr h="202310">
                <a:tc>
                  <a:txBody>
                    <a:bodyPr/>
                    <a:lstStyle/>
                    <a:p>
                      <a:pPr algn="l" fontAlgn="b"/>
                      <a:r>
                        <a:rPr lang="en-IN" sz="900" b="1" i="0" u="none" strike="noStrike">
                          <a:solidFill>
                            <a:srgbClr val="FFFFFF"/>
                          </a:solidFill>
                          <a:effectLst/>
                          <a:latin typeface="Calibri" panose="020F0502020204030204" pitchFamily="34" charset="0"/>
                        </a:rPr>
                        <a:t>Particulars (INR Mn)</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00B050"/>
                    </a:solidFill>
                  </a:tcPr>
                </a:tc>
                <a:tc>
                  <a:txBody>
                    <a:bodyPr/>
                    <a:lstStyle/>
                    <a:p>
                      <a:pPr algn="r" fontAlgn="b"/>
                      <a:r>
                        <a:rPr lang="en-IN" sz="900" b="1" i="0" u="none" strike="noStrike">
                          <a:solidFill>
                            <a:srgbClr val="FFFFFF"/>
                          </a:solidFill>
                          <a:effectLst/>
                          <a:latin typeface="Calibri" panose="020F0502020204030204" pitchFamily="34" charset="0"/>
                        </a:rPr>
                        <a:t>FY24A</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00B050"/>
                    </a:solidFill>
                  </a:tcPr>
                </a:tc>
                <a:tc>
                  <a:txBody>
                    <a:bodyPr/>
                    <a:lstStyle/>
                    <a:p>
                      <a:pPr algn="r" fontAlgn="b"/>
                      <a:r>
                        <a:rPr lang="en-IN" sz="900" b="1" i="0" u="none" strike="noStrike" dirty="0">
                          <a:solidFill>
                            <a:srgbClr val="FFFFFF"/>
                          </a:solidFill>
                          <a:effectLst/>
                          <a:latin typeface="Calibri" panose="020F0502020204030204" pitchFamily="34" charset="0"/>
                        </a:rPr>
                        <a:t>FY25A</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00B050"/>
                    </a:solidFill>
                  </a:tcPr>
                </a:tc>
                <a:tc>
                  <a:txBody>
                    <a:bodyPr/>
                    <a:lstStyle/>
                    <a:p>
                      <a:pPr algn="r" fontAlgn="b"/>
                      <a:r>
                        <a:rPr lang="en-IN" sz="900" b="1" i="0" u="none" strike="noStrike">
                          <a:solidFill>
                            <a:srgbClr val="FFFFFF"/>
                          </a:solidFill>
                          <a:effectLst/>
                          <a:latin typeface="Calibri" panose="020F0502020204030204" pitchFamily="34" charset="0"/>
                        </a:rPr>
                        <a:t>FY26E</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00B050"/>
                    </a:solidFill>
                  </a:tcPr>
                </a:tc>
                <a:tc>
                  <a:txBody>
                    <a:bodyPr/>
                    <a:lstStyle/>
                    <a:p>
                      <a:pPr algn="r" fontAlgn="b"/>
                      <a:r>
                        <a:rPr lang="en-IN" sz="900" b="1" i="0" u="none" strike="noStrike">
                          <a:solidFill>
                            <a:srgbClr val="FFFFFF"/>
                          </a:solidFill>
                          <a:effectLst/>
                          <a:latin typeface="Calibri" panose="020F0502020204030204" pitchFamily="34" charset="0"/>
                        </a:rPr>
                        <a:t>FY27E</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00B050"/>
                    </a:solidFill>
                  </a:tcPr>
                </a:tc>
                <a:extLst>
                  <a:ext uri="{0D108BD9-81ED-4DB2-BD59-A6C34878D82A}">
                    <a16:rowId xmlns:a16="http://schemas.microsoft.com/office/drawing/2014/main" val="2562934935"/>
                  </a:ext>
                </a:extLst>
              </a:tr>
              <a:tr h="202310">
                <a:tc>
                  <a:txBody>
                    <a:bodyPr/>
                    <a:lstStyle/>
                    <a:p>
                      <a:pPr algn="l" fontAlgn="b"/>
                      <a:r>
                        <a:rPr lang="en-IN" sz="900" b="0" i="0" u="none" strike="noStrike">
                          <a:solidFill>
                            <a:srgbClr val="000000"/>
                          </a:solidFill>
                          <a:effectLst/>
                          <a:latin typeface="Calibri" panose="020F0502020204030204" pitchFamily="34" charset="0"/>
                        </a:rPr>
                        <a:t>Profit before tax</a:t>
                      </a:r>
                    </a:p>
                  </a:txBody>
                  <a:tcPr marL="0" marR="0" marT="0" marB="0" anchor="b">
                    <a:lnL>
                      <a:noFill/>
                    </a:lnL>
                    <a:lnR>
                      <a:noFill/>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938 </a:t>
                      </a:r>
                    </a:p>
                  </a:txBody>
                  <a:tcPr marL="0" marR="0" marT="0" marB="0" anchor="b">
                    <a:lnL>
                      <a:noFill/>
                    </a:lnL>
                    <a:lnR>
                      <a:noFill/>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1,361 </a:t>
                      </a:r>
                    </a:p>
                  </a:txBody>
                  <a:tcPr marL="0" marR="0" marT="0" marB="0" anchor="b">
                    <a:lnL>
                      <a:noFill/>
                    </a:lnL>
                    <a:lnR>
                      <a:noFill/>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2,839 </a:t>
                      </a:r>
                    </a:p>
                  </a:txBody>
                  <a:tcPr marL="0" marR="0" marT="0" marB="0" anchor="b">
                    <a:lnL>
                      <a:noFill/>
                    </a:lnL>
                    <a:lnR>
                      <a:noFill/>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3,424 </a:t>
                      </a:r>
                    </a:p>
                  </a:txBody>
                  <a:tcPr marL="0" marR="0" marT="0" marB="0" anchor="b">
                    <a:lnL>
                      <a:noFill/>
                    </a:lnL>
                    <a:lnR>
                      <a:noFill/>
                    </a:lnR>
                    <a:lnT>
                      <a:noFill/>
                    </a:lnT>
                    <a:lnB>
                      <a:noFill/>
                    </a:lnB>
                    <a:solidFill>
                      <a:srgbClr val="FFFFFF"/>
                    </a:solidFill>
                  </a:tcPr>
                </a:tc>
                <a:extLst>
                  <a:ext uri="{0D108BD9-81ED-4DB2-BD59-A6C34878D82A}">
                    <a16:rowId xmlns:a16="http://schemas.microsoft.com/office/drawing/2014/main" val="2914986184"/>
                  </a:ext>
                </a:extLst>
              </a:tr>
              <a:tr h="202310">
                <a:tc>
                  <a:txBody>
                    <a:bodyPr/>
                    <a:lstStyle/>
                    <a:p>
                      <a:pPr algn="l" fontAlgn="b"/>
                      <a:r>
                        <a:rPr lang="en-IN" sz="900" b="0" i="0" u="none" strike="noStrike">
                          <a:solidFill>
                            <a:srgbClr val="000000"/>
                          </a:solidFill>
                          <a:effectLst/>
                          <a:latin typeface="Calibri" panose="020F0502020204030204" pitchFamily="34" charset="0"/>
                        </a:rPr>
                        <a:t>Add: Depreciation</a:t>
                      </a:r>
                    </a:p>
                  </a:txBody>
                  <a:tcPr marL="0" marR="0" marT="0" marB="0" anchor="b">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37 </a:t>
                      </a:r>
                    </a:p>
                  </a:txBody>
                  <a:tcPr marL="0" marR="0" marT="0" marB="0" anchor="b">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50 </a:t>
                      </a:r>
                    </a:p>
                  </a:txBody>
                  <a:tcPr marL="0" marR="0" marT="0" marB="0" anchor="b">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71 </a:t>
                      </a:r>
                    </a:p>
                  </a:txBody>
                  <a:tcPr marL="0" marR="0" marT="0" marB="0" anchor="b">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82 </a:t>
                      </a:r>
                    </a:p>
                  </a:txBody>
                  <a:tcPr marL="0" marR="0" marT="0" marB="0" anchor="b">
                    <a:lnL>
                      <a:noFill/>
                    </a:lnL>
                    <a:lnR>
                      <a:noFill/>
                    </a:lnR>
                    <a:lnT>
                      <a:noFill/>
                    </a:lnT>
                    <a:lnB>
                      <a:noFill/>
                    </a:lnB>
                    <a:solidFill>
                      <a:srgbClr val="CAE8AA"/>
                    </a:solidFill>
                  </a:tcPr>
                </a:tc>
                <a:extLst>
                  <a:ext uri="{0D108BD9-81ED-4DB2-BD59-A6C34878D82A}">
                    <a16:rowId xmlns:a16="http://schemas.microsoft.com/office/drawing/2014/main" val="2632365270"/>
                  </a:ext>
                </a:extLst>
              </a:tr>
              <a:tr h="202310">
                <a:tc>
                  <a:txBody>
                    <a:bodyPr/>
                    <a:lstStyle/>
                    <a:p>
                      <a:pPr algn="l" fontAlgn="b"/>
                      <a:r>
                        <a:rPr lang="en-IN" sz="900" b="0" i="0" u="none" strike="noStrike">
                          <a:solidFill>
                            <a:srgbClr val="000000"/>
                          </a:solidFill>
                          <a:effectLst/>
                          <a:latin typeface="Calibri" panose="020F0502020204030204" pitchFamily="34" charset="0"/>
                        </a:rPr>
                        <a:t>Add: Interest cost</a:t>
                      </a:r>
                    </a:p>
                  </a:txBody>
                  <a:tcPr marL="0" marR="0" marT="0" marB="0" anchor="b">
                    <a:lnL>
                      <a:noFill/>
                    </a:lnL>
                    <a:lnR>
                      <a:noFill/>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1,389 </a:t>
                      </a:r>
                    </a:p>
                  </a:txBody>
                  <a:tcPr marL="0" marR="0" marT="0" marB="0" anchor="b">
                    <a:lnL>
                      <a:noFill/>
                    </a:lnL>
                    <a:lnR>
                      <a:noFill/>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657 </a:t>
                      </a:r>
                    </a:p>
                  </a:txBody>
                  <a:tcPr marL="0" marR="0" marT="0" marB="0" anchor="b">
                    <a:lnL>
                      <a:noFill/>
                    </a:lnL>
                    <a:lnR>
                      <a:noFill/>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795 </a:t>
                      </a:r>
                    </a:p>
                  </a:txBody>
                  <a:tcPr marL="0" marR="0" marT="0" marB="0" anchor="b">
                    <a:lnL>
                      <a:noFill/>
                    </a:lnL>
                    <a:lnR>
                      <a:noFill/>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769 </a:t>
                      </a:r>
                    </a:p>
                  </a:txBody>
                  <a:tcPr marL="0" marR="0" marT="0" marB="0" anchor="b">
                    <a:lnL>
                      <a:noFill/>
                    </a:lnL>
                    <a:lnR>
                      <a:noFill/>
                    </a:lnR>
                    <a:lnT>
                      <a:noFill/>
                    </a:lnT>
                    <a:lnB>
                      <a:noFill/>
                    </a:lnB>
                    <a:solidFill>
                      <a:srgbClr val="FFFFFF"/>
                    </a:solidFill>
                  </a:tcPr>
                </a:tc>
                <a:extLst>
                  <a:ext uri="{0D108BD9-81ED-4DB2-BD59-A6C34878D82A}">
                    <a16:rowId xmlns:a16="http://schemas.microsoft.com/office/drawing/2014/main" val="1534903975"/>
                  </a:ext>
                </a:extLst>
              </a:tr>
              <a:tr h="242772">
                <a:tc>
                  <a:txBody>
                    <a:bodyPr/>
                    <a:lstStyle/>
                    <a:p>
                      <a:pPr algn="l" fontAlgn="ctr"/>
                      <a:r>
                        <a:rPr lang="en-IN" sz="900" b="0" i="0" u="none" strike="noStrike">
                          <a:solidFill>
                            <a:srgbClr val="000000"/>
                          </a:solidFill>
                          <a:effectLst/>
                          <a:latin typeface="Calibri" panose="020F0502020204030204" pitchFamily="34" charset="0"/>
                        </a:rPr>
                        <a:t>Less: Other Income </a:t>
                      </a:r>
                    </a:p>
                  </a:txBody>
                  <a:tcPr marL="0" marR="0" marT="0" marB="0" anchor="ctr">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(35)</a:t>
                      </a:r>
                    </a:p>
                  </a:txBody>
                  <a:tcPr marL="0" marR="0" marT="0" marB="0" anchor="b">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(41)</a:t>
                      </a:r>
                    </a:p>
                  </a:txBody>
                  <a:tcPr marL="0" marR="0" marT="0" marB="0" anchor="b">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(44)</a:t>
                      </a:r>
                    </a:p>
                  </a:txBody>
                  <a:tcPr marL="0" marR="0" marT="0" marB="0" anchor="b">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(51)</a:t>
                      </a:r>
                    </a:p>
                  </a:txBody>
                  <a:tcPr marL="0" marR="0" marT="0" marB="0" anchor="b">
                    <a:lnL>
                      <a:noFill/>
                    </a:lnL>
                    <a:lnR>
                      <a:noFill/>
                    </a:lnR>
                    <a:lnT>
                      <a:noFill/>
                    </a:lnT>
                    <a:lnB>
                      <a:noFill/>
                    </a:lnB>
                    <a:solidFill>
                      <a:srgbClr val="CAE8AA"/>
                    </a:solidFill>
                  </a:tcPr>
                </a:tc>
                <a:extLst>
                  <a:ext uri="{0D108BD9-81ED-4DB2-BD59-A6C34878D82A}">
                    <a16:rowId xmlns:a16="http://schemas.microsoft.com/office/drawing/2014/main" val="2886347704"/>
                  </a:ext>
                </a:extLst>
              </a:tr>
              <a:tr h="202310">
                <a:tc>
                  <a:txBody>
                    <a:bodyPr/>
                    <a:lstStyle/>
                    <a:p>
                      <a:pPr algn="l" fontAlgn="b"/>
                      <a:r>
                        <a:rPr lang="en-IN" sz="900" b="0" i="0" u="none" strike="noStrike">
                          <a:solidFill>
                            <a:srgbClr val="000000"/>
                          </a:solidFill>
                          <a:effectLst/>
                          <a:latin typeface="Calibri" panose="020F0502020204030204" pitchFamily="34" charset="0"/>
                        </a:rPr>
                        <a:t>Others</a:t>
                      </a:r>
                    </a:p>
                  </a:txBody>
                  <a:tcPr marL="0" marR="0" marT="0" marB="0" anchor="b">
                    <a:lnL>
                      <a:noFill/>
                    </a:lnL>
                    <a:lnR>
                      <a:noFill/>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32 </a:t>
                      </a:r>
                    </a:p>
                  </a:txBody>
                  <a:tcPr marL="0" marR="0" marT="0" marB="0" anchor="b">
                    <a:lnL>
                      <a:noFill/>
                    </a:lnL>
                    <a:lnR>
                      <a:noFill/>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10 </a:t>
                      </a:r>
                    </a:p>
                  </a:txBody>
                  <a:tcPr marL="0" marR="0" marT="0" marB="0" anchor="b">
                    <a:lnL>
                      <a:noFill/>
                    </a:lnL>
                    <a:lnR>
                      <a:noFill/>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   </a:t>
                      </a:r>
                    </a:p>
                  </a:txBody>
                  <a:tcPr marL="0" marR="0" marT="0" marB="0" anchor="b">
                    <a:lnL>
                      <a:noFill/>
                    </a:lnL>
                    <a:lnR>
                      <a:noFill/>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   </a:t>
                      </a:r>
                    </a:p>
                  </a:txBody>
                  <a:tcPr marL="0" marR="0" marT="0" marB="0" anchor="b">
                    <a:lnL>
                      <a:noFill/>
                    </a:lnL>
                    <a:lnR>
                      <a:noFill/>
                    </a:lnR>
                    <a:lnT>
                      <a:noFill/>
                    </a:lnT>
                    <a:lnB>
                      <a:noFill/>
                    </a:lnB>
                    <a:solidFill>
                      <a:srgbClr val="FFFFFF"/>
                    </a:solidFill>
                  </a:tcPr>
                </a:tc>
                <a:extLst>
                  <a:ext uri="{0D108BD9-81ED-4DB2-BD59-A6C34878D82A}">
                    <a16:rowId xmlns:a16="http://schemas.microsoft.com/office/drawing/2014/main" val="3110245198"/>
                  </a:ext>
                </a:extLst>
              </a:tr>
              <a:tr h="291326">
                <a:tc>
                  <a:txBody>
                    <a:bodyPr/>
                    <a:lstStyle/>
                    <a:p>
                      <a:pPr algn="l" fontAlgn="b"/>
                      <a:r>
                        <a:rPr lang="en-US" sz="900" b="0" i="0" u="none" strike="noStrike">
                          <a:solidFill>
                            <a:srgbClr val="000000"/>
                          </a:solidFill>
                          <a:effectLst/>
                          <a:latin typeface="Calibri" panose="020F0502020204030204" pitchFamily="34" charset="0"/>
                        </a:rPr>
                        <a:t>Operating profit before working capital changes</a:t>
                      </a:r>
                    </a:p>
                  </a:txBody>
                  <a:tcPr marL="0" marR="0" marT="0" marB="0" anchor="b">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2,361 </a:t>
                      </a:r>
                    </a:p>
                  </a:txBody>
                  <a:tcPr marL="0" marR="0" marT="0" marB="0" anchor="b">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2,037 </a:t>
                      </a:r>
                    </a:p>
                  </a:txBody>
                  <a:tcPr marL="0" marR="0" marT="0" marB="0" anchor="b">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3,662 </a:t>
                      </a:r>
                    </a:p>
                  </a:txBody>
                  <a:tcPr marL="0" marR="0" marT="0" marB="0" anchor="b">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4,224 </a:t>
                      </a:r>
                    </a:p>
                  </a:txBody>
                  <a:tcPr marL="0" marR="0" marT="0" marB="0" anchor="b">
                    <a:lnL>
                      <a:noFill/>
                    </a:lnL>
                    <a:lnR>
                      <a:noFill/>
                    </a:lnR>
                    <a:lnT>
                      <a:noFill/>
                    </a:lnT>
                    <a:lnB>
                      <a:noFill/>
                    </a:lnB>
                    <a:solidFill>
                      <a:srgbClr val="CAE8AA"/>
                    </a:solidFill>
                  </a:tcPr>
                </a:tc>
                <a:extLst>
                  <a:ext uri="{0D108BD9-81ED-4DB2-BD59-A6C34878D82A}">
                    <a16:rowId xmlns:a16="http://schemas.microsoft.com/office/drawing/2014/main" val="3750646384"/>
                  </a:ext>
                </a:extLst>
              </a:tr>
              <a:tr h="202310">
                <a:tc>
                  <a:txBody>
                    <a:bodyPr/>
                    <a:lstStyle/>
                    <a:p>
                      <a:pPr algn="l" fontAlgn="b"/>
                      <a:r>
                        <a:rPr lang="en-IN" sz="900" b="0" i="0" u="none" strike="noStrike">
                          <a:solidFill>
                            <a:srgbClr val="000000"/>
                          </a:solidFill>
                          <a:effectLst/>
                          <a:latin typeface="Calibri" panose="020F0502020204030204" pitchFamily="34" charset="0"/>
                        </a:rPr>
                        <a:t>Working Capital changes</a:t>
                      </a:r>
                    </a:p>
                  </a:txBody>
                  <a:tcPr marL="0" marR="0" marT="0" marB="0" anchor="b">
                    <a:lnL>
                      <a:noFill/>
                    </a:lnL>
                    <a:lnR>
                      <a:noFill/>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(2,100)</a:t>
                      </a:r>
                    </a:p>
                  </a:txBody>
                  <a:tcPr marL="0" marR="0" marT="0" marB="0" anchor="b">
                    <a:lnL>
                      <a:noFill/>
                    </a:lnL>
                    <a:lnR>
                      <a:noFill/>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(5,109)</a:t>
                      </a:r>
                    </a:p>
                  </a:txBody>
                  <a:tcPr marL="0" marR="0" marT="0" marB="0" anchor="b">
                    <a:lnL>
                      <a:noFill/>
                    </a:lnL>
                    <a:lnR>
                      <a:noFill/>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397 </a:t>
                      </a:r>
                    </a:p>
                  </a:txBody>
                  <a:tcPr marL="0" marR="0" marT="0" marB="0" anchor="b">
                    <a:lnL>
                      <a:noFill/>
                    </a:lnL>
                    <a:lnR>
                      <a:noFill/>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(1,567)</a:t>
                      </a:r>
                    </a:p>
                  </a:txBody>
                  <a:tcPr marL="0" marR="0" marT="0" marB="0" anchor="b">
                    <a:lnL>
                      <a:noFill/>
                    </a:lnL>
                    <a:lnR>
                      <a:noFill/>
                    </a:lnR>
                    <a:lnT>
                      <a:noFill/>
                    </a:lnT>
                    <a:lnB>
                      <a:noFill/>
                    </a:lnB>
                    <a:solidFill>
                      <a:srgbClr val="FFFFFF"/>
                    </a:solidFill>
                  </a:tcPr>
                </a:tc>
                <a:extLst>
                  <a:ext uri="{0D108BD9-81ED-4DB2-BD59-A6C34878D82A}">
                    <a16:rowId xmlns:a16="http://schemas.microsoft.com/office/drawing/2014/main" val="3379767222"/>
                  </a:ext>
                </a:extLst>
              </a:tr>
              <a:tr h="202310">
                <a:tc>
                  <a:txBody>
                    <a:bodyPr/>
                    <a:lstStyle/>
                    <a:p>
                      <a:pPr algn="l" fontAlgn="b"/>
                      <a:r>
                        <a:rPr lang="en-IN" sz="900" b="0" i="0" u="none" strike="noStrike">
                          <a:solidFill>
                            <a:srgbClr val="000000"/>
                          </a:solidFill>
                          <a:effectLst/>
                          <a:latin typeface="Calibri" panose="020F0502020204030204" pitchFamily="34" charset="0"/>
                        </a:rPr>
                        <a:t>Cash from Operations</a:t>
                      </a:r>
                    </a:p>
                  </a:txBody>
                  <a:tcPr marL="0" marR="0" marT="0" marB="0" anchor="b">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261 </a:t>
                      </a:r>
                    </a:p>
                  </a:txBody>
                  <a:tcPr marL="0" marR="0" marT="0" marB="0" anchor="b">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(3,072)</a:t>
                      </a:r>
                    </a:p>
                  </a:txBody>
                  <a:tcPr marL="0" marR="0" marT="0" marB="0" anchor="b">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4,059 </a:t>
                      </a:r>
                    </a:p>
                  </a:txBody>
                  <a:tcPr marL="0" marR="0" marT="0" marB="0" anchor="b">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2,657 </a:t>
                      </a:r>
                    </a:p>
                  </a:txBody>
                  <a:tcPr marL="0" marR="0" marT="0" marB="0" anchor="b">
                    <a:lnL>
                      <a:noFill/>
                    </a:lnL>
                    <a:lnR>
                      <a:noFill/>
                    </a:lnR>
                    <a:lnT>
                      <a:noFill/>
                    </a:lnT>
                    <a:lnB>
                      <a:noFill/>
                    </a:lnB>
                    <a:solidFill>
                      <a:srgbClr val="CAE8AA"/>
                    </a:solidFill>
                  </a:tcPr>
                </a:tc>
                <a:extLst>
                  <a:ext uri="{0D108BD9-81ED-4DB2-BD59-A6C34878D82A}">
                    <a16:rowId xmlns:a16="http://schemas.microsoft.com/office/drawing/2014/main" val="1732070283"/>
                  </a:ext>
                </a:extLst>
              </a:tr>
              <a:tr h="202310">
                <a:tc>
                  <a:txBody>
                    <a:bodyPr/>
                    <a:lstStyle/>
                    <a:p>
                      <a:pPr algn="l" fontAlgn="b"/>
                      <a:r>
                        <a:rPr lang="en-IN" sz="900" b="0" i="0" u="none" strike="noStrike">
                          <a:solidFill>
                            <a:srgbClr val="000000"/>
                          </a:solidFill>
                          <a:effectLst/>
                          <a:latin typeface="Calibri" panose="020F0502020204030204" pitchFamily="34" charset="0"/>
                        </a:rPr>
                        <a:t>Less: Taxes</a:t>
                      </a:r>
                    </a:p>
                  </a:txBody>
                  <a:tcPr marL="0" marR="0" marT="0" marB="0" anchor="b">
                    <a:lnL>
                      <a:noFill/>
                    </a:lnL>
                    <a:lnR>
                      <a:noFill/>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(171)</a:t>
                      </a:r>
                    </a:p>
                  </a:txBody>
                  <a:tcPr marL="0" marR="0" marT="0" marB="0" anchor="b">
                    <a:lnL>
                      <a:noFill/>
                    </a:lnL>
                    <a:lnR>
                      <a:noFill/>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(193)</a:t>
                      </a:r>
                    </a:p>
                  </a:txBody>
                  <a:tcPr marL="0" marR="0" marT="0" marB="0" anchor="b">
                    <a:lnL>
                      <a:noFill/>
                    </a:lnL>
                    <a:lnR>
                      <a:noFill/>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(568)</a:t>
                      </a:r>
                    </a:p>
                  </a:txBody>
                  <a:tcPr marL="0" marR="0" marT="0" marB="0" anchor="b">
                    <a:lnL>
                      <a:noFill/>
                    </a:lnL>
                    <a:lnR>
                      <a:noFill/>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(685)</a:t>
                      </a:r>
                    </a:p>
                  </a:txBody>
                  <a:tcPr marL="0" marR="0" marT="0" marB="0" anchor="b">
                    <a:lnL>
                      <a:noFill/>
                    </a:lnL>
                    <a:lnR>
                      <a:noFill/>
                    </a:lnR>
                    <a:lnT>
                      <a:noFill/>
                    </a:lnT>
                    <a:lnB>
                      <a:noFill/>
                    </a:lnB>
                    <a:solidFill>
                      <a:srgbClr val="FFFFFF"/>
                    </a:solidFill>
                  </a:tcPr>
                </a:tc>
                <a:extLst>
                  <a:ext uri="{0D108BD9-81ED-4DB2-BD59-A6C34878D82A}">
                    <a16:rowId xmlns:a16="http://schemas.microsoft.com/office/drawing/2014/main" val="1671598625"/>
                  </a:ext>
                </a:extLst>
              </a:tr>
              <a:tr h="202310">
                <a:tc>
                  <a:txBody>
                    <a:bodyPr/>
                    <a:lstStyle/>
                    <a:p>
                      <a:pPr algn="l" fontAlgn="b"/>
                      <a:r>
                        <a:rPr lang="en-IN" sz="900" b="0" i="0" u="none" strike="noStrike">
                          <a:solidFill>
                            <a:srgbClr val="000000"/>
                          </a:solidFill>
                          <a:effectLst/>
                          <a:latin typeface="Calibri" panose="020F0502020204030204" pitchFamily="34" charset="0"/>
                        </a:rPr>
                        <a:t>Cash flow from Operations</a:t>
                      </a:r>
                    </a:p>
                  </a:txBody>
                  <a:tcPr marL="0" marR="0" marT="0" marB="0" anchor="b">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90 </a:t>
                      </a:r>
                    </a:p>
                  </a:txBody>
                  <a:tcPr marL="0" marR="0" marT="0" marB="0" anchor="b">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(3,264)</a:t>
                      </a:r>
                    </a:p>
                  </a:txBody>
                  <a:tcPr marL="0" marR="0" marT="0" marB="0" anchor="b">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3,491 </a:t>
                      </a:r>
                    </a:p>
                  </a:txBody>
                  <a:tcPr marL="0" marR="0" marT="0" marB="0" anchor="b">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1,972 </a:t>
                      </a:r>
                    </a:p>
                  </a:txBody>
                  <a:tcPr marL="0" marR="0" marT="0" marB="0" anchor="b">
                    <a:lnL>
                      <a:noFill/>
                    </a:lnL>
                    <a:lnR>
                      <a:noFill/>
                    </a:lnR>
                    <a:lnT>
                      <a:noFill/>
                    </a:lnT>
                    <a:lnB>
                      <a:noFill/>
                    </a:lnB>
                    <a:solidFill>
                      <a:srgbClr val="CAE8AA"/>
                    </a:solidFill>
                  </a:tcPr>
                </a:tc>
                <a:extLst>
                  <a:ext uri="{0D108BD9-81ED-4DB2-BD59-A6C34878D82A}">
                    <a16:rowId xmlns:a16="http://schemas.microsoft.com/office/drawing/2014/main" val="3616941335"/>
                  </a:ext>
                </a:extLst>
              </a:tr>
              <a:tr h="202310">
                <a:tc>
                  <a:txBody>
                    <a:bodyPr/>
                    <a:lstStyle/>
                    <a:p>
                      <a:pPr algn="l" fontAlgn="b"/>
                      <a:r>
                        <a:rPr lang="en-IN" sz="900" b="0" i="0" u="none" strike="noStrike">
                          <a:solidFill>
                            <a:srgbClr val="000000"/>
                          </a:solidFill>
                          <a:effectLst/>
                          <a:latin typeface="Calibri" panose="020F0502020204030204" pitchFamily="34" charset="0"/>
                        </a:rPr>
                        <a:t>Cash flow from investing</a:t>
                      </a:r>
                    </a:p>
                  </a:txBody>
                  <a:tcPr marL="0" marR="0" marT="0" marB="0" anchor="b">
                    <a:lnL>
                      <a:noFill/>
                    </a:lnL>
                    <a:lnR>
                      <a:noFill/>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(897)</a:t>
                      </a:r>
                    </a:p>
                  </a:txBody>
                  <a:tcPr marL="0" marR="0" marT="0" marB="0" anchor="b">
                    <a:lnL>
                      <a:noFill/>
                    </a:lnL>
                    <a:lnR>
                      <a:noFill/>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786 </a:t>
                      </a:r>
                    </a:p>
                  </a:txBody>
                  <a:tcPr marL="0" marR="0" marT="0" marB="0" anchor="b">
                    <a:lnL>
                      <a:noFill/>
                    </a:lnL>
                    <a:lnR>
                      <a:noFill/>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(45)</a:t>
                      </a:r>
                    </a:p>
                  </a:txBody>
                  <a:tcPr marL="0" marR="0" marT="0" marB="0" anchor="b">
                    <a:lnL>
                      <a:noFill/>
                    </a:lnL>
                    <a:lnR>
                      <a:noFill/>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(34)</a:t>
                      </a:r>
                    </a:p>
                  </a:txBody>
                  <a:tcPr marL="0" marR="0" marT="0" marB="0" anchor="b">
                    <a:lnL>
                      <a:noFill/>
                    </a:lnL>
                    <a:lnR>
                      <a:noFill/>
                    </a:lnR>
                    <a:lnT>
                      <a:noFill/>
                    </a:lnT>
                    <a:lnB>
                      <a:noFill/>
                    </a:lnB>
                    <a:solidFill>
                      <a:srgbClr val="FFFFFF"/>
                    </a:solidFill>
                  </a:tcPr>
                </a:tc>
                <a:extLst>
                  <a:ext uri="{0D108BD9-81ED-4DB2-BD59-A6C34878D82A}">
                    <a16:rowId xmlns:a16="http://schemas.microsoft.com/office/drawing/2014/main" val="2225181537"/>
                  </a:ext>
                </a:extLst>
              </a:tr>
              <a:tr h="202310">
                <a:tc>
                  <a:txBody>
                    <a:bodyPr/>
                    <a:lstStyle/>
                    <a:p>
                      <a:pPr algn="l" fontAlgn="b"/>
                      <a:r>
                        <a:rPr lang="en-IN" sz="900" b="0" i="0" u="none" strike="noStrike">
                          <a:solidFill>
                            <a:srgbClr val="000000"/>
                          </a:solidFill>
                          <a:effectLst/>
                          <a:latin typeface="Calibri" panose="020F0502020204030204" pitchFamily="34" charset="0"/>
                        </a:rPr>
                        <a:t>Cash flow from Financing </a:t>
                      </a:r>
                    </a:p>
                  </a:txBody>
                  <a:tcPr marL="0" marR="0" marT="0" marB="0" anchor="b">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702 </a:t>
                      </a:r>
                    </a:p>
                  </a:txBody>
                  <a:tcPr marL="0" marR="0" marT="0" marB="0" anchor="b">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2,378 </a:t>
                      </a:r>
                    </a:p>
                  </a:txBody>
                  <a:tcPr marL="0" marR="0" marT="0" marB="0" anchor="b">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(680)</a:t>
                      </a:r>
                    </a:p>
                  </a:txBody>
                  <a:tcPr marL="0" marR="0" marT="0" marB="0" anchor="b">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(642)</a:t>
                      </a:r>
                    </a:p>
                  </a:txBody>
                  <a:tcPr marL="0" marR="0" marT="0" marB="0" anchor="b">
                    <a:lnL>
                      <a:noFill/>
                    </a:lnL>
                    <a:lnR>
                      <a:noFill/>
                    </a:lnR>
                    <a:lnT>
                      <a:noFill/>
                    </a:lnT>
                    <a:lnB>
                      <a:noFill/>
                    </a:lnB>
                    <a:solidFill>
                      <a:srgbClr val="CAE8AA"/>
                    </a:solidFill>
                  </a:tcPr>
                </a:tc>
                <a:extLst>
                  <a:ext uri="{0D108BD9-81ED-4DB2-BD59-A6C34878D82A}">
                    <a16:rowId xmlns:a16="http://schemas.microsoft.com/office/drawing/2014/main" val="3304337342"/>
                  </a:ext>
                </a:extLst>
              </a:tr>
              <a:tr h="202310">
                <a:tc>
                  <a:txBody>
                    <a:bodyPr/>
                    <a:lstStyle/>
                    <a:p>
                      <a:pPr algn="l" fontAlgn="b"/>
                      <a:r>
                        <a:rPr lang="en-IN" sz="900" b="0" i="0" u="none" strike="noStrike">
                          <a:solidFill>
                            <a:srgbClr val="000000"/>
                          </a:solidFill>
                          <a:effectLst/>
                          <a:latin typeface="Calibri" panose="020F0502020204030204" pitchFamily="34" charset="0"/>
                        </a:rPr>
                        <a:t>Net cash Inflow/Outflow</a:t>
                      </a:r>
                    </a:p>
                  </a:txBody>
                  <a:tcPr marL="0" marR="0" marT="0" marB="0" anchor="b">
                    <a:lnL>
                      <a:noFill/>
                    </a:lnL>
                    <a:lnR>
                      <a:noFill/>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(105)</a:t>
                      </a:r>
                    </a:p>
                  </a:txBody>
                  <a:tcPr marL="0" marR="0" marT="0" marB="0" anchor="b">
                    <a:lnL>
                      <a:noFill/>
                    </a:lnL>
                    <a:lnR>
                      <a:noFill/>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(100)</a:t>
                      </a:r>
                    </a:p>
                  </a:txBody>
                  <a:tcPr marL="0" marR="0" marT="0" marB="0" anchor="b">
                    <a:lnL>
                      <a:noFill/>
                    </a:lnL>
                    <a:lnR>
                      <a:noFill/>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2,766 </a:t>
                      </a:r>
                    </a:p>
                  </a:txBody>
                  <a:tcPr marL="0" marR="0" marT="0" marB="0" anchor="b">
                    <a:lnL>
                      <a:noFill/>
                    </a:lnL>
                    <a:lnR>
                      <a:noFill/>
                    </a:lnR>
                    <a:lnT>
                      <a:noFill/>
                    </a:lnT>
                    <a:lnB>
                      <a:noFill/>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1,296 </a:t>
                      </a:r>
                    </a:p>
                  </a:txBody>
                  <a:tcPr marL="0" marR="0" marT="0" marB="0" anchor="b">
                    <a:lnL>
                      <a:noFill/>
                    </a:lnL>
                    <a:lnR>
                      <a:noFill/>
                    </a:lnR>
                    <a:lnT>
                      <a:noFill/>
                    </a:lnT>
                    <a:lnB>
                      <a:noFill/>
                    </a:lnB>
                    <a:solidFill>
                      <a:srgbClr val="FFFFFF"/>
                    </a:solidFill>
                  </a:tcPr>
                </a:tc>
                <a:extLst>
                  <a:ext uri="{0D108BD9-81ED-4DB2-BD59-A6C34878D82A}">
                    <a16:rowId xmlns:a16="http://schemas.microsoft.com/office/drawing/2014/main" val="1141775175"/>
                  </a:ext>
                </a:extLst>
              </a:tr>
              <a:tr h="202310">
                <a:tc>
                  <a:txBody>
                    <a:bodyPr/>
                    <a:lstStyle/>
                    <a:p>
                      <a:pPr algn="l" fontAlgn="b"/>
                      <a:r>
                        <a:rPr lang="en-IN" sz="900" b="0" i="0" u="none" strike="noStrike">
                          <a:solidFill>
                            <a:srgbClr val="000000"/>
                          </a:solidFill>
                          <a:effectLst/>
                          <a:latin typeface="Calibri" panose="020F0502020204030204" pitchFamily="34" charset="0"/>
                        </a:rPr>
                        <a:t>Opening cash </a:t>
                      </a:r>
                    </a:p>
                  </a:txBody>
                  <a:tcPr marL="0" marR="0" marT="0" marB="0" anchor="b">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118 </a:t>
                      </a:r>
                    </a:p>
                  </a:txBody>
                  <a:tcPr marL="0" marR="0" marT="0" marB="0" anchor="b">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13 </a:t>
                      </a:r>
                    </a:p>
                  </a:txBody>
                  <a:tcPr marL="0" marR="0" marT="0" marB="0" anchor="b">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(88)</a:t>
                      </a:r>
                    </a:p>
                  </a:txBody>
                  <a:tcPr marL="0" marR="0" marT="0" marB="0" anchor="b">
                    <a:lnL>
                      <a:noFill/>
                    </a:lnL>
                    <a:lnR>
                      <a:noFill/>
                    </a:lnR>
                    <a:lnT>
                      <a:noFill/>
                    </a:lnT>
                    <a:lnB>
                      <a:noFill/>
                    </a:lnB>
                    <a:solidFill>
                      <a:srgbClr val="CAE8AA"/>
                    </a:solidFill>
                  </a:tcPr>
                </a:tc>
                <a:tc>
                  <a:txBody>
                    <a:bodyPr/>
                    <a:lstStyle/>
                    <a:p>
                      <a:pPr algn="r" fontAlgn="b"/>
                      <a:r>
                        <a:rPr lang="en-IN" sz="900" b="0" i="0" u="none" strike="noStrike">
                          <a:solidFill>
                            <a:srgbClr val="000000"/>
                          </a:solidFill>
                          <a:effectLst/>
                          <a:latin typeface="Calibri" panose="020F0502020204030204" pitchFamily="34" charset="0"/>
                        </a:rPr>
                        <a:t>          2,679 </a:t>
                      </a:r>
                    </a:p>
                  </a:txBody>
                  <a:tcPr marL="0" marR="0" marT="0" marB="0" anchor="b">
                    <a:lnL>
                      <a:noFill/>
                    </a:lnL>
                    <a:lnR>
                      <a:noFill/>
                    </a:lnR>
                    <a:lnT>
                      <a:noFill/>
                    </a:lnT>
                    <a:lnB>
                      <a:noFill/>
                    </a:lnB>
                    <a:solidFill>
                      <a:srgbClr val="CAE8AA"/>
                    </a:solidFill>
                  </a:tcPr>
                </a:tc>
                <a:extLst>
                  <a:ext uri="{0D108BD9-81ED-4DB2-BD59-A6C34878D82A}">
                    <a16:rowId xmlns:a16="http://schemas.microsoft.com/office/drawing/2014/main" val="4185712383"/>
                  </a:ext>
                </a:extLst>
              </a:tr>
              <a:tr h="202310">
                <a:tc>
                  <a:txBody>
                    <a:bodyPr/>
                    <a:lstStyle/>
                    <a:p>
                      <a:pPr algn="l" fontAlgn="b"/>
                      <a:r>
                        <a:rPr lang="en-IN" sz="900" b="0" i="0" u="none" strike="noStrike">
                          <a:solidFill>
                            <a:srgbClr val="000000"/>
                          </a:solidFill>
                          <a:effectLst/>
                          <a:latin typeface="Calibri" panose="020F0502020204030204" pitchFamily="34" charset="0"/>
                        </a:rPr>
                        <a:t>Closing cash</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13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(88)</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IN" sz="900" b="0" i="0" u="none" strike="noStrike">
                          <a:solidFill>
                            <a:srgbClr val="000000"/>
                          </a:solidFill>
                          <a:effectLst/>
                          <a:latin typeface="Calibri" panose="020F0502020204030204" pitchFamily="34" charset="0"/>
                        </a:rPr>
                        <a:t>          2,679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IN" sz="900" b="0" i="0" u="none" strike="noStrike" dirty="0">
                          <a:solidFill>
                            <a:srgbClr val="000000"/>
                          </a:solidFill>
                          <a:effectLst/>
                          <a:latin typeface="Calibri" panose="020F0502020204030204" pitchFamily="34" charset="0"/>
                        </a:rPr>
                        <a:t>          3,975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32698925"/>
                  </a:ext>
                </a:extLst>
              </a:tr>
            </a:tbl>
          </a:graphicData>
        </a:graphic>
      </p:graphicFrame>
      <p:graphicFrame>
        <p:nvGraphicFramePr>
          <p:cNvPr id="16" name="Table 15">
            <a:extLst>
              <a:ext uri="{FF2B5EF4-FFF2-40B4-BE49-F238E27FC236}">
                <a16:creationId xmlns:a16="http://schemas.microsoft.com/office/drawing/2014/main" id="{AE383AAB-113C-8BAA-ACB1-F06CA77ACCC3}"/>
              </a:ext>
            </a:extLst>
          </p:cNvPr>
          <p:cNvGraphicFramePr>
            <a:graphicFrameLocks noGrp="1"/>
          </p:cNvGraphicFramePr>
          <p:nvPr>
            <p:extLst>
              <p:ext uri="{D42A27DB-BD31-4B8C-83A1-F6EECF244321}">
                <p14:modId xmlns:p14="http://schemas.microsoft.com/office/powerpoint/2010/main" val="491131513"/>
              </p:ext>
            </p:extLst>
          </p:nvPr>
        </p:nvGraphicFramePr>
        <p:xfrm>
          <a:off x="340646" y="4759170"/>
          <a:ext cx="6173075" cy="4451652"/>
        </p:xfrm>
        <a:graphic>
          <a:graphicData uri="http://schemas.openxmlformats.org/drawingml/2006/table">
            <a:tbl>
              <a:tblPr/>
              <a:tblGrid>
                <a:gridCol w="2444092">
                  <a:extLst>
                    <a:ext uri="{9D8B030D-6E8A-4147-A177-3AD203B41FA5}">
                      <a16:colId xmlns:a16="http://schemas.microsoft.com/office/drawing/2014/main" val="2264291307"/>
                    </a:ext>
                  </a:extLst>
                </a:gridCol>
                <a:gridCol w="935737">
                  <a:extLst>
                    <a:ext uri="{9D8B030D-6E8A-4147-A177-3AD203B41FA5}">
                      <a16:colId xmlns:a16="http://schemas.microsoft.com/office/drawing/2014/main" val="571439207"/>
                    </a:ext>
                  </a:extLst>
                </a:gridCol>
                <a:gridCol w="931082">
                  <a:extLst>
                    <a:ext uri="{9D8B030D-6E8A-4147-A177-3AD203B41FA5}">
                      <a16:colId xmlns:a16="http://schemas.microsoft.com/office/drawing/2014/main" val="3498835121"/>
                    </a:ext>
                  </a:extLst>
                </a:gridCol>
                <a:gridCol w="931082">
                  <a:extLst>
                    <a:ext uri="{9D8B030D-6E8A-4147-A177-3AD203B41FA5}">
                      <a16:colId xmlns:a16="http://schemas.microsoft.com/office/drawing/2014/main" val="1026095010"/>
                    </a:ext>
                  </a:extLst>
                </a:gridCol>
                <a:gridCol w="931082">
                  <a:extLst>
                    <a:ext uri="{9D8B030D-6E8A-4147-A177-3AD203B41FA5}">
                      <a16:colId xmlns:a16="http://schemas.microsoft.com/office/drawing/2014/main" val="257017889"/>
                    </a:ext>
                  </a:extLst>
                </a:gridCol>
              </a:tblGrid>
              <a:tr h="123657">
                <a:tc>
                  <a:txBody>
                    <a:bodyPr/>
                    <a:lstStyle/>
                    <a:p>
                      <a:pPr algn="l" fontAlgn="b"/>
                      <a:r>
                        <a:rPr lang="en-IN" sz="800" b="1" i="0" u="none" strike="noStrike">
                          <a:solidFill>
                            <a:srgbClr val="FFFFFF"/>
                          </a:solidFill>
                          <a:effectLst/>
                          <a:latin typeface="Calibri" panose="020F0502020204030204" pitchFamily="34" charset="0"/>
                        </a:rPr>
                        <a:t>Per share data</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00B050"/>
                    </a:solidFill>
                  </a:tcPr>
                </a:tc>
                <a:tc>
                  <a:txBody>
                    <a:bodyPr/>
                    <a:lstStyle/>
                    <a:p>
                      <a:pPr algn="r" fontAlgn="b"/>
                      <a:r>
                        <a:rPr lang="en-IN" sz="800" b="1" i="0" u="none" strike="noStrike">
                          <a:solidFill>
                            <a:srgbClr val="FFFFFF"/>
                          </a:solidFill>
                          <a:effectLst/>
                          <a:latin typeface="Calibri" panose="020F0502020204030204" pitchFamily="34" charset="0"/>
                        </a:rPr>
                        <a:t>FY24</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00B050"/>
                    </a:solidFill>
                  </a:tcPr>
                </a:tc>
                <a:tc>
                  <a:txBody>
                    <a:bodyPr/>
                    <a:lstStyle/>
                    <a:p>
                      <a:pPr algn="r" fontAlgn="b"/>
                      <a:r>
                        <a:rPr lang="en-IN" sz="800" b="1" i="0" u="none" strike="noStrike">
                          <a:solidFill>
                            <a:srgbClr val="FFFFFF"/>
                          </a:solidFill>
                          <a:effectLst/>
                          <a:latin typeface="Calibri" panose="020F0502020204030204" pitchFamily="34" charset="0"/>
                        </a:rPr>
                        <a:t>FY25</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00B050"/>
                    </a:solidFill>
                  </a:tcPr>
                </a:tc>
                <a:tc>
                  <a:txBody>
                    <a:bodyPr/>
                    <a:lstStyle/>
                    <a:p>
                      <a:pPr algn="r" fontAlgn="b"/>
                      <a:r>
                        <a:rPr lang="en-IN" sz="800" b="1" i="0" u="none" strike="noStrike">
                          <a:solidFill>
                            <a:srgbClr val="FFFFFF"/>
                          </a:solidFill>
                          <a:effectLst/>
                          <a:latin typeface="Calibri" panose="020F0502020204030204" pitchFamily="34" charset="0"/>
                        </a:rPr>
                        <a:t>FY26E</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00B050"/>
                    </a:solidFill>
                  </a:tcPr>
                </a:tc>
                <a:tc>
                  <a:txBody>
                    <a:bodyPr/>
                    <a:lstStyle/>
                    <a:p>
                      <a:pPr algn="r" fontAlgn="b"/>
                      <a:r>
                        <a:rPr lang="en-IN" sz="800" b="1" i="0" u="none" strike="noStrike">
                          <a:solidFill>
                            <a:srgbClr val="FFFFFF"/>
                          </a:solidFill>
                          <a:effectLst/>
                          <a:latin typeface="Calibri" panose="020F0502020204030204" pitchFamily="34" charset="0"/>
                        </a:rPr>
                        <a:t>FY27E</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00B050"/>
                    </a:solidFill>
                  </a:tcPr>
                </a:tc>
                <a:extLst>
                  <a:ext uri="{0D108BD9-81ED-4DB2-BD59-A6C34878D82A}">
                    <a16:rowId xmlns:a16="http://schemas.microsoft.com/office/drawing/2014/main" val="1233266416"/>
                  </a:ext>
                </a:extLst>
              </a:tr>
              <a:tr h="123657">
                <a:tc>
                  <a:txBody>
                    <a:bodyPr/>
                    <a:lstStyle/>
                    <a:p>
                      <a:pPr algn="l" fontAlgn="b"/>
                      <a:r>
                        <a:rPr lang="en-IN" sz="800" b="0" i="0" u="none" strike="noStrike">
                          <a:effectLst/>
                          <a:latin typeface="Calibri" panose="020F0502020204030204" pitchFamily="34" charset="0"/>
                        </a:rPr>
                        <a:t>No. of shares (mn)</a:t>
                      </a:r>
                    </a:p>
                  </a:txBody>
                  <a:tcPr marL="0" marR="0" marT="0" marB="0" anchor="b">
                    <a:lnL>
                      <a:noFill/>
                    </a:lnL>
                    <a:lnR>
                      <a:noFill/>
                    </a:lnR>
                    <a:lnT>
                      <a:noFill/>
                    </a:lnT>
                    <a:lnB>
                      <a:noFill/>
                    </a:lnB>
                    <a:solidFill>
                      <a:srgbClr val="FFFFFF"/>
                    </a:solidFill>
                  </a:tcPr>
                </a:tc>
                <a:tc>
                  <a:txBody>
                    <a:bodyPr/>
                    <a:lstStyle/>
                    <a:p>
                      <a:pPr algn="r" fontAlgn="b"/>
                      <a:r>
                        <a:rPr lang="en-IN" sz="800" b="0" i="0" u="none" strike="noStrike">
                          <a:solidFill>
                            <a:srgbClr val="000000"/>
                          </a:solidFill>
                          <a:effectLst/>
                          <a:latin typeface="Calibri" panose="020F0502020204030204" pitchFamily="34" charset="0"/>
                        </a:rPr>
                        <a:t>43</a:t>
                      </a:r>
                    </a:p>
                  </a:txBody>
                  <a:tcPr marL="0" marR="0" marT="0" marB="0" anchor="b">
                    <a:lnL>
                      <a:noFill/>
                    </a:lnL>
                    <a:lnR>
                      <a:noFill/>
                    </a:lnR>
                    <a:lnT>
                      <a:noFill/>
                    </a:lnT>
                    <a:lnB>
                      <a:noFill/>
                    </a:lnB>
                    <a:solidFill>
                      <a:srgbClr val="FFFFFF"/>
                    </a:solidFill>
                  </a:tcPr>
                </a:tc>
                <a:tc>
                  <a:txBody>
                    <a:bodyPr/>
                    <a:lstStyle/>
                    <a:p>
                      <a:pPr algn="r" fontAlgn="b"/>
                      <a:r>
                        <a:rPr lang="en-IN" sz="800" b="0" i="0" u="none" strike="noStrike">
                          <a:solidFill>
                            <a:srgbClr val="000000"/>
                          </a:solidFill>
                          <a:effectLst/>
                          <a:latin typeface="Calibri" panose="020F0502020204030204" pitchFamily="34" charset="0"/>
                        </a:rPr>
                        <a:t>46</a:t>
                      </a:r>
                    </a:p>
                  </a:txBody>
                  <a:tcPr marL="0" marR="0" marT="0" marB="0" anchor="b">
                    <a:lnL>
                      <a:noFill/>
                    </a:lnL>
                    <a:lnR>
                      <a:noFill/>
                    </a:lnR>
                    <a:lnT>
                      <a:noFill/>
                    </a:lnT>
                    <a:lnB>
                      <a:noFill/>
                    </a:lnB>
                    <a:solidFill>
                      <a:srgbClr val="FFFFFF"/>
                    </a:solidFill>
                  </a:tcPr>
                </a:tc>
                <a:tc>
                  <a:txBody>
                    <a:bodyPr/>
                    <a:lstStyle/>
                    <a:p>
                      <a:pPr algn="r" fontAlgn="b"/>
                      <a:r>
                        <a:rPr lang="en-IN" sz="800" b="0" i="0" u="none" strike="noStrike">
                          <a:solidFill>
                            <a:srgbClr val="000000"/>
                          </a:solidFill>
                          <a:effectLst/>
                          <a:latin typeface="Calibri" panose="020F0502020204030204" pitchFamily="34" charset="0"/>
                        </a:rPr>
                        <a:t>46</a:t>
                      </a:r>
                    </a:p>
                  </a:txBody>
                  <a:tcPr marL="0" marR="0" marT="0" marB="0" anchor="b">
                    <a:lnL>
                      <a:noFill/>
                    </a:lnL>
                    <a:lnR>
                      <a:noFill/>
                    </a:lnR>
                    <a:lnT>
                      <a:noFill/>
                    </a:lnT>
                    <a:lnB>
                      <a:noFill/>
                    </a:lnB>
                    <a:solidFill>
                      <a:srgbClr val="FFFFFF"/>
                    </a:solidFill>
                  </a:tcPr>
                </a:tc>
                <a:tc>
                  <a:txBody>
                    <a:bodyPr/>
                    <a:lstStyle/>
                    <a:p>
                      <a:pPr algn="r" fontAlgn="b"/>
                      <a:r>
                        <a:rPr lang="en-IN" sz="800" b="0" i="0" u="none" strike="noStrike">
                          <a:solidFill>
                            <a:srgbClr val="000000"/>
                          </a:solidFill>
                          <a:effectLst/>
                          <a:latin typeface="Calibri" panose="020F0502020204030204" pitchFamily="34" charset="0"/>
                        </a:rPr>
                        <a:t>46</a:t>
                      </a:r>
                    </a:p>
                  </a:txBody>
                  <a:tcPr marL="0" marR="0" marT="0" marB="0" anchor="b">
                    <a:lnL>
                      <a:noFill/>
                    </a:lnL>
                    <a:lnR>
                      <a:noFill/>
                    </a:lnR>
                    <a:lnT>
                      <a:noFill/>
                    </a:lnT>
                    <a:lnB>
                      <a:noFill/>
                    </a:lnB>
                    <a:solidFill>
                      <a:srgbClr val="FFFFFF"/>
                    </a:solidFill>
                  </a:tcPr>
                </a:tc>
                <a:extLst>
                  <a:ext uri="{0D108BD9-81ED-4DB2-BD59-A6C34878D82A}">
                    <a16:rowId xmlns:a16="http://schemas.microsoft.com/office/drawing/2014/main" val="3065221039"/>
                  </a:ext>
                </a:extLst>
              </a:tr>
              <a:tr h="123657">
                <a:tc>
                  <a:txBody>
                    <a:bodyPr/>
                    <a:lstStyle/>
                    <a:p>
                      <a:pPr algn="l" fontAlgn="b"/>
                      <a:r>
                        <a:rPr lang="en-IN" sz="800" b="0" i="0" u="none" strike="noStrike">
                          <a:effectLst/>
                          <a:latin typeface="Calibri" panose="020F0502020204030204" pitchFamily="34" charset="0"/>
                        </a:rPr>
                        <a:t>BVPS (INR)</a:t>
                      </a:r>
                    </a:p>
                  </a:txBody>
                  <a:tcPr marL="0" marR="0" marT="0" marB="0" anchor="b">
                    <a:lnL>
                      <a:noFill/>
                    </a:lnL>
                    <a:lnR>
                      <a:noFill/>
                    </a:lnR>
                    <a:lnT>
                      <a:noFill/>
                    </a:lnT>
                    <a:lnB>
                      <a:noFill/>
                    </a:lnB>
                    <a:solidFill>
                      <a:srgbClr val="CAE8AA"/>
                    </a:solidFill>
                  </a:tcPr>
                </a:tc>
                <a:tc>
                  <a:txBody>
                    <a:bodyPr/>
                    <a:lstStyle/>
                    <a:p>
                      <a:pPr algn="r" fontAlgn="b"/>
                      <a:r>
                        <a:rPr lang="en-IN" sz="800" b="0" i="0" u="none" strike="noStrike">
                          <a:solidFill>
                            <a:srgbClr val="000000"/>
                          </a:solidFill>
                          <a:effectLst/>
                          <a:latin typeface="Calibri" panose="020F0502020204030204" pitchFamily="34" charset="0"/>
                        </a:rPr>
                        <a:t>121</a:t>
                      </a:r>
                    </a:p>
                  </a:txBody>
                  <a:tcPr marL="0" marR="0" marT="0" marB="0" anchor="b">
                    <a:lnL>
                      <a:noFill/>
                    </a:lnL>
                    <a:lnR>
                      <a:noFill/>
                    </a:lnR>
                    <a:lnT>
                      <a:noFill/>
                    </a:lnT>
                    <a:lnB>
                      <a:noFill/>
                    </a:lnB>
                    <a:solidFill>
                      <a:srgbClr val="CAE8AA"/>
                    </a:solidFill>
                  </a:tcPr>
                </a:tc>
                <a:tc>
                  <a:txBody>
                    <a:bodyPr/>
                    <a:lstStyle/>
                    <a:p>
                      <a:pPr algn="r" fontAlgn="b"/>
                      <a:r>
                        <a:rPr lang="en-IN" sz="800" b="0" i="0" u="none" strike="noStrike">
                          <a:solidFill>
                            <a:srgbClr val="000000"/>
                          </a:solidFill>
                          <a:effectLst/>
                          <a:latin typeface="Calibri" panose="020F0502020204030204" pitchFamily="34" charset="0"/>
                        </a:rPr>
                        <a:t>195</a:t>
                      </a:r>
                    </a:p>
                  </a:txBody>
                  <a:tcPr marL="0" marR="0" marT="0" marB="0" anchor="b">
                    <a:lnL>
                      <a:noFill/>
                    </a:lnL>
                    <a:lnR>
                      <a:noFill/>
                    </a:lnR>
                    <a:lnT>
                      <a:noFill/>
                    </a:lnT>
                    <a:lnB>
                      <a:noFill/>
                    </a:lnB>
                    <a:solidFill>
                      <a:srgbClr val="CAE8AA"/>
                    </a:solidFill>
                  </a:tcPr>
                </a:tc>
                <a:tc>
                  <a:txBody>
                    <a:bodyPr/>
                    <a:lstStyle/>
                    <a:p>
                      <a:pPr algn="r" fontAlgn="b"/>
                      <a:r>
                        <a:rPr lang="en-IN" sz="800" b="0" i="0" u="none" strike="noStrike">
                          <a:solidFill>
                            <a:srgbClr val="000000"/>
                          </a:solidFill>
                          <a:effectLst/>
                          <a:latin typeface="Calibri" panose="020F0502020204030204" pitchFamily="34" charset="0"/>
                        </a:rPr>
                        <a:t>244</a:t>
                      </a:r>
                    </a:p>
                  </a:txBody>
                  <a:tcPr marL="0" marR="0" marT="0" marB="0" anchor="b">
                    <a:lnL>
                      <a:noFill/>
                    </a:lnL>
                    <a:lnR>
                      <a:noFill/>
                    </a:lnR>
                    <a:lnT>
                      <a:noFill/>
                    </a:lnT>
                    <a:lnB>
                      <a:noFill/>
                    </a:lnB>
                    <a:solidFill>
                      <a:srgbClr val="CAE8AA"/>
                    </a:solidFill>
                  </a:tcPr>
                </a:tc>
                <a:tc>
                  <a:txBody>
                    <a:bodyPr/>
                    <a:lstStyle/>
                    <a:p>
                      <a:pPr algn="r" fontAlgn="b"/>
                      <a:r>
                        <a:rPr lang="en-IN" sz="800" b="0" i="0" u="none" strike="noStrike">
                          <a:solidFill>
                            <a:srgbClr val="000000"/>
                          </a:solidFill>
                          <a:effectLst/>
                          <a:latin typeface="Calibri" panose="020F0502020204030204" pitchFamily="34" charset="0"/>
                        </a:rPr>
                        <a:t>303</a:t>
                      </a:r>
                    </a:p>
                  </a:txBody>
                  <a:tcPr marL="0" marR="0" marT="0" marB="0" anchor="b">
                    <a:lnL>
                      <a:noFill/>
                    </a:lnL>
                    <a:lnR>
                      <a:noFill/>
                    </a:lnR>
                    <a:lnT>
                      <a:noFill/>
                    </a:lnT>
                    <a:lnB>
                      <a:noFill/>
                    </a:lnB>
                    <a:solidFill>
                      <a:srgbClr val="CAE8AA"/>
                    </a:solidFill>
                  </a:tcPr>
                </a:tc>
                <a:extLst>
                  <a:ext uri="{0D108BD9-81ED-4DB2-BD59-A6C34878D82A}">
                    <a16:rowId xmlns:a16="http://schemas.microsoft.com/office/drawing/2014/main" val="2682461286"/>
                  </a:ext>
                </a:extLst>
              </a:tr>
              <a:tr h="123657">
                <a:tc>
                  <a:txBody>
                    <a:bodyPr/>
                    <a:lstStyle/>
                    <a:p>
                      <a:pPr algn="l" fontAlgn="b"/>
                      <a:r>
                        <a:rPr lang="en-IN" sz="800" b="0" i="0" u="none" strike="noStrike">
                          <a:effectLst/>
                          <a:latin typeface="Calibri" panose="020F0502020204030204" pitchFamily="34" charset="0"/>
                        </a:rPr>
                        <a:t>CEPS (INR)</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IN" sz="800" b="0" i="0" u="none" strike="noStrike">
                          <a:solidFill>
                            <a:srgbClr val="000000"/>
                          </a:solidFill>
                          <a:effectLst/>
                          <a:latin typeface="Calibri" panose="020F0502020204030204" pitchFamily="34" charset="0"/>
                        </a:rPr>
                        <a:t>16.6</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IN" sz="800" b="0" i="0" u="none" strike="noStrike">
                          <a:solidFill>
                            <a:srgbClr val="000000"/>
                          </a:solidFill>
                          <a:effectLst/>
                          <a:latin typeface="Calibri" panose="020F0502020204030204" pitchFamily="34" charset="0"/>
                        </a:rPr>
                        <a:t>22.7</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IN" sz="800" b="0" i="0" u="none" strike="noStrike">
                          <a:solidFill>
                            <a:srgbClr val="000000"/>
                          </a:solidFill>
                          <a:effectLst/>
                          <a:latin typeface="Calibri" panose="020F0502020204030204" pitchFamily="34" charset="0"/>
                        </a:rPr>
                        <a:t>50.6</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IN" sz="800" b="0" i="0" u="none" strike="noStrike">
                          <a:solidFill>
                            <a:srgbClr val="000000"/>
                          </a:solidFill>
                          <a:effectLst/>
                          <a:latin typeface="Calibri" panose="020F0502020204030204" pitchFamily="34" charset="0"/>
                        </a:rPr>
                        <a:t>61.0</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040997431"/>
                  </a:ext>
                </a:extLst>
              </a:tr>
              <a:tr h="123657">
                <a:tc>
                  <a:txBody>
                    <a:bodyPr/>
                    <a:lstStyle/>
                    <a:p>
                      <a:pPr algn="l" fontAlgn="b"/>
                      <a:r>
                        <a:rPr lang="en-IN" sz="800" b="0" i="0" u="none" strike="noStrike">
                          <a:effectLst/>
                          <a:latin typeface="Calibri" panose="020F050202020403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en-IN" sz="800" b="0" i="0" u="none" strike="noStrike">
                          <a:effectLst/>
                          <a:latin typeface="Calibri" panose="020F050202020403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en-IN" sz="800" b="0" i="0" u="none" strike="noStrike">
                          <a:effectLst/>
                          <a:latin typeface="Calibri" panose="020F050202020403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en-IN" sz="800" b="0" i="0" u="none" strike="noStrike">
                          <a:effectLst/>
                          <a:latin typeface="Calibri" panose="020F050202020403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endParaRPr lang="en-IN" sz="800" b="0" i="0" u="none" strike="noStrike">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535414771"/>
                  </a:ext>
                </a:extLst>
              </a:tr>
              <a:tr h="123657">
                <a:tc>
                  <a:txBody>
                    <a:bodyPr/>
                    <a:lstStyle/>
                    <a:p>
                      <a:pPr algn="l" fontAlgn="b"/>
                      <a:r>
                        <a:rPr lang="en-IN" sz="800" b="1" i="0" u="none" strike="noStrike">
                          <a:effectLst/>
                          <a:latin typeface="Calibri" panose="020F0502020204030204" pitchFamily="34" charset="0"/>
                        </a:rPr>
                        <a:t>Margins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IN" sz="800" b="0" i="0" u="none" strike="noStrike">
                          <a:effectLst/>
                          <a:latin typeface="Calibri" panose="020F0502020204030204" pitchFamily="34" charset="0"/>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IN" sz="800" b="0" i="0" u="none" strike="noStrike">
                          <a:effectLst/>
                          <a:latin typeface="Calibri" panose="020F0502020204030204" pitchFamily="34" charset="0"/>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IN" sz="800" b="0" i="0" u="none" strike="noStrike">
                          <a:effectLst/>
                          <a:latin typeface="Calibri" panose="020F0502020204030204" pitchFamily="34" charset="0"/>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IN" sz="800" b="0" i="0" u="none" strike="noStrike">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03643230"/>
                  </a:ext>
                </a:extLst>
              </a:tr>
              <a:tr h="123657">
                <a:tc>
                  <a:txBody>
                    <a:bodyPr/>
                    <a:lstStyle/>
                    <a:p>
                      <a:pPr algn="l" fontAlgn="b"/>
                      <a:r>
                        <a:rPr lang="en-IN" sz="800" b="1" i="0" u="none" strike="noStrike">
                          <a:solidFill>
                            <a:srgbClr val="FFFFFF"/>
                          </a:solidFill>
                          <a:effectLst/>
                          <a:latin typeface="Calibri" panose="020F050202020403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00B050"/>
                    </a:solidFill>
                  </a:tcPr>
                </a:tc>
                <a:tc>
                  <a:txBody>
                    <a:bodyPr/>
                    <a:lstStyle/>
                    <a:p>
                      <a:pPr algn="r" fontAlgn="b"/>
                      <a:r>
                        <a:rPr lang="en-IN" sz="800" b="1" i="0" u="none" strike="noStrike">
                          <a:solidFill>
                            <a:srgbClr val="FFFFFF"/>
                          </a:solidFill>
                          <a:effectLst/>
                          <a:latin typeface="Calibri" panose="020F0502020204030204" pitchFamily="34" charset="0"/>
                        </a:rPr>
                        <a:t>FY24</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00B050"/>
                    </a:solidFill>
                  </a:tcPr>
                </a:tc>
                <a:tc>
                  <a:txBody>
                    <a:bodyPr/>
                    <a:lstStyle/>
                    <a:p>
                      <a:pPr algn="r" fontAlgn="b"/>
                      <a:r>
                        <a:rPr lang="en-IN" sz="800" b="1" i="0" u="none" strike="noStrike">
                          <a:solidFill>
                            <a:srgbClr val="FFFFFF"/>
                          </a:solidFill>
                          <a:effectLst/>
                          <a:latin typeface="Calibri" panose="020F0502020204030204" pitchFamily="34" charset="0"/>
                        </a:rPr>
                        <a:t>FY25</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00B050"/>
                    </a:solidFill>
                  </a:tcPr>
                </a:tc>
                <a:tc>
                  <a:txBody>
                    <a:bodyPr/>
                    <a:lstStyle/>
                    <a:p>
                      <a:pPr algn="r" fontAlgn="b"/>
                      <a:r>
                        <a:rPr lang="en-IN" sz="800" b="1" i="0" u="none" strike="noStrike">
                          <a:solidFill>
                            <a:srgbClr val="FFFFFF"/>
                          </a:solidFill>
                          <a:effectLst/>
                          <a:latin typeface="Calibri" panose="020F0502020204030204" pitchFamily="34" charset="0"/>
                        </a:rPr>
                        <a:t>FY26E</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00B050"/>
                    </a:solidFill>
                  </a:tcPr>
                </a:tc>
                <a:tc>
                  <a:txBody>
                    <a:bodyPr/>
                    <a:lstStyle/>
                    <a:p>
                      <a:pPr algn="r" fontAlgn="b"/>
                      <a:r>
                        <a:rPr lang="en-IN" sz="800" b="1" i="0" u="none" strike="noStrike">
                          <a:solidFill>
                            <a:srgbClr val="FFFFFF"/>
                          </a:solidFill>
                          <a:effectLst/>
                          <a:latin typeface="Calibri" panose="020F0502020204030204" pitchFamily="34" charset="0"/>
                        </a:rPr>
                        <a:t>FY27E</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00B050"/>
                    </a:solidFill>
                  </a:tcPr>
                </a:tc>
                <a:extLst>
                  <a:ext uri="{0D108BD9-81ED-4DB2-BD59-A6C34878D82A}">
                    <a16:rowId xmlns:a16="http://schemas.microsoft.com/office/drawing/2014/main" val="2590397976"/>
                  </a:ext>
                </a:extLst>
              </a:tr>
              <a:tr h="123657">
                <a:tc>
                  <a:txBody>
                    <a:bodyPr/>
                    <a:lstStyle/>
                    <a:p>
                      <a:pPr algn="l" fontAlgn="b"/>
                      <a:r>
                        <a:rPr lang="en-IN" sz="800" b="0" i="0" u="none" strike="noStrike">
                          <a:effectLst/>
                          <a:latin typeface="Calibri" panose="020F0502020204030204" pitchFamily="34" charset="0"/>
                        </a:rPr>
                        <a:t>EBITDA Margin(%)</a:t>
                      </a:r>
                    </a:p>
                  </a:txBody>
                  <a:tcPr marL="0" marR="0" marT="0" marB="0" anchor="b">
                    <a:lnL>
                      <a:noFill/>
                    </a:lnL>
                    <a:lnR>
                      <a:noFill/>
                    </a:lnR>
                    <a:lnT>
                      <a:noFill/>
                    </a:lnT>
                    <a:lnB>
                      <a:noFill/>
                    </a:lnB>
                    <a:solidFill>
                      <a:srgbClr val="FFFFFF"/>
                    </a:solidFill>
                  </a:tcPr>
                </a:tc>
                <a:tc>
                  <a:txBody>
                    <a:bodyPr/>
                    <a:lstStyle/>
                    <a:p>
                      <a:pPr algn="r" fontAlgn="b"/>
                      <a:r>
                        <a:rPr lang="en-IN" sz="800" b="0" i="0" u="none" strike="noStrike">
                          <a:solidFill>
                            <a:srgbClr val="000000"/>
                          </a:solidFill>
                          <a:effectLst/>
                          <a:latin typeface="Calibri" panose="020F0502020204030204" pitchFamily="34" charset="0"/>
                        </a:rPr>
                        <a:t>56.5</a:t>
                      </a:r>
                    </a:p>
                  </a:txBody>
                  <a:tcPr marL="0" marR="0" marT="0" marB="0" anchor="b">
                    <a:lnL>
                      <a:noFill/>
                    </a:lnL>
                    <a:lnR>
                      <a:noFill/>
                    </a:lnR>
                    <a:lnT>
                      <a:noFill/>
                    </a:lnT>
                    <a:lnB>
                      <a:noFill/>
                    </a:lnB>
                    <a:noFill/>
                  </a:tcPr>
                </a:tc>
                <a:tc>
                  <a:txBody>
                    <a:bodyPr/>
                    <a:lstStyle/>
                    <a:p>
                      <a:pPr algn="r" fontAlgn="b"/>
                      <a:r>
                        <a:rPr lang="en-IN" sz="800" b="0" i="0" u="none" strike="noStrike">
                          <a:solidFill>
                            <a:srgbClr val="000000"/>
                          </a:solidFill>
                          <a:effectLst/>
                          <a:latin typeface="Calibri" panose="020F0502020204030204" pitchFamily="34" charset="0"/>
                        </a:rPr>
                        <a:t>36.9</a:t>
                      </a:r>
                    </a:p>
                  </a:txBody>
                  <a:tcPr marL="0" marR="0" marT="0" marB="0" anchor="b">
                    <a:lnL>
                      <a:noFill/>
                    </a:lnL>
                    <a:lnR>
                      <a:noFill/>
                    </a:lnR>
                    <a:lnT>
                      <a:noFill/>
                    </a:lnT>
                    <a:lnB>
                      <a:noFill/>
                    </a:lnB>
                    <a:noFill/>
                  </a:tcPr>
                </a:tc>
                <a:tc>
                  <a:txBody>
                    <a:bodyPr/>
                    <a:lstStyle/>
                    <a:p>
                      <a:pPr algn="r" fontAlgn="b"/>
                      <a:r>
                        <a:rPr lang="en-IN" sz="800" b="0" i="0" u="none" strike="noStrike">
                          <a:solidFill>
                            <a:srgbClr val="000000"/>
                          </a:solidFill>
                          <a:effectLst/>
                          <a:latin typeface="Calibri" panose="020F0502020204030204" pitchFamily="34" charset="0"/>
                        </a:rPr>
                        <a:t>61.5</a:t>
                      </a:r>
                    </a:p>
                  </a:txBody>
                  <a:tcPr marL="0" marR="0" marT="0" marB="0" anchor="b">
                    <a:lnL>
                      <a:noFill/>
                    </a:lnL>
                    <a:lnR>
                      <a:noFill/>
                    </a:lnR>
                    <a:lnT>
                      <a:noFill/>
                    </a:lnT>
                    <a:lnB>
                      <a:noFill/>
                    </a:lnB>
                    <a:noFill/>
                  </a:tcPr>
                </a:tc>
                <a:tc>
                  <a:txBody>
                    <a:bodyPr/>
                    <a:lstStyle/>
                    <a:p>
                      <a:pPr algn="r" fontAlgn="b"/>
                      <a:r>
                        <a:rPr lang="en-IN" sz="800" b="0" i="0" u="none" strike="noStrike">
                          <a:solidFill>
                            <a:srgbClr val="000000"/>
                          </a:solidFill>
                          <a:effectLst/>
                          <a:latin typeface="Calibri" panose="020F0502020204030204" pitchFamily="34" charset="0"/>
                        </a:rPr>
                        <a:t>61.5</a:t>
                      </a:r>
                    </a:p>
                  </a:txBody>
                  <a:tcPr marL="0" marR="0" marT="0" marB="0" anchor="b">
                    <a:lnL>
                      <a:noFill/>
                    </a:lnL>
                    <a:lnR>
                      <a:noFill/>
                    </a:lnR>
                    <a:lnT>
                      <a:noFill/>
                    </a:lnT>
                    <a:lnB>
                      <a:noFill/>
                    </a:lnB>
                    <a:noFill/>
                  </a:tcPr>
                </a:tc>
                <a:extLst>
                  <a:ext uri="{0D108BD9-81ED-4DB2-BD59-A6C34878D82A}">
                    <a16:rowId xmlns:a16="http://schemas.microsoft.com/office/drawing/2014/main" val="1392981897"/>
                  </a:ext>
                </a:extLst>
              </a:tr>
              <a:tr h="123657">
                <a:tc>
                  <a:txBody>
                    <a:bodyPr/>
                    <a:lstStyle/>
                    <a:p>
                      <a:pPr algn="l" fontAlgn="b"/>
                      <a:r>
                        <a:rPr lang="en-IN" sz="800" b="0" i="0" u="none" strike="noStrike">
                          <a:effectLst/>
                          <a:latin typeface="Calibri" panose="020F0502020204030204" pitchFamily="34" charset="0"/>
                        </a:rPr>
                        <a:t>PBTM (%)</a:t>
                      </a:r>
                    </a:p>
                  </a:txBody>
                  <a:tcPr marL="0" marR="0" marT="0" marB="0" anchor="b">
                    <a:lnL>
                      <a:noFill/>
                    </a:lnL>
                    <a:lnR>
                      <a:noFill/>
                    </a:lnR>
                    <a:lnT>
                      <a:noFill/>
                    </a:lnT>
                    <a:lnB>
                      <a:noFill/>
                    </a:lnB>
                    <a:solidFill>
                      <a:srgbClr val="CAE8AA"/>
                    </a:solidFill>
                  </a:tcPr>
                </a:tc>
                <a:tc>
                  <a:txBody>
                    <a:bodyPr/>
                    <a:lstStyle/>
                    <a:p>
                      <a:pPr algn="r" fontAlgn="b"/>
                      <a:r>
                        <a:rPr lang="en-IN" sz="800" b="0" i="0" u="none" strike="noStrike">
                          <a:solidFill>
                            <a:srgbClr val="000000"/>
                          </a:solidFill>
                          <a:effectLst/>
                          <a:latin typeface="Calibri" panose="020F0502020204030204" pitchFamily="34" charset="0"/>
                        </a:rPr>
                        <a:t>22.8</a:t>
                      </a:r>
                    </a:p>
                  </a:txBody>
                  <a:tcPr marL="0" marR="0" marT="0" marB="0" anchor="b">
                    <a:lnL>
                      <a:noFill/>
                    </a:lnL>
                    <a:lnR>
                      <a:noFill/>
                    </a:lnR>
                    <a:lnT>
                      <a:noFill/>
                    </a:lnT>
                    <a:lnB>
                      <a:noFill/>
                    </a:lnB>
                    <a:solidFill>
                      <a:srgbClr val="CAE8AA"/>
                    </a:solidFill>
                  </a:tcPr>
                </a:tc>
                <a:tc>
                  <a:txBody>
                    <a:bodyPr/>
                    <a:lstStyle/>
                    <a:p>
                      <a:pPr algn="r" fontAlgn="b"/>
                      <a:r>
                        <a:rPr lang="en-IN" sz="800" b="0" i="0" u="none" strike="noStrike">
                          <a:solidFill>
                            <a:srgbClr val="000000"/>
                          </a:solidFill>
                          <a:effectLst/>
                          <a:latin typeface="Calibri" panose="020F0502020204030204" pitchFamily="34" charset="0"/>
                        </a:rPr>
                        <a:t>24.8</a:t>
                      </a:r>
                    </a:p>
                  </a:txBody>
                  <a:tcPr marL="0" marR="0" marT="0" marB="0" anchor="b">
                    <a:lnL>
                      <a:noFill/>
                    </a:lnL>
                    <a:lnR>
                      <a:noFill/>
                    </a:lnR>
                    <a:lnT>
                      <a:noFill/>
                    </a:lnT>
                    <a:lnB>
                      <a:noFill/>
                    </a:lnB>
                    <a:solidFill>
                      <a:srgbClr val="CAE8AA"/>
                    </a:solidFill>
                  </a:tcPr>
                </a:tc>
                <a:tc>
                  <a:txBody>
                    <a:bodyPr/>
                    <a:lstStyle/>
                    <a:p>
                      <a:pPr algn="r" fontAlgn="b"/>
                      <a:r>
                        <a:rPr lang="en-IN" sz="800" b="0" i="0" u="none" strike="noStrike">
                          <a:solidFill>
                            <a:srgbClr val="000000"/>
                          </a:solidFill>
                          <a:effectLst/>
                          <a:latin typeface="Calibri" panose="020F0502020204030204" pitchFamily="34" charset="0"/>
                        </a:rPr>
                        <a:t>47.7</a:t>
                      </a:r>
                    </a:p>
                  </a:txBody>
                  <a:tcPr marL="0" marR="0" marT="0" marB="0" anchor="b">
                    <a:lnL>
                      <a:noFill/>
                    </a:lnL>
                    <a:lnR>
                      <a:noFill/>
                    </a:lnR>
                    <a:lnT>
                      <a:noFill/>
                    </a:lnT>
                    <a:lnB>
                      <a:noFill/>
                    </a:lnB>
                    <a:solidFill>
                      <a:srgbClr val="CAE8AA"/>
                    </a:solidFill>
                  </a:tcPr>
                </a:tc>
                <a:tc>
                  <a:txBody>
                    <a:bodyPr/>
                    <a:lstStyle/>
                    <a:p>
                      <a:pPr algn="r" fontAlgn="b"/>
                      <a:r>
                        <a:rPr lang="en-IN" sz="800" b="0" i="0" u="none" strike="noStrike">
                          <a:solidFill>
                            <a:srgbClr val="000000"/>
                          </a:solidFill>
                          <a:effectLst/>
                          <a:latin typeface="Calibri" panose="020F0502020204030204" pitchFamily="34" charset="0"/>
                        </a:rPr>
                        <a:t>49.9</a:t>
                      </a:r>
                    </a:p>
                  </a:txBody>
                  <a:tcPr marL="0" marR="0" marT="0" marB="0" anchor="b">
                    <a:lnL>
                      <a:noFill/>
                    </a:lnL>
                    <a:lnR>
                      <a:noFill/>
                    </a:lnR>
                    <a:lnT>
                      <a:noFill/>
                    </a:lnT>
                    <a:lnB>
                      <a:noFill/>
                    </a:lnB>
                    <a:solidFill>
                      <a:srgbClr val="CAE8AA"/>
                    </a:solidFill>
                  </a:tcPr>
                </a:tc>
                <a:extLst>
                  <a:ext uri="{0D108BD9-81ED-4DB2-BD59-A6C34878D82A}">
                    <a16:rowId xmlns:a16="http://schemas.microsoft.com/office/drawing/2014/main" val="3263467848"/>
                  </a:ext>
                </a:extLst>
              </a:tr>
              <a:tr h="123657">
                <a:tc>
                  <a:txBody>
                    <a:bodyPr/>
                    <a:lstStyle/>
                    <a:p>
                      <a:pPr algn="l" fontAlgn="b"/>
                      <a:r>
                        <a:rPr lang="en-IN" sz="800" b="0" i="0" u="none" strike="noStrike">
                          <a:effectLst/>
                          <a:latin typeface="Calibri" panose="020F0502020204030204" pitchFamily="34" charset="0"/>
                        </a:rPr>
                        <a:t>PAT Margin(%)</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IN" sz="800" b="0" i="0" u="none" strike="noStrike">
                          <a:solidFill>
                            <a:srgbClr val="000000"/>
                          </a:solidFill>
                          <a:effectLst/>
                          <a:latin typeface="Calibri" panose="020F0502020204030204" pitchFamily="34" charset="0"/>
                        </a:rPr>
                        <a:t>16.4</a:t>
                      </a:r>
                    </a:p>
                  </a:txBody>
                  <a:tcPr marL="0" marR="0" marT="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en-IN" sz="800" b="0" i="0" u="none" strike="noStrike">
                          <a:solidFill>
                            <a:srgbClr val="000000"/>
                          </a:solidFill>
                          <a:effectLst/>
                          <a:latin typeface="Calibri" panose="020F0502020204030204" pitchFamily="34" charset="0"/>
                        </a:rPr>
                        <a:t>18.2</a:t>
                      </a:r>
                    </a:p>
                  </a:txBody>
                  <a:tcPr marL="0" marR="0" marT="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en-IN" sz="800" b="0" i="0" u="none" strike="noStrike">
                          <a:solidFill>
                            <a:srgbClr val="000000"/>
                          </a:solidFill>
                          <a:effectLst/>
                          <a:latin typeface="Calibri" panose="020F0502020204030204" pitchFamily="34" charset="0"/>
                        </a:rPr>
                        <a:t>38.1</a:t>
                      </a:r>
                    </a:p>
                  </a:txBody>
                  <a:tcPr marL="0" marR="0" marT="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en-IN" sz="800" b="0" i="0" u="none" strike="noStrike">
                          <a:solidFill>
                            <a:srgbClr val="000000"/>
                          </a:solidFill>
                          <a:effectLst/>
                          <a:latin typeface="Calibri" panose="020F0502020204030204" pitchFamily="34" charset="0"/>
                        </a:rPr>
                        <a:t>39.9</a:t>
                      </a:r>
                    </a:p>
                  </a:txBody>
                  <a:tcPr marL="0" marR="0" marT="0" marB="0" anchor="b">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33178739"/>
                  </a:ext>
                </a:extLst>
              </a:tr>
              <a:tr h="123657">
                <a:tc>
                  <a:txBody>
                    <a:bodyPr/>
                    <a:lstStyle/>
                    <a:p>
                      <a:pPr algn="l" fontAlgn="b"/>
                      <a:r>
                        <a:rPr lang="en-IN" sz="800" b="0" i="0" u="none" strike="noStrike">
                          <a:effectLst/>
                          <a:latin typeface="Calibri" panose="020F050202020403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en-IN" sz="800" b="0" i="0" u="none" strike="noStrike">
                          <a:solidFill>
                            <a:srgbClr val="000000"/>
                          </a:solidFill>
                          <a:effectLst/>
                          <a:latin typeface="Calibri" panose="020F050202020403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en-IN" sz="800" b="0" i="0" u="none" strike="noStrike">
                          <a:solidFill>
                            <a:srgbClr val="000000"/>
                          </a:solidFill>
                          <a:effectLst/>
                          <a:latin typeface="Calibri" panose="020F050202020403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en-IN" sz="800" b="0" i="0" u="none" strike="noStrike">
                          <a:solidFill>
                            <a:srgbClr val="000000"/>
                          </a:solidFill>
                          <a:effectLst/>
                          <a:latin typeface="Calibri" panose="020F050202020403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endParaRPr lang="en-IN" sz="800" b="0" i="0" u="none" strike="noStrike">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4053795737"/>
                  </a:ext>
                </a:extLst>
              </a:tr>
              <a:tr h="123657">
                <a:tc>
                  <a:txBody>
                    <a:bodyPr/>
                    <a:lstStyle/>
                    <a:p>
                      <a:pPr algn="l" fontAlgn="b"/>
                      <a:r>
                        <a:rPr lang="en-IN" sz="800" b="1" i="0" u="none" strike="noStrike">
                          <a:effectLst/>
                          <a:latin typeface="Calibri" panose="020F0502020204030204" pitchFamily="34" charset="0"/>
                        </a:rPr>
                        <a:t>Growth Indicators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IN" sz="800" b="0" i="0" u="none" strike="noStrike">
                          <a:effectLst/>
                          <a:latin typeface="Calibri" panose="020F0502020204030204" pitchFamily="34" charset="0"/>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IN" sz="800" b="0" i="0" u="none" strike="noStrike">
                          <a:effectLst/>
                          <a:latin typeface="Calibri" panose="020F0502020204030204" pitchFamily="34" charset="0"/>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IN" sz="800" b="0" i="0" u="none" strike="noStrike">
                          <a:effectLst/>
                          <a:latin typeface="Calibri" panose="020F0502020204030204" pitchFamily="34" charset="0"/>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IN" sz="800" b="0" i="0" u="none" strike="noStrike">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3424124"/>
                  </a:ext>
                </a:extLst>
              </a:tr>
              <a:tr h="123657">
                <a:tc>
                  <a:txBody>
                    <a:bodyPr/>
                    <a:lstStyle/>
                    <a:p>
                      <a:pPr algn="l" fontAlgn="b"/>
                      <a:r>
                        <a:rPr lang="en-IN" sz="800" b="1" i="0" u="none" strike="noStrike">
                          <a:solidFill>
                            <a:srgbClr val="FFFFFF"/>
                          </a:solidFill>
                          <a:effectLst/>
                          <a:latin typeface="Calibri" panose="020F050202020403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00B050"/>
                    </a:solidFill>
                  </a:tcPr>
                </a:tc>
                <a:tc>
                  <a:txBody>
                    <a:bodyPr/>
                    <a:lstStyle/>
                    <a:p>
                      <a:pPr algn="r" fontAlgn="b"/>
                      <a:r>
                        <a:rPr lang="en-IN" sz="800" b="1" i="0" u="none" strike="noStrike">
                          <a:solidFill>
                            <a:srgbClr val="FFFFFF"/>
                          </a:solidFill>
                          <a:effectLst/>
                          <a:latin typeface="Calibri" panose="020F0502020204030204" pitchFamily="34" charset="0"/>
                        </a:rPr>
                        <a:t>FY24</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00B050"/>
                    </a:solidFill>
                  </a:tcPr>
                </a:tc>
                <a:tc>
                  <a:txBody>
                    <a:bodyPr/>
                    <a:lstStyle/>
                    <a:p>
                      <a:pPr algn="r" fontAlgn="b"/>
                      <a:r>
                        <a:rPr lang="en-IN" sz="800" b="1" i="0" u="none" strike="noStrike">
                          <a:solidFill>
                            <a:srgbClr val="FFFFFF"/>
                          </a:solidFill>
                          <a:effectLst/>
                          <a:latin typeface="Calibri" panose="020F0502020204030204" pitchFamily="34" charset="0"/>
                        </a:rPr>
                        <a:t>FY25</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00B050"/>
                    </a:solidFill>
                  </a:tcPr>
                </a:tc>
                <a:tc>
                  <a:txBody>
                    <a:bodyPr/>
                    <a:lstStyle/>
                    <a:p>
                      <a:pPr algn="r" fontAlgn="b"/>
                      <a:r>
                        <a:rPr lang="en-IN" sz="800" b="1" i="0" u="none" strike="noStrike">
                          <a:solidFill>
                            <a:srgbClr val="FFFFFF"/>
                          </a:solidFill>
                          <a:effectLst/>
                          <a:latin typeface="Calibri" panose="020F0502020204030204" pitchFamily="34" charset="0"/>
                        </a:rPr>
                        <a:t>FY26E</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00B050"/>
                    </a:solidFill>
                  </a:tcPr>
                </a:tc>
                <a:tc>
                  <a:txBody>
                    <a:bodyPr/>
                    <a:lstStyle/>
                    <a:p>
                      <a:pPr algn="r" fontAlgn="b"/>
                      <a:r>
                        <a:rPr lang="en-IN" sz="800" b="1" i="0" u="none" strike="noStrike">
                          <a:solidFill>
                            <a:srgbClr val="FFFFFF"/>
                          </a:solidFill>
                          <a:effectLst/>
                          <a:latin typeface="Calibri" panose="020F0502020204030204" pitchFamily="34" charset="0"/>
                        </a:rPr>
                        <a:t>FY27E</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00B050"/>
                    </a:solidFill>
                  </a:tcPr>
                </a:tc>
                <a:extLst>
                  <a:ext uri="{0D108BD9-81ED-4DB2-BD59-A6C34878D82A}">
                    <a16:rowId xmlns:a16="http://schemas.microsoft.com/office/drawing/2014/main" val="324982140"/>
                  </a:ext>
                </a:extLst>
              </a:tr>
              <a:tr h="123657">
                <a:tc>
                  <a:txBody>
                    <a:bodyPr/>
                    <a:lstStyle/>
                    <a:p>
                      <a:pPr algn="l" fontAlgn="b"/>
                      <a:r>
                        <a:rPr lang="en-IN" sz="800" b="0" i="0" u="none" strike="noStrike">
                          <a:effectLst/>
                          <a:latin typeface="Calibri" panose="020F0502020204030204" pitchFamily="34" charset="0"/>
                        </a:rPr>
                        <a:t>Revenue(%)</a:t>
                      </a:r>
                    </a:p>
                  </a:txBody>
                  <a:tcPr marL="0" marR="0" marT="0" marB="0" anchor="b">
                    <a:lnL>
                      <a:noFill/>
                    </a:lnL>
                    <a:lnR>
                      <a:noFill/>
                    </a:lnR>
                    <a:lnT>
                      <a:noFill/>
                    </a:lnT>
                    <a:lnB>
                      <a:noFill/>
                    </a:lnB>
                    <a:solidFill>
                      <a:srgbClr val="FFFFFF"/>
                    </a:solidFill>
                  </a:tcPr>
                </a:tc>
                <a:tc>
                  <a:txBody>
                    <a:bodyPr/>
                    <a:lstStyle/>
                    <a:p>
                      <a:pPr algn="r" fontAlgn="b"/>
                      <a:r>
                        <a:rPr lang="en-IN" sz="800" b="0" i="0" u="none" strike="noStrike">
                          <a:solidFill>
                            <a:srgbClr val="000000"/>
                          </a:solidFill>
                          <a:effectLst/>
                          <a:latin typeface="Calibri" panose="020F0502020204030204" pitchFamily="34" charset="0"/>
                        </a:rPr>
                        <a:t>34.8</a:t>
                      </a:r>
                    </a:p>
                  </a:txBody>
                  <a:tcPr marL="0" marR="0" marT="0" marB="0" anchor="b">
                    <a:lnL>
                      <a:noFill/>
                    </a:lnL>
                    <a:lnR>
                      <a:noFill/>
                    </a:lnR>
                    <a:lnT>
                      <a:noFill/>
                    </a:lnT>
                    <a:lnB>
                      <a:noFill/>
                    </a:lnB>
                    <a:noFill/>
                  </a:tcPr>
                </a:tc>
                <a:tc>
                  <a:txBody>
                    <a:bodyPr/>
                    <a:lstStyle/>
                    <a:p>
                      <a:pPr algn="r" fontAlgn="b"/>
                      <a:r>
                        <a:rPr lang="en-IN" sz="800" b="0" i="0" u="none" strike="noStrike">
                          <a:solidFill>
                            <a:srgbClr val="000000"/>
                          </a:solidFill>
                          <a:effectLst/>
                          <a:latin typeface="Calibri" panose="020F0502020204030204" pitchFamily="34" charset="0"/>
                        </a:rPr>
                        <a:t>33.2</a:t>
                      </a:r>
                    </a:p>
                  </a:txBody>
                  <a:tcPr marL="0" marR="0" marT="0" marB="0" anchor="b">
                    <a:lnL>
                      <a:noFill/>
                    </a:lnL>
                    <a:lnR>
                      <a:noFill/>
                    </a:lnR>
                    <a:lnT>
                      <a:noFill/>
                    </a:lnT>
                    <a:lnB>
                      <a:noFill/>
                    </a:lnB>
                    <a:noFill/>
                  </a:tcPr>
                </a:tc>
                <a:tc>
                  <a:txBody>
                    <a:bodyPr/>
                    <a:lstStyle/>
                    <a:p>
                      <a:pPr algn="r" fontAlgn="b"/>
                      <a:r>
                        <a:rPr lang="en-IN" sz="800" b="0" i="0" u="none" strike="noStrike">
                          <a:solidFill>
                            <a:srgbClr val="000000"/>
                          </a:solidFill>
                          <a:effectLst/>
                          <a:latin typeface="Calibri" panose="020F0502020204030204" pitchFamily="34" charset="0"/>
                        </a:rPr>
                        <a:t>8.4</a:t>
                      </a:r>
                    </a:p>
                  </a:txBody>
                  <a:tcPr marL="0" marR="0" marT="0" marB="0" anchor="b">
                    <a:lnL>
                      <a:noFill/>
                    </a:lnL>
                    <a:lnR>
                      <a:noFill/>
                    </a:lnR>
                    <a:lnT>
                      <a:noFill/>
                    </a:lnT>
                    <a:lnB>
                      <a:noFill/>
                    </a:lnB>
                    <a:noFill/>
                  </a:tcPr>
                </a:tc>
                <a:tc>
                  <a:txBody>
                    <a:bodyPr/>
                    <a:lstStyle/>
                    <a:p>
                      <a:pPr algn="r" fontAlgn="b"/>
                      <a:r>
                        <a:rPr lang="en-IN" sz="800" b="0" i="0" u="none" strike="noStrike">
                          <a:solidFill>
                            <a:srgbClr val="000000"/>
                          </a:solidFill>
                          <a:effectLst/>
                          <a:latin typeface="Calibri" panose="020F0502020204030204" pitchFamily="34" charset="0"/>
                        </a:rPr>
                        <a:t>15.3</a:t>
                      </a:r>
                    </a:p>
                  </a:txBody>
                  <a:tcPr marL="0" marR="0" marT="0" marB="0" anchor="b">
                    <a:lnL>
                      <a:noFill/>
                    </a:lnL>
                    <a:lnR>
                      <a:noFill/>
                    </a:lnR>
                    <a:lnT>
                      <a:noFill/>
                    </a:lnT>
                    <a:lnB>
                      <a:noFill/>
                    </a:lnB>
                    <a:noFill/>
                  </a:tcPr>
                </a:tc>
                <a:extLst>
                  <a:ext uri="{0D108BD9-81ED-4DB2-BD59-A6C34878D82A}">
                    <a16:rowId xmlns:a16="http://schemas.microsoft.com/office/drawing/2014/main" val="3386532379"/>
                  </a:ext>
                </a:extLst>
              </a:tr>
              <a:tr h="123657">
                <a:tc>
                  <a:txBody>
                    <a:bodyPr/>
                    <a:lstStyle/>
                    <a:p>
                      <a:pPr algn="l" fontAlgn="b"/>
                      <a:r>
                        <a:rPr lang="en-IN" sz="800" b="0" i="0" u="none" strike="noStrike">
                          <a:effectLst/>
                          <a:latin typeface="Calibri" panose="020F0502020204030204" pitchFamily="34" charset="0"/>
                        </a:rPr>
                        <a:t>EBITDA(%)</a:t>
                      </a:r>
                    </a:p>
                  </a:txBody>
                  <a:tcPr marL="0" marR="0" marT="0" marB="0" anchor="b">
                    <a:lnL>
                      <a:noFill/>
                    </a:lnL>
                    <a:lnR>
                      <a:noFill/>
                    </a:lnR>
                    <a:lnT>
                      <a:noFill/>
                    </a:lnT>
                    <a:lnB>
                      <a:noFill/>
                    </a:lnB>
                    <a:solidFill>
                      <a:srgbClr val="CAE8AA"/>
                    </a:solidFill>
                  </a:tcPr>
                </a:tc>
                <a:tc>
                  <a:txBody>
                    <a:bodyPr/>
                    <a:lstStyle/>
                    <a:p>
                      <a:pPr algn="r" fontAlgn="b"/>
                      <a:r>
                        <a:rPr lang="en-IN" sz="800" b="0" i="0" u="none" strike="noStrike">
                          <a:solidFill>
                            <a:srgbClr val="000000"/>
                          </a:solidFill>
                          <a:effectLst/>
                          <a:latin typeface="Calibri" panose="020F0502020204030204" pitchFamily="34" charset="0"/>
                        </a:rPr>
                        <a:t>54.2</a:t>
                      </a:r>
                    </a:p>
                  </a:txBody>
                  <a:tcPr marL="0" marR="0" marT="0" marB="0" anchor="b">
                    <a:lnL>
                      <a:noFill/>
                    </a:lnL>
                    <a:lnR>
                      <a:noFill/>
                    </a:lnR>
                    <a:lnT>
                      <a:noFill/>
                    </a:lnT>
                    <a:lnB>
                      <a:noFill/>
                    </a:lnB>
                    <a:solidFill>
                      <a:srgbClr val="CAE8AA"/>
                    </a:solidFill>
                  </a:tcPr>
                </a:tc>
                <a:tc>
                  <a:txBody>
                    <a:bodyPr/>
                    <a:lstStyle/>
                    <a:p>
                      <a:pPr algn="r" fontAlgn="b"/>
                      <a:r>
                        <a:rPr lang="en-IN" sz="800" b="0" i="0" u="none" strike="noStrike">
                          <a:solidFill>
                            <a:srgbClr val="000000"/>
                          </a:solidFill>
                          <a:effectLst/>
                          <a:latin typeface="Calibri" panose="020F0502020204030204" pitchFamily="34" charset="0"/>
                        </a:rPr>
                        <a:t>-13.0</a:t>
                      </a:r>
                    </a:p>
                  </a:txBody>
                  <a:tcPr marL="0" marR="0" marT="0" marB="0" anchor="b">
                    <a:lnL>
                      <a:noFill/>
                    </a:lnL>
                    <a:lnR>
                      <a:noFill/>
                    </a:lnR>
                    <a:lnT>
                      <a:noFill/>
                    </a:lnT>
                    <a:lnB>
                      <a:noFill/>
                    </a:lnB>
                    <a:solidFill>
                      <a:srgbClr val="CAE8AA"/>
                    </a:solidFill>
                  </a:tcPr>
                </a:tc>
                <a:tc>
                  <a:txBody>
                    <a:bodyPr/>
                    <a:lstStyle/>
                    <a:p>
                      <a:pPr algn="r" fontAlgn="b"/>
                      <a:r>
                        <a:rPr lang="en-IN" sz="800" b="0" i="0" u="none" strike="noStrike">
                          <a:solidFill>
                            <a:srgbClr val="000000"/>
                          </a:solidFill>
                          <a:effectLst/>
                          <a:latin typeface="Calibri" panose="020F0502020204030204" pitchFamily="34" charset="0"/>
                        </a:rPr>
                        <a:t>80.7</a:t>
                      </a:r>
                    </a:p>
                  </a:txBody>
                  <a:tcPr marL="0" marR="0" marT="0" marB="0" anchor="b">
                    <a:lnL>
                      <a:noFill/>
                    </a:lnL>
                    <a:lnR>
                      <a:noFill/>
                    </a:lnR>
                    <a:lnT>
                      <a:noFill/>
                    </a:lnT>
                    <a:lnB>
                      <a:noFill/>
                    </a:lnB>
                    <a:solidFill>
                      <a:srgbClr val="CAE8AA"/>
                    </a:solidFill>
                  </a:tcPr>
                </a:tc>
                <a:tc>
                  <a:txBody>
                    <a:bodyPr/>
                    <a:lstStyle/>
                    <a:p>
                      <a:pPr algn="r" fontAlgn="b"/>
                      <a:r>
                        <a:rPr lang="en-IN" sz="800" b="0" i="0" u="none" strike="noStrike">
                          <a:solidFill>
                            <a:srgbClr val="000000"/>
                          </a:solidFill>
                          <a:effectLst/>
                          <a:latin typeface="Calibri" panose="020F0502020204030204" pitchFamily="34" charset="0"/>
                        </a:rPr>
                        <a:t>15.3</a:t>
                      </a:r>
                    </a:p>
                  </a:txBody>
                  <a:tcPr marL="0" marR="0" marT="0" marB="0" anchor="b">
                    <a:lnL>
                      <a:noFill/>
                    </a:lnL>
                    <a:lnR>
                      <a:noFill/>
                    </a:lnR>
                    <a:lnT>
                      <a:noFill/>
                    </a:lnT>
                    <a:lnB>
                      <a:noFill/>
                    </a:lnB>
                    <a:solidFill>
                      <a:srgbClr val="CAE8AA"/>
                    </a:solidFill>
                  </a:tcPr>
                </a:tc>
                <a:extLst>
                  <a:ext uri="{0D108BD9-81ED-4DB2-BD59-A6C34878D82A}">
                    <a16:rowId xmlns:a16="http://schemas.microsoft.com/office/drawing/2014/main" val="3187258961"/>
                  </a:ext>
                </a:extLst>
              </a:tr>
              <a:tr h="123657">
                <a:tc>
                  <a:txBody>
                    <a:bodyPr/>
                    <a:lstStyle/>
                    <a:p>
                      <a:pPr algn="l" fontAlgn="b"/>
                      <a:r>
                        <a:rPr lang="en-IN" sz="800" b="0" i="0" u="none" strike="noStrike">
                          <a:effectLst/>
                          <a:latin typeface="Calibri" panose="020F0502020204030204" pitchFamily="34" charset="0"/>
                        </a:rPr>
                        <a:t>Adj PAT(%)</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IN" sz="800" b="0" i="0" u="none" strike="noStrike">
                          <a:solidFill>
                            <a:srgbClr val="000000"/>
                          </a:solidFill>
                          <a:effectLst/>
                          <a:latin typeface="Calibri" panose="020F0502020204030204" pitchFamily="34" charset="0"/>
                        </a:rPr>
                        <a:t>110.2</a:t>
                      </a:r>
                    </a:p>
                  </a:txBody>
                  <a:tcPr marL="0" marR="0" marT="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en-IN" sz="800" b="0" i="0" u="none" strike="noStrike">
                          <a:solidFill>
                            <a:srgbClr val="000000"/>
                          </a:solidFill>
                          <a:effectLst/>
                          <a:latin typeface="Calibri" panose="020F0502020204030204" pitchFamily="34" charset="0"/>
                        </a:rPr>
                        <a:t>48.6</a:t>
                      </a:r>
                    </a:p>
                  </a:txBody>
                  <a:tcPr marL="0" marR="0" marT="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en-IN" sz="800" b="0" i="0" u="none" strike="noStrike">
                          <a:solidFill>
                            <a:srgbClr val="000000"/>
                          </a:solidFill>
                          <a:effectLst/>
                          <a:latin typeface="Calibri" panose="020F0502020204030204" pitchFamily="34" charset="0"/>
                        </a:rPr>
                        <a:t>126.8</a:t>
                      </a:r>
                    </a:p>
                  </a:txBody>
                  <a:tcPr marL="0" marR="0" marT="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en-IN" sz="800" b="0" i="0" u="none" strike="noStrike">
                          <a:solidFill>
                            <a:srgbClr val="000000"/>
                          </a:solidFill>
                          <a:effectLst/>
                          <a:latin typeface="Calibri" panose="020F0502020204030204" pitchFamily="34" charset="0"/>
                        </a:rPr>
                        <a:t>20.6</a:t>
                      </a:r>
                    </a:p>
                  </a:txBody>
                  <a:tcPr marL="0" marR="0" marT="0" marB="0" anchor="b">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9757075"/>
                  </a:ext>
                </a:extLst>
              </a:tr>
              <a:tr h="123657">
                <a:tc>
                  <a:txBody>
                    <a:bodyPr/>
                    <a:lstStyle/>
                    <a:p>
                      <a:pPr algn="l" fontAlgn="b"/>
                      <a:r>
                        <a:rPr lang="en-IN" sz="800" b="0" i="0" u="none" strike="noStrike">
                          <a:effectLst/>
                          <a:latin typeface="Calibri" panose="020F050202020403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en-IN" sz="800" b="0" i="0" u="none" strike="noStrike">
                          <a:solidFill>
                            <a:srgbClr val="000000"/>
                          </a:solidFill>
                          <a:effectLst/>
                          <a:latin typeface="Calibri" panose="020F050202020403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en-IN" sz="800" b="0" i="0" u="none" strike="noStrike">
                          <a:solidFill>
                            <a:srgbClr val="000000"/>
                          </a:solidFill>
                          <a:effectLst/>
                          <a:latin typeface="Calibri" panose="020F050202020403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en-IN" sz="800" b="0" i="0" u="none" strike="noStrike">
                          <a:solidFill>
                            <a:srgbClr val="000000"/>
                          </a:solidFill>
                          <a:effectLst/>
                          <a:latin typeface="Calibri" panose="020F050202020403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endParaRPr lang="en-IN" sz="800" b="0" i="0" u="none" strike="noStrike">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767374270"/>
                  </a:ext>
                </a:extLst>
              </a:tr>
              <a:tr h="123657">
                <a:tc>
                  <a:txBody>
                    <a:bodyPr/>
                    <a:lstStyle/>
                    <a:p>
                      <a:pPr algn="l" fontAlgn="b"/>
                      <a:r>
                        <a:rPr lang="en-IN" sz="800" b="1" i="0" u="none" strike="noStrike">
                          <a:effectLst/>
                          <a:latin typeface="Calibri" panose="020F0502020204030204" pitchFamily="34" charset="0"/>
                        </a:rPr>
                        <a:t>Turnover ratio (x)</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IN" sz="800" b="0" i="0" u="none" strike="noStrike">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endParaRPr lang="en-IN" sz="800" b="0" i="0" u="none" strike="noStrike">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endParaRPr lang="en-IN" sz="800" b="0" i="0" u="none" strike="noStrike">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endParaRPr lang="en-IN" sz="800" b="0" i="0" u="none" strike="noStrike">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3041411"/>
                  </a:ext>
                </a:extLst>
              </a:tr>
              <a:tr h="123657">
                <a:tc>
                  <a:txBody>
                    <a:bodyPr/>
                    <a:lstStyle/>
                    <a:p>
                      <a:pPr algn="l" fontAlgn="b"/>
                      <a:r>
                        <a:rPr lang="en-IN" sz="800" b="1" i="0" u="none" strike="noStrike">
                          <a:solidFill>
                            <a:srgbClr val="FFFFFF"/>
                          </a:solidFill>
                          <a:effectLst/>
                          <a:latin typeface="Calibri" panose="020F050202020403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00B050"/>
                    </a:solidFill>
                  </a:tcPr>
                </a:tc>
                <a:tc>
                  <a:txBody>
                    <a:bodyPr/>
                    <a:lstStyle/>
                    <a:p>
                      <a:pPr algn="r" fontAlgn="b"/>
                      <a:r>
                        <a:rPr lang="en-IN" sz="800" b="1" i="0" u="none" strike="noStrike">
                          <a:solidFill>
                            <a:srgbClr val="FFFFFF"/>
                          </a:solidFill>
                          <a:effectLst/>
                          <a:latin typeface="Calibri" panose="020F0502020204030204" pitchFamily="34" charset="0"/>
                        </a:rPr>
                        <a:t>FY24</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00B050"/>
                    </a:solidFill>
                  </a:tcPr>
                </a:tc>
                <a:tc>
                  <a:txBody>
                    <a:bodyPr/>
                    <a:lstStyle/>
                    <a:p>
                      <a:pPr algn="r" fontAlgn="b"/>
                      <a:r>
                        <a:rPr lang="en-IN" sz="800" b="1" i="0" u="none" strike="noStrike">
                          <a:solidFill>
                            <a:srgbClr val="FFFFFF"/>
                          </a:solidFill>
                          <a:effectLst/>
                          <a:latin typeface="Calibri" panose="020F0502020204030204" pitchFamily="34" charset="0"/>
                        </a:rPr>
                        <a:t>FY25</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00B050"/>
                    </a:solidFill>
                  </a:tcPr>
                </a:tc>
                <a:tc>
                  <a:txBody>
                    <a:bodyPr/>
                    <a:lstStyle/>
                    <a:p>
                      <a:pPr algn="r" fontAlgn="b"/>
                      <a:r>
                        <a:rPr lang="en-IN" sz="800" b="1" i="0" u="none" strike="noStrike">
                          <a:solidFill>
                            <a:srgbClr val="FFFFFF"/>
                          </a:solidFill>
                          <a:effectLst/>
                          <a:latin typeface="Calibri" panose="020F0502020204030204" pitchFamily="34" charset="0"/>
                        </a:rPr>
                        <a:t>FY26E</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00B050"/>
                    </a:solidFill>
                  </a:tcPr>
                </a:tc>
                <a:tc>
                  <a:txBody>
                    <a:bodyPr/>
                    <a:lstStyle/>
                    <a:p>
                      <a:pPr algn="r" fontAlgn="b"/>
                      <a:r>
                        <a:rPr lang="en-IN" sz="800" b="1" i="0" u="none" strike="noStrike">
                          <a:solidFill>
                            <a:srgbClr val="FFFFFF"/>
                          </a:solidFill>
                          <a:effectLst/>
                          <a:latin typeface="Calibri" panose="020F0502020204030204" pitchFamily="34" charset="0"/>
                        </a:rPr>
                        <a:t>FY27E</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00B050"/>
                    </a:solidFill>
                  </a:tcPr>
                </a:tc>
                <a:extLst>
                  <a:ext uri="{0D108BD9-81ED-4DB2-BD59-A6C34878D82A}">
                    <a16:rowId xmlns:a16="http://schemas.microsoft.com/office/drawing/2014/main" val="3190495776"/>
                  </a:ext>
                </a:extLst>
              </a:tr>
              <a:tr h="123657">
                <a:tc>
                  <a:txBody>
                    <a:bodyPr/>
                    <a:lstStyle/>
                    <a:p>
                      <a:pPr algn="l" fontAlgn="b"/>
                      <a:r>
                        <a:rPr lang="en-IN" sz="800" b="0" i="0" u="none" strike="noStrike">
                          <a:effectLst/>
                          <a:latin typeface="Calibri" panose="020F0502020204030204" pitchFamily="34" charset="0"/>
                        </a:rPr>
                        <a:t>Debtors Days</a:t>
                      </a:r>
                    </a:p>
                  </a:txBody>
                  <a:tcPr marL="0" marR="0" marT="0" marB="0" anchor="b">
                    <a:lnL>
                      <a:noFill/>
                    </a:lnL>
                    <a:lnR>
                      <a:noFill/>
                    </a:lnR>
                    <a:lnT>
                      <a:noFill/>
                    </a:lnT>
                    <a:lnB>
                      <a:noFill/>
                    </a:lnB>
                    <a:noFill/>
                  </a:tcPr>
                </a:tc>
                <a:tc>
                  <a:txBody>
                    <a:bodyPr/>
                    <a:lstStyle/>
                    <a:p>
                      <a:pPr algn="r" fontAlgn="b"/>
                      <a:r>
                        <a:rPr lang="en-IN" sz="800" b="0" i="0" u="none" strike="noStrike">
                          <a:effectLst/>
                          <a:latin typeface="Calibri" panose="020F0502020204030204" pitchFamily="34" charset="0"/>
                        </a:rPr>
                        <a:t>94.5</a:t>
                      </a:r>
                    </a:p>
                  </a:txBody>
                  <a:tcPr marL="0" marR="0" marT="0" marB="0" anchor="b">
                    <a:lnL>
                      <a:noFill/>
                    </a:lnL>
                    <a:lnR>
                      <a:noFill/>
                    </a:lnR>
                    <a:lnT>
                      <a:noFill/>
                    </a:lnT>
                    <a:lnB>
                      <a:noFill/>
                    </a:lnB>
                    <a:noFill/>
                  </a:tcPr>
                </a:tc>
                <a:tc>
                  <a:txBody>
                    <a:bodyPr/>
                    <a:lstStyle/>
                    <a:p>
                      <a:pPr algn="r" fontAlgn="b"/>
                      <a:r>
                        <a:rPr lang="en-IN" sz="800" b="0" i="0" u="none" strike="noStrike">
                          <a:effectLst/>
                          <a:latin typeface="Calibri" panose="020F0502020204030204" pitchFamily="34" charset="0"/>
                        </a:rPr>
                        <a:t>37.6</a:t>
                      </a:r>
                    </a:p>
                  </a:txBody>
                  <a:tcPr marL="0" marR="0" marT="0" marB="0" anchor="b">
                    <a:lnL>
                      <a:noFill/>
                    </a:lnL>
                    <a:lnR>
                      <a:noFill/>
                    </a:lnR>
                    <a:lnT>
                      <a:noFill/>
                    </a:lnT>
                    <a:lnB>
                      <a:noFill/>
                    </a:lnB>
                    <a:noFill/>
                  </a:tcPr>
                </a:tc>
                <a:tc>
                  <a:txBody>
                    <a:bodyPr/>
                    <a:lstStyle/>
                    <a:p>
                      <a:pPr algn="r" fontAlgn="b"/>
                      <a:r>
                        <a:rPr lang="en-IN" sz="800" b="0" i="0" u="none" strike="noStrike">
                          <a:effectLst/>
                          <a:latin typeface="Calibri" panose="020F0502020204030204" pitchFamily="34" charset="0"/>
                        </a:rPr>
                        <a:t>40.0</a:t>
                      </a:r>
                    </a:p>
                  </a:txBody>
                  <a:tcPr marL="0" marR="0" marT="0" marB="0" anchor="b">
                    <a:lnL>
                      <a:noFill/>
                    </a:lnL>
                    <a:lnR>
                      <a:noFill/>
                    </a:lnR>
                    <a:lnT>
                      <a:noFill/>
                    </a:lnT>
                    <a:lnB>
                      <a:noFill/>
                    </a:lnB>
                    <a:noFill/>
                  </a:tcPr>
                </a:tc>
                <a:tc>
                  <a:txBody>
                    <a:bodyPr/>
                    <a:lstStyle/>
                    <a:p>
                      <a:pPr algn="r" fontAlgn="b"/>
                      <a:r>
                        <a:rPr lang="en-IN" sz="800" b="0" i="0" u="none" strike="noStrike">
                          <a:effectLst/>
                          <a:latin typeface="Calibri" panose="020F0502020204030204" pitchFamily="34" charset="0"/>
                        </a:rPr>
                        <a:t>40.0</a:t>
                      </a:r>
                    </a:p>
                  </a:txBody>
                  <a:tcPr marL="0" marR="0" marT="0" marB="0" anchor="b">
                    <a:lnL>
                      <a:noFill/>
                    </a:lnL>
                    <a:lnR>
                      <a:noFill/>
                    </a:lnR>
                    <a:lnT>
                      <a:noFill/>
                    </a:lnT>
                    <a:lnB>
                      <a:noFill/>
                    </a:lnB>
                    <a:noFill/>
                  </a:tcPr>
                </a:tc>
                <a:extLst>
                  <a:ext uri="{0D108BD9-81ED-4DB2-BD59-A6C34878D82A}">
                    <a16:rowId xmlns:a16="http://schemas.microsoft.com/office/drawing/2014/main" val="3348657160"/>
                  </a:ext>
                </a:extLst>
              </a:tr>
              <a:tr h="123657">
                <a:tc>
                  <a:txBody>
                    <a:bodyPr/>
                    <a:lstStyle/>
                    <a:p>
                      <a:pPr algn="l" fontAlgn="b"/>
                      <a:r>
                        <a:rPr lang="en-IN" sz="800" b="0" i="0" u="none" strike="noStrike">
                          <a:effectLst/>
                          <a:latin typeface="Calibri" panose="020F0502020204030204" pitchFamily="34" charset="0"/>
                        </a:rPr>
                        <a:t>Inventory Days</a:t>
                      </a:r>
                    </a:p>
                  </a:txBody>
                  <a:tcPr marL="0" marR="0" marT="0" marB="0" anchor="b">
                    <a:lnL>
                      <a:noFill/>
                    </a:lnL>
                    <a:lnR>
                      <a:noFill/>
                    </a:lnR>
                    <a:lnT>
                      <a:noFill/>
                    </a:lnT>
                    <a:lnB>
                      <a:noFill/>
                    </a:lnB>
                    <a:solidFill>
                      <a:srgbClr val="CAE8AA"/>
                    </a:solidFill>
                  </a:tcPr>
                </a:tc>
                <a:tc>
                  <a:txBody>
                    <a:bodyPr/>
                    <a:lstStyle/>
                    <a:p>
                      <a:pPr algn="r" fontAlgn="b"/>
                      <a:r>
                        <a:rPr lang="en-IN" sz="800" b="0" i="0" u="none" strike="noStrike">
                          <a:effectLst/>
                          <a:latin typeface="Calibri" panose="020F0502020204030204" pitchFamily="34" charset="0"/>
                        </a:rPr>
                        <a:t>654.6</a:t>
                      </a:r>
                    </a:p>
                  </a:txBody>
                  <a:tcPr marL="0" marR="0" marT="0" marB="0" anchor="b">
                    <a:lnL>
                      <a:noFill/>
                    </a:lnL>
                    <a:lnR>
                      <a:noFill/>
                    </a:lnR>
                    <a:lnT>
                      <a:noFill/>
                    </a:lnT>
                    <a:lnB>
                      <a:noFill/>
                    </a:lnB>
                    <a:solidFill>
                      <a:srgbClr val="CAE8AA"/>
                    </a:solidFill>
                  </a:tcPr>
                </a:tc>
                <a:tc>
                  <a:txBody>
                    <a:bodyPr/>
                    <a:lstStyle/>
                    <a:p>
                      <a:pPr algn="r" fontAlgn="b"/>
                      <a:r>
                        <a:rPr lang="en-IN" sz="800" b="0" i="0" u="none" strike="noStrike">
                          <a:effectLst/>
                          <a:latin typeface="Calibri" panose="020F0502020204030204" pitchFamily="34" charset="0"/>
                        </a:rPr>
                        <a:t>601.0</a:t>
                      </a:r>
                    </a:p>
                  </a:txBody>
                  <a:tcPr marL="0" marR="0" marT="0" marB="0" anchor="b">
                    <a:lnL>
                      <a:noFill/>
                    </a:lnL>
                    <a:lnR>
                      <a:noFill/>
                    </a:lnR>
                    <a:lnT>
                      <a:noFill/>
                    </a:lnT>
                    <a:lnB>
                      <a:noFill/>
                    </a:lnB>
                    <a:solidFill>
                      <a:srgbClr val="CAE8AA"/>
                    </a:solidFill>
                  </a:tcPr>
                </a:tc>
                <a:tc>
                  <a:txBody>
                    <a:bodyPr/>
                    <a:lstStyle/>
                    <a:p>
                      <a:pPr algn="r" fontAlgn="b"/>
                      <a:r>
                        <a:rPr lang="en-IN" sz="800" b="0" i="0" u="none" strike="noStrike">
                          <a:effectLst/>
                          <a:latin typeface="Calibri" panose="020F0502020204030204" pitchFamily="34" charset="0"/>
                        </a:rPr>
                        <a:t>580.0</a:t>
                      </a:r>
                    </a:p>
                  </a:txBody>
                  <a:tcPr marL="0" marR="0" marT="0" marB="0" anchor="b">
                    <a:lnL>
                      <a:noFill/>
                    </a:lnL>
                    <a:lnR>
                      <a:noFill/>
                    </a:lnR>
                    <a:lnT>
                      <a:noFill/>
                    </a:lnT>
                    <a:lnB>
                      <a:noFill/>
                    </a:lnB>
                    <a:solidFill>
                      <a:srgbClr val="CAE8AA"/>
                    </a:solidFill>
                  </a:tcPr>
                </a:tc>
                <a:tc>
                  <a:txBody>
                    <a:bodyPr/>
                    <a:lstStyle/>
                    <a:p>
                      <a:pPr algn="r" fontAlgn="b"/>
                      <a:r>
                        <a:rPr lang="en-IN" sz="800" b="0" i="0" u="none" strike="noStrike">
                          <a:effectLst/>
                          <a:latin typeface="Calibri" panose="020F0502020204030204" pitchFamily="34" charset="0"/>
                        </a:rPr>
                        <a:t>560.0</a:t>
                      </a:r>
                    </a:p>
                  </a:txBody>
                  <a:tcPr marL="0" marR="0" marT="0" marB="0" anchor="b">
                    <a:lnL>
                      <a:noFill/>
                    </a:lnL>
                    <a:lnR>
                      <a:noFill/>
                    </a:lnR>
                    <a:lnT>
                      <a:noFill/>
                    </a:lnT>
                    <a:lnB>
                      <a:noFill/>
                    </a:lnB>
                    <a:solidFill>
                      <a:srgbClr val="CAE8AA"/>
                    </a:solidFill>
                  </a:tcPr>
                </a:tc>
                <a:extLst>
                  <a:ext uri="{0D108BD9-81ED-4DB2-BD59-A6C34878D82A}">
                    <a16:rowId xmlns:a16="http://schemas.microsoft.com/office/drawing/2014/main" val="1427317817"/>
                  </a:ext>
                </a:extLst>
              </a:tr>
              <a:tr h="123657">
                <a:tc>
                  <a:txBody>
                    <a:bodyPr/>
                    <a:lstStyle/>
                    <a:p>
                      <a:pPr algn="l" fontAlgn="b"/>
                      <a:r>
                        <a:rPr lang="en-IN" sz="800" b="0" i="0" u="none" strike="noStrike">
                          <a:effectLst/>
                          <a:latin typeface="Calibri" panose="020F0502020204030204" pitchFamily="34" charset="0"/>
                        </a:rPr>
                        <a:t>Payable Days</a:t>
                      </a:r>
                    </a:p>
                  </a:txBody>
                  <a:tcPr marL="0" marR="0" marT="0" marB="0" anchor="b">
                    <a:lnL>
                      <a:noFill/>
                    </a:lnL>
                    <a:lnR>
                      <a:noFill/>
                    </a:lnR>
                    <a:lnT>
                      <a:noFill/>
                    </a:lnT>
                    <a:lnB>
                      <a:noFill/>
                    </a:lnB>
                    <a:noFill/>
                  </a:tcPr>
                </a:tc>
                <a:tc>
                  <a:txBody>
                    <a:bodyPr/>
                    <a:lstStyle/>
                    <a:p>
                      <a:pPr algn="r" fontAlgn="b"/>
                      <a:r>
                        <a:rPr lang="en-IN" sz="800" b="0" i="0" u="none" strike="noStrike">
                          <a:effectLst/>
                          <a:latin typeface="Calibri" panose="020F0502020204030204" pitchFamily="34" charset="0"/>
                        </a:rPr>
                        <a:t>31.8</a:t>
                      </a:r>
                    </a:p>
                  </a:txBody>
                  <a:tcPr marL="0" marR="0" marT="0" marB="0" anchor="b">
                    <a:lnL>
                      <a:noFill/>
                    </a:lnL>
                    <a:lnR>
                      <a:noFill/>
                    </a:lnR>
                    <a:lnT>
                      <a:noFill/>
                    </a:lnT>
                    <a:lnB>
                      <a:noFill/>
                    </a:lnB>
                    <a:noFill/>
                  </a:tcPr>
                </a:tc>
                <a:tc>
                  <a:txBody>
                    <a:bodyPr/>
                    <a:lstStyle/>
                    <a:p>
                      <a:pPr algn="r" fontAlgn="b"/>
                      <a:r>
                        <a:rPr lang="en-IN" sz="800" b="0" i="0" u="none" strike="noStrike">
                          <a:effectLst/>
                          <a:latin typeface="Calibri" panose="020F0502020204030204" pitchFamily="34" charset="0"/>
                        </a:rPr>
                        <a:t>28.5</a:t>
                      </a:r>
                    </a:p>
                  </a:txBody>
                  <a:tcPr marL="0" marR="0" marT="0" marB="0" anchor="b">
                    <a:lnL>
                      <a:noFill/>
                    </a:lnL>
                    <a:lnR>
                      <a:noFill/>
                    </a:lnR>
                    <a:lnT>
                      <a:noFill/>
                    </a:lnT>
                    <a:lnB>
                      <a:noFill/>
                    </a:lnB>
                    <a:noFill/>
                  </a:tcPr>
                </a:tc>
                <a:tc>
                  <a:txBody>
                    <a:bodyPr/>
                    <a:lstStyle/>
                    <a:p>
                      <a:pPr algn="r" fontAlgn="b"/>
                      <a:r>
                        <a:rPr lang="en-IN" sz="800" b="0" i="0" u="none" strike="noStrike">
                          <a:effectLst/>
                          <a:latin typeface="Calibri" panose="020F0502020204030204" pitchFamily="34" charset="0"/>
                        </a:rPr>
                        <a:t>26.0</a:t>
                      </a:r>
                    </a:p>
                  </a:txBody>
                  <a:tcPr marL="0" marR="0" marT="0" marB="0" anchor="b">
                    <a:lnL>
                      <a:noFill/>
                    </a:lnL>
                    <a:lnR>
                      <a:noFill/>
                    </a:lnR>
                    <a:lnT>
                      <a:noFill/>
                    </a:lnT>
                    <a:lnB>
                      <a:noFill/>
                    </a:lnB>
                    <a:noFill/>
                  </a:tcPr>
                </a:tc>
                <a:tc>
                  <a:txBody>
                    <a:bodyPr/>
                    <a:lstStyle/>
                    <a:p>
                      <a:pPr algn="r" fontAlgn="b"/>
                      <a:r>
                        <a:rPr lang="en-IN" sz="800" b="0" i="0" u="none" strike="noStrike">
                          <a:effectLst/>
                          <a:latin typeface="Calibri" panose="020F0502020204030204" pitchFamily="34" charset="0"/>
                        </a:rPr>
                        <a:t>26.0</a:t>
                      </a:r>
                    </a:p>
                  </a:txBody>
                  <a:tcPr marL="0" marR="0" marT="0" marB="0" anchor="b">
                    <a:lnL>
                      <a:noFill/>
                    </a:lnL>
                    <a:lnR>
                      <a:noFill/>
                    </a:lnR>
                    <a:lnT>
                      <a:noFill/>
                    </a:lnT>
                    <a:lnB>
                      <a:noFill/>
                    </a:lnB>
                    <a:noFill/>
                  </a:tcPr>
                </a:tc>
                <a:extLst>
                  <a:ext uri="{0D108BD9-81ED-4DB2-BD59-A6C34878D82A}">
                    <a16:rowId xmlns:a16="http://schemas.microsoft.com/office/drawing/2014/main" val="1854620816"/>
                  </a:ext>
                </a:extLst>
              </a:tr>
              <a:tr h="123657">
                <a:tc>
                  <a:txBody>
                    <a:bodyPr/>
                    <a:lstStyle/>
                    <a:p>
                      <a:pPr algn="l" fontAlgn="b"/>
                      <a:r>
                        <a:rPr lang="en-IN" sz="800" b="0" i="0" u="none" strike="noStrike">
                          <a:effectLst/>
                          <a:latin typeface="Calibri" panose="020F0502020204030204" pitchFamily="34" charset="0"/>
                        </a:rPr>
                        <a:t>Wc Days</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CAE8AA"/>
                    </a:solidFill>
                  </a:tcPr>
                </a:tc>
                <a:tc>
                  <a:txBody>
                    <a:bodyPr/>
                    <a:lstStyle/>
                    <a:p>
                      <a:pPr algn="r" fontAlgn="b"/>
                      <a:r>
                        <a:rPr lang="en-IN" sz="800" b="0" i="0" u="none" strike="noStrike">
                          <a:effectLst/>
                          <a:latin typeface="Calibri" panose="020F0502020204030204" pitchFamily="34" charset="0"/>
                        </a:rPr>
                        <a:t>717.2</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CAE8AA"/>
                    </a:solidFill>
                  </a:tcPr>
                </a:tc>
                <a:tc>
                  <a:txBody>
                    <a:bodyPr/>
                    <a:lstStyle/>
                    <a:p>
                      <a:pPr algn="r" fontAlgn="b"/>
                      <a:r>
                        <a:rPr lang="en-IN" sz="800" b="0" i="0" u="none" strike="noStrike">
                          <a:effectLst/>
                          <a:latin typeface="Calibri" panose="020F0502020204030204" pitchFamily="34" charset="0"/>
                        </a:rPr>
                        <a:t>610.1</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CAE8AA"/>
                    </a:solidFill>
                  </a:tcPr>
                </a:tc>
                <a:tc>
                  <a:txBody>
                    <a:bodyPr/>
                    <a:lstStyle/>
                    <a:p>
                      <a:pPr algn="r" fontAlgn="b"/>
                      <a:r>
                        <a:rPr lang="en-IN" sz="800" b="0" i="0" u="none" strike="noStrike">
                          <a:effectLst/>
                          <a:latin typeface="Calibri" panose="020F0502020204030204" pitchFamily="34" charset="0"/>
                        </a:rPr>
                        <a:t>594.0</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CAE8AA"/>
                    </a:solidFill>
                  </a:tcPr>
                </a:tc>
                <a:tc>
                  <a:txBody>
                    <a:bodyPr/>
                    <a:lstStyle/>
                    <a:p>
                      <a:pPr algn="r" fontAlgn="b"/>
                      <a:r>
                        <a:rPr lang="en-IN" sz="800" b="0" i="0" u="none" strike="noStrike">
                          <a:effectLst/>
                          <a:latin typeface="Calibri" panose="020F0502020204030204" pitchFamily="34" charset="0"/>
                        </a:rPr>
                        <a:t>574.0</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CAE8AA"/>
                    </a:solidFill>
                  </a:tcPr>
                </a:tc>
                <a:extLst>
                  <a:ext uri="{0D108BD9-81ED-4DB2-BD59-A6C34878D82A}">
                    <a16:rowId xmlns:a16="http://schemas.microsoft.com/office/drawing/2014/main" val="2503472197"/>
                  </a:ext>
                </a:extLst>
              </a:tr>
              <a:tr h="123657">
                <a:tc>
                  <a:txBody>
                    <a:bodyPr/>
                    <a:lstStyle/>
                    <a:p>
                      <a:pPr algn="l" fontAlgn="b"/>
                      <a:r>
                        <a:rPr lang="en-IN" sz="800" b="0" i="0" u="none" strike="noStrike">
                          <a:effectLst/>
                          <a:latin typeface="Calibri" panose="020F050202020403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r>
                        <a:rPr lang="en-IN" sz="800" b="0" i="0" u="none" strike="noStrike">
                          <a:effectLst/>
                          <a:latin typeface="Calibri" panose="020F050202020403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r>
                        <a:rPr lang="en-IN" sz="800" b="0" i="0" u="none" strike="noStrike">
                          <a:effectLst/>
                          <a:latin typeface="Calibri" panose="020F050202020403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r>
                        <a:rPr lang="en-IN" sz="800" b="0" i="0" u="none" strike="noStrike">
                          <a:effectLst/>
                          <a:latin typeface="Calibri" panose="020F050202020403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r>
                        <a:rPr lang="en-IN" sz="800" b="0" i="0" u="none" strike="noStrike">
                          <a:effectLst/>
                          <a:latin typeface="Calibri" panose="020F050202020403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720163130"/>
                  </a:ext>
                </a:extLst>
              </a:tr>
              <a:tr h="123657">
                <a:tc>
                  <a:txBody>
                    <a:bodyPr/>
                    <a:lstStyle/>
                    <a:p>
                      <a:pPr algn="l" fontAlgn="b"/>
                      <a:r>
                        <a:rPr lang="en-IN" sz="800" b="1" i="0" u="none" strike="noStrike">
                          <a:effectLst/>
                          <a:latin typeface="Calibri" panose="020F0502020204030204" pitchFamily="34" charset="0"/>
                        </a:rPr>
                        <a:t>Valuation (x)</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IN" sz="800" b="0" i="0" u="none" strike="noStrike">
                          <a:effectLst/>
                          <a:latin typeface="Calibri" panose="020F0502020204030204" pitchFamily="34" charset="0"/>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IN" sz="800" b="0" i="0" u="none" strike="noStrike">
                          <a:effectLst/>
                          <a:latin typeface="Calibri" panose="020F0502020204030204" pitchFamily="34" charset="0"/>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IN" sz="800" b="0" i="0" u="none" strike="noStrike">
                          <a:effectLst/>
                          <a:latin typeface="Calibri" panose="020F0502020204030204" pitchFamily="34" charset="0"/>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IN" sz="800" b="0" i="0" u="none" strike="noStrike">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38032474"/>
                  </a:ext>
                </a:extLst>
              </a:tr>
              <a:tr h="123657">
                <a:tc>
                  <a:txBody>
                    <a:bodyPr/>
                    <a:lstStyle/>
                    <a:p>
                      <a:pPr algn="l" fontAlgn="b"/>
                      <a:r>
                        <a:rPr lang="en-IN" sz="800" b="1" i="0" u="none" strike="noStrike">
                          <a:solidFill>
                            <a:srgbClr val="FFFFFF"/>
                          </a:solidFill>
                          <a:effectLst/>
                          <a:latin typeface="Calibri" panose="020F050202020403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00B050"/>
                    </a:solidFill>
                  </a:tcPr>
                </a:tc>
                <a:tc>
                  <a:txBody>
                    <a:bodyPr/>
                    <a:lstStyle/>
                    <a:p>
                      <a:pPr algn="r" fontAlgn="b"/>
                      <a:r>
                        <a:rPr lang="en-IN" sz="800" b="1" i="0" u="none" strike="noStrike">
                          <a:solidFill>
                            <a:srgbClr val="FFFFFF"/>
                          </a:solidFill>
                          <a:effectLst/>
                          <a:latin typeface="Calibri" panose="020F0502020204030204" pitchFamily="34" charset="0"/>
                        </a:rPr>
                        <a:t>FY24</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00B050"/>
                    </a:solidFill>
                  </a:tcPr>
                </a:tc>
                <a:tc>
                  <a:txBody>
                    <a:bodyPr/>
                    <a:lstStyle/>
                    <a:p>
                      <a:pPr algn="r" fontAlgn="b"/>
                      <a:r>
                        <a:rPr lang="en-IN" sz="800" b="1" i="0" u="none" strike="noStrike">
                          <a:solidFill>
                            <a:srgbClr val="FFFFFF"/>
                          </a:solidFill>
                          <a:effectLst/>
                          <a:latin typeface="Calibri" panose="020F0502020204030204" pitchFamily="34" charset="0"/>
                        </a:rPr>
                        <a:t>FY25</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00B050"/>
                    </a:solidFill>
                  </a:tcPr>
                </a:tc>
                <a:tc>
                  <a:txBody>
                    <a:bodyPr/>
                    <a:lstStyle/>
                    <a:p>
                      <a:pPr algn="r" fontAlgn="b"/>
                      <a:r>
                        <a:rPr lang="en-IN" sz="800" b="1" i="0" u="none" strike="noStrike">
                          <a:solidFill>
                            <a:srgbClr val="FFFFFF"/>
                          </a:solidFill>
                          <a:effectLst/>
                          <a:latin typeface="Calibri" panose="020F0502020204030204" pitchFamily="34" charset="0"/>
                        </a:rPr>
                        <a:t>FY26E</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00B050"/>
                    </a:solidFill>
                  </a:tcPr>
                </a:tc>
                <a:tc>
                  <a:txBody>
                    <a:bodyPr/>
                    <a:lstStyle/>
                    <a:p>
                      <a:pPr algn="r" fontAlgn="b"/>
                      <a:r>
                        <a:rPr lang="en-IN" sz="800" b="1" i="0" u="none" strike="noStrike">
                          <a:solidFill>
                            <a:srgbClr val="FFFFFF"/>
                          </a:solidFill>
                          <a:effectLst/>
                          <a:latin typeface="Calibri" panose="020F0502020204030204" pitchFamily="34" charset="0"/>
                        </a:rPr>
                        <a:t>FY27E</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00B050"/>
                    </a:solidFill>
                  </a:tcPr>
                </a:tc>
                <a:extLst>
                  <a:ext uri="{0D108BD9-81ED-4DB2-BD59-A6C34878D82A}">
                    <a16:rowId xmlns:a16="http://schemas.microsoft.com/office/drawing/2014/main" val="433676203"/>
                  </a:ext>
                </a:extLst>
              </a:tr>
              <a:tr h="123657">
                <a:tc>
                  <a:txBody>
                    <a:bodyPr/>
                    <a:lstStyle/>
                    <a:p>
                      <a:pPr algn="l" fontAlgn="b"/>
                      <a:r>
                        <a:rPr lang="en-IN" sz="800" b="0" i="0" u="none" strike="noStrike">
                          <a:effectLst/>
                          <a:latin typeface="Calibri" panose="020F0502020204030204" pitchFamily="34" charset="0"/>
                        </a:rPr>
                        <a:t>P/E (x)</a:t>
                      </a:r>
                    </a:p>
                  </a:txBody>
                  <a:tcPr marL="0" marR="0" marT="0" marB="0" anchor="b">
                    <a:lnL>
                      <a:noFill/>
                    </a:lnL>
                    <a:lnR>
                      <a:noFill/>
                    </a:lnR>
                    <a:lnT>
                      <a:noFill/>
                    </a:lnT>
                    <a:lnB>
                      <a:noFill/>
                    </a:lnB>
                    <a:solidFill>
                      <a:srgbClr val="FFFFFF"/>
                    </a:solidFill>
                  </a:tcPr>
                </a:tc>
                <a:tc>
                  <a:txBody>
                    <a:bodyPr/>
                    <a:lstStyle/>
                    <a:p>
                      <a:pPr algn="r" fontAlgn="b"/>
                      <a:r>
                        <a:rPr lang="en-IN" sz="800" b="0" i="0" u="none" strike="noStrike">
                          <a:solidFill>
                            <a:srgbClr val="000000"/>
                          </a:solidFill>
                          <a:effectLst/>
                          <a:latin typeface="Calibri" panose="020F0502020204030204" pitchFamily="34" charset="0"/>
                        </a:rPr>
                        <a:t>20.6</a:t>
                      </a:r>
                    </a:p>
                  </a:txBody>
                  <a:tcPr marL="0" marR="0" marT="0" marB="0" anchor="b">
                    <a:lnL>
                      <a:noFill/>
                    </a:lnL>
                    <a:lnR>
                      <a:noFill/>
                    </a:lnR>
                    <a:lnT>
                      <a:noFill/>
                    </a:lnT>
                    <a:lnB>
                      <a:noFill/>
                    </a:lnB>
                    <a:noFill/>
                  </a:tcPr>
                </a:tc>
                <a:tc>
                  <a:txBody>
                    <a:bodyPr/>
                    <a:lstStyle/>
                    <a:p>
                      <a:pPr algn="r" fontAlgn="b"/>
                      <a:r>
                        <a:rPr lang="en-IN" sz="800" b="0" i="0" u="none" strike="noStrike">
                          <a:solidFill>
                            <a:srgbClr val="000000"/>
                          </a:solidFill>
                          <a:effectLst/>
                          <a:latin typeface="Calibri" panose="020F0502020204030204" pitchFamily="34" charset="0"/>
                        </a:rPr>
                        <a:t>15.0</a:t>
                      </a:r>
                    </a:p>
                  </a:txBody>
                  <a:tcPr marL="0" marR="0" marT="0" marB="0" anchor="b">
                    <a:lnL>
                      <a:noFill/>
                    </a:lnL>
                    <a:lnR>
                      <a:noFill/>
                    </a:lnR>
                    <a:lnT>
                      <a:noFill/>
                    </a:lnT>
                    <a:lnB>
                      <a:noFill/>
                    </a:lnB>
                    <a:noFill/>
                  </a:tcPr>
                </a:tc>
                <a:tc>
                  <a:txBody>
                    <a:bodyPr/>
                    <a:lstStyle/>
                    <a:p>
                      <a:pPr algn="r" fontAlgn="b"/>
                      <a:r>
                        <a:rPr lang="en-IN" sz="800" b="0" i="0" u="none" strike="noStrike">
                          <a:solidFill>
                            <a:srgbClr val="000000"/>
                          </a:solidFill>
                          <a:effectLst/>
                          <a:latin typeface="Calibri" panose="020F0502020204030204" pitchFamily="34" charset="0"/>
                        </a:rPr>
                        <a:t>6.6</a:t>
                      </a:r>
                    </a:p>
                  </a:txBody>
                  <a:tcPr marL="0" marR="0" marT="0" marB="0" anchor="b">
                    <a:lnL>
                      <a:noFill/>
                    </a:lnL>
                    <a:lnR>
                      <a:noFill/>
                    </a:lnR>
                    <a:lnT>
                      <a:noFill/>
                    </a:lnT>
                    <a:lnB>
                      <a:noFill/>
                    </a:lnB>
                    <a:noFill/>
                  </a:tcPr>
                </a:tc>
                <a:tc>
                  <a:txBody>
                    <a:bodyPr/>
                    <a:lstStyle/>
                    <a:p>
                      <a:pPr algn="r" fontAlgn="b"/>
                      <a:r>
                        <a:rPr lang="en-IN" sz="800" b="0" i="0" u="none" strike="noStrike">
                          <a:solidFill>
                            <a:srgbClr val="000000"/>
                          </a:solidFill>
                          <a:effectLst/>
                          <a:latin typeface="Calibri" panose="020F0502020204030204" pitchFamily="34" charset="0"/>
                        </a:rPr>
                        <a:t>5.5</a:t>
                      </a:r>
                    </a:p>
                  </a:txBody>
                  <a:tcPr marL="0" marR="0" marT="0" marB="0" anchor="b">
                    <a:lnL>
                      <a:noFill/>
                    </a:lnL>
                    <a:lnR>
                      <a:noFill/>
                    </a:lnR>
                    <a:lnT>
                      <a:noFill/>
                    </a:lnT>
                    <a:lnB>
                      <a:noFill/>
                    </a:lnB>
                    <a:noFill/>
                  </a:tcPr>
                </a:tc>
                <a:extLst>
                  <a:ext uri="{0D108BD9-81ED-4DB2-BD59-A6C34878D82A}">
                    <a16:rowId xmlns:a16="http://schemas.microsoft.com/office/drawing/2014/main" val="3445175379"/>
                  </a:ext>
                </a:extLst>
              </a:tr>
              <a:tr h="123657">
                <a:tc>
                  <a:txBody>
                    <a:bodyPr/>
                    <a:lstStyle/>
                    <a:p>
                      <a:pPr algn="l" fontAlgn="b"/>
                      <a:r>
                        <a:rPr lang="en-IN" sz="800" b="0" i="0" u="none" strike="noStrike">
                          <a:effectLst/>
                          <a:latin typeface="Calibri" panose="020F0502020204030204" pitchFamily="34" charset="0"/>
                        </a:rPr>
                        <a:t>P/BV (x)</a:t>
                      </a:r>
                    </a:p>
                  </a:txBody>
                  <a:tcPr marL="0" marR="0" marT="0" marB="0" anchor="b">
                    <a:lnL>
                      <a:noFill/>
                    </a:lnL>
                    <a:lnR>
                      <a:noFill/>
                    </a:lnR>
                    <a:lnT>
                      <a:noFill/>
                    </a:lnT>
                    <a:lnB>
                      <a:noFill/>
                    </a:lnB>
                    <a:solidFill>
                      <a:srgbClr val="CAE8AA"/>
                    </a:solidFill>
                  </a:tcPr>
                </a:tc>
                <a:tc>
                  <a:txBody>
                    <a:bodyPr/>
                    <a:lstStyle/>
                    <a:p>
                      <a:pPr algn="r" fontAlgn="b"/>
                      <a:r>
                        <a:rPr lang="en-IN" sz="800" b="0" i="0" u="none" strike="noStrike">
                          <a:solidFill>
                            <a:srgbClr val="000000"/>
                          </a:solidFill>
                          <a:effectLst/>
                          <a:latin typeface="Calibri" panose="020F0502020204030204" pitchFamily="34" charset="0"/>
                        </a:rPr>
                        <a:t>2.7</a:t>
                      </a:r>
                    </a:p>
                  </a:txBody>
                  <a:tcPr marL="0" marR="0" marT="0" marB="0" anchor="b">
                    <a:lnL>
                      <a:noFill/>
                    </a:lnL>
                    <a:lnR>
                      <a:noFill/>
                    </a:lnR>
                    <a:lnT>
                      <a:noFill/>
                    </a:lnT>
                    <a:lnB>
                      <a:noFill/>
                    </a:lnB>
                    <a:solidFill>
                      <a:srgbClr val="CAE8AA"/>
                    </a:solidFill>
                  </a:tcPr>
                </a:tc>
                <a:tc>
                  <a:txBody>
                    <a:bodyPr/>
                    <a:lstStyle/>
                    <a:p>
                      <a:pPr algn="r" fontAlgn="b"/>
                      <a:r>
                        <a:rPr lang="en-IN" sz="800" b="0" i="0" u="none" strike="noStrike">
                          <a:solidFill>
                            <a:srgbClr val="000000"/>
                          </a:solidFill>
                          <a:effectLst/>
                          <a:latin typeface="Calibri" panose="020F0502020204030204" pitchFamily="34" charset="0"/>
                        </a:rPr>
                        <a:t>1.7</a:t>
                      </a:r>
                    </a:p>
                  </a:txBody>
                  <a:tcPr marL="0" marR="0" marT="0" marB="0" anchor="b">
                    <a:lnL>
                      <a:noFill/>
                    </a:lnL>
                    <a:lnR>
                      <a:noFill/>
                    </a:lnR>
                    <a:lnT>
                      <a:noFill/>
                    </a:lnT>
                    <a:lnB>
                      <a:noFill/>
                    </a:lnB>
                    <a:solidFill>
                      <a:srgbClr val="CAE8AA"/>
                    </a:solidFill>
                  </a:tcPr>
                </a:tc>
                <a:tc>
                  <a:txBody>
                    <a:bodyPr/>
                    <a:lstStyle/>
                    <a:p>
                      <a:pPr algn="r" fontAlgn="b"/>
                      <a:r>
                        <a:rPr lang="en-IN" sz="800" b="0" i="0" u="none" strike="noStrike">
                          <a:solidFill>
                            <a:srgbClr val="000000"/>
                          </a:solidFill>
                          <a:effectLst/>
                          <a:latin typeface="Calibri" panose="020F0502020204030204" pitchFamily="34" charset="0"/>
                        </a:rPr>
                        <a:t>1.3</a:t>
                      </a:r>
                    </a:p>
                  </a:txBody>
                  <a:tcPr marL="0" marR="0" marT="0" marB="0" anchor="b">
                    <a:lnL>
                      <a:noFill/>
                    </a:lnL>
                    <a:lnR>
                      <a:noFill/>
                    </a:lnR>
                    <a:lnT>
                      <a:noFill/>
                    </a:lnT>
                    <a:lnB>
                      <a:noFill/>
                    </a:lnB>
                    <a:solidFill>
                      <a:srgbClr val="CAE8AA"/>
                    </a:solidFill>
                  </a:tcPr>
                </a:tc>
                <a:tc>
                  <a:txBody>
                    <a:bodyPr/>
                    <a:lstStyle/>
                    <a:p>
                      <a:pPr algn="r" fontAlgn="b"/>
                      <a:r>
                        <a:rPr lang="en-IN" sz="800" b="0" i="0" u="none" strike="noStrike">
                          <a:solidFill>
                            <a:srgbClr val="000000"/>
                          </a:solidFill>
                          <a:effectLst/>
                          <a:latin typeface="Calibri" panose="020F0502020204030204" pitchFamily="34" charset="0"/>
                        </a:rPr>
                        <a:t>1.1</a:t>
                      </a:r>
                    </a:p>
                  </a:txBody>
                  <a:tcPr marL="0" marR="0" marT="0" marB="0" anchor="b">
                    <a:lnL>
                      <a:noFill/>
                    </a:lnL>
                    <a:lnR>
                      <a:noFill/>
                    </a:lnR>
                    <a:lnT>
                      <a:noFill/>
                    </a:lnT>
                    <a:lnB>
                      <a:noFill/>
                    </a:lnB>
                    <a:solidFill>
                      <a:srgbClr val="CAE8AA"/>
                    </a:solidFill>
                  </a:tcPr>
                </a:tc>
                <a:extLst>
                  <a:ext uri="{0D108BD9-81ED-4DB2-BD59-A6C34878D82A}">
                    <a16:rowId xmlns:a16="http://schemas.microsoft.com/office/drawing/2014/main" val="2160227167"/>
                  </a:ext>
                </a:extLst>
              </a:tr>
              <a:tr h="123657">
                <a:tc>
                  <a:txBody>
                    <a:bodyPr/>
                    <a:lstStyle/>
                    <a:p>
                      <a:pPr algn="l" fontAlgn="b"/>
                      <a:r>
                        <a:rPr lang="en-IN" sz="800" b="0" i="0" u="none" strike="noStrike">
                          <a:effectLst/>
                          <a:latin typeface="Calibri" panose="020F0502020204030204" pitchFamily="34" charset="0"/>
                        </a:rPr>
                        <a:t>EV/EBITDA (x)</a:t>
                      </a:r>
                    </a:p>
                  </a:txBody>
                  <a:tcPr marL="0" marR="0" marT="0" marB="0" anchor="b">
                    <a:lnL>
                      <a:noFill/>
                    </a:lnL>
                    <a:lnR>
                      <a:noFill/>
                    </a:lnR>
                    <a:lnT>
                      <a:noFill/>
                    </a:lnT>
                    <a:lnB>
                      <a:noFill/>
                    </a:lnB>
                    <a:solidFill>
                      <a:srgbClr val="FFFFFF"/>
                    </a:solidFill>
                  </a:tcPr>
                </a:tc>
                <a:tc>
                  <a:txBody>
                    <a:bodyPr/>
                    <a:lstStyle/>
                    <a:p>
                      <a:pPr algn="r" fontAlgn="b"/>
                      <a:r>
                        <a:rPr lang="en-IN" sz="800" b="0" i="0" u="none" strike="noStrike">
                          <a:solidFill>
                            <a:srgbClr val="000000"/>
                          </a:solidFill>
                          <a:effectLst/>
                          <a:latin typeface="Calibri" panose="020F0502020204030204" pitchFamily="34" charset="0"/>
                        </a:rPr>
                        <a:t>7.8</a:t>
                      </a:r>
                    </a:p>
                  </a:txBody>
                  <a:tcPr marL="0" marR="0" marT="0" marB="0" anchor="b">
                    <a:lnL>
                      <a:noFill/>
                    </a:lnL>
                    <a:lnR>
                      <a:noFill/>
                    </a:lnR>
                    <a:lnT>
                      <a:noFill/>
                    </a:lnT>
                    <a:lnB>
                      <a:noFill/>
                    </a:lnB>
                    <a:noFill/>
                  </a:tcPr>
                </a:tc>
                <a:tc>
                  <a:txBody>
                    <a:bodyPr/>
                    <a:lstStyle/>
                    <a:p>
                      <a:pPr algn="r" fontAlgn="b"/>
                      <a:r>
                        <a:rPr lang="en-IN" sz="800" b="0" i="0" u="none" strike="noStrike">
                          <a:solidFill>
                            <a:srgbClr val="000000"/>
                          </a:solidFill>
                          <a:effectLst/>
                          <a:latin typeface="Calibri" panose="020F0502020204030204" pitchFamily="34" charset="0"/>
                        </a:rPr>
                        <a:t>9.6</a:t>
                      </a:r>
                    </a:p>
                  </a:txBody>
                  <a:tcPr marL="0" marR="0" marT="0" marB="0" anchor="b">
                    <a:lnL>
                      <a:noFill/>
                    </a:lnL>
                    <a:lnR>
                      <a:noFill/>
                    </a:lnR>
                    <a:lnT>
                      <a:noFill/>
                    </a:lnT>
                    <a:lnB>
                      <a:noFill/>
                    </a:lnB>
                    <a:noFill/>
                  </a:tcPr>
                </a:tc>
                <a:tc>
                  <a:txBody>
                    <a:bodyPr/>
                    <a:lstStyle/>
                    <a:p>
                      <a:pPr algn="r" fontAlgn="b"/>
                      <a:r>
                        <a:rPr lang="en-IN" sz="800" b="0" i="0" u="none" strike="noStrike">
                          <a:solidFill>
                            <a:srgbClr val="000000"/>
                          </a:solidFill>
                          <a:effectLst/>
                          <a:latin typeface="Calibri" panose="020F0502020204030204" pitchFamily="34" charset="0"/>
                        </a:rPr>
                        <a:t>4.6</a:t>
                      </a:r>
                    </a:p>
                  </a:txBody>
                  <a:tcPr marL="0" marR="0" marT="0" marB="0" anchor="b">
                    <a:lnL>
                      <a:noFill/>
                    </a:lnL>
                    <a:lnR>
                      <a:noFill/>
                    </a:lnR>
                    <a:lnT>
                      <a:noFill/>
                    </a:lnT>
                    <a:lnB>
                      <a:noFill/>
                    </a:lnB>
                    <a:noFill/>
                  </a:tcPr>
                </a:tc>
                <a:tc>
                  <a:txBody>
                    <a:bodyPr/>
                    <a:lstStyle/>
                    <a:p>
                      <a:pPr algn="r" fontAlgn="b"/>
                      <a:r>
                        <a:rPr lang="en-IN" sz="800" b="0" i="0" u="none" strike="noStrike">
                          <a:solidFill>
                            <a:srgbClr val="000000"/>
                          </a:solidFill>
                          <a:effectLst/>
                          <a:latin typeface="Calibri" panose="020F0502020204030204" pitchFamily="34" charset="0"/>
                        </a:rPr>
                        <a:t>3.7</a:t>
                      </a:r>
                    </a:p>
                  </a:txBody>
                  <a:tcPr marL="0" marR="0" marT="0" marB="0" anchor="b">
                    <a:lnL>
                      <a:noFill/>
                    </a:lnL>
                    <a:lnR>
                      <a:noFill/>
                    </a:lnR>
                    <a:lnT>
                      <a:noFill/>
                    </a:lnT>
                    <a:lnB>
                      <a:noFill/>
                    </a:lnB>
                    <a:noFill/>
                  </a:tcPr>
                </a:tc>
                <a:extLst>
                  <a:ext uri="{0D108BD9-81ED-4DB2-BD59-A6C34878D82A}">
                    <a16:rowId xmlns:a16="http://schemas.microsoft.com/office/drawing/2014/main" val="2113561749"/>
                  </a:ext>
                </a:extLst>
              </a:tr>
              <a:tr h="123657">
                <a:tc>
                  <a:txBody>
                    <a:bodyPr/>
                    <a:lstStyle/>
                    <a:p>
                      <a:pPr algn="l" fontAlgn="b"/>
                      <a:r>
                        <a:rPr lang="en-IN" sz="800" b="0" i="0" u="none" strike="noStrike">
                          <a:effectLst/>
                          <a:latin typeface="Calibri" panose="020F0502020204030204" pitchFamily="34" charset="0"/>
                        </a:rPr>
                        <a:t>EV/Sales (x)</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CAE8AA"/>
                    </a:solidFill>
                  </a:tcPr>
                </a:tc>
                <a:tc>
                  <a:txBody>
                    <a:bodyPr/>
                    <a:lstStyle/>
                    <a:p>
                      <a:pPr algn="r" fontAlgn="b"/>
                      <a:r>
                        <a:rPr lang="en-IN" sz="800" b="0" i="0" u="none" strike="noStrike">
                          <a:solidFill>
                            <a:srgbClr val="000000"/>
                          </a:solidFill>
                          <a:effectLst/>
                          <a:latin typeface="Calibri" panose="020F0502020204030204" pitchFamily="34" charset="0"/>
                        </a:rPr>
                        <a:t>4.4</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CAE8AA"/>
                    </a:solidFill>
                  </a:tcPr>
                </a:tc>
                <a:tc>
                  <a:txBody>
                    <a:bodyPr/>
                    <a:lstStyle/>
                    <a:p>
                      <a:pPr algn="r" fontAlgn="b"/>
                      <a:r>
                        <a:rPr lang="en-IN" sz="800" b="0" i="0" u="none" strike="noStrike">
                          <a:solidFill>
                            <a:srgbClr val="000000"/>
                          </a:solidFill>
                          <a:effectLst/>
                          <a:latin typeface="Calibri" panose="020F0502020204030204" pitchFamily="34" charset="0"/>
                        </a:rPr>
                        <a:t>3.5</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CAE8AA"/>
                    </a:solidFill>
                  </a:tcPr>
                </a:tc>
                <a:tc>
                  <a:txBody>
                    <a:bodyPr/>
                    <a:lstStyle/>
                    <a:p>
                      <a:pPr algn="r" fontAlgn="b"/>
                      <a:r>
                        <a:rPr lang="en-IN" sz="800" b="0" i="0" u="none" strike="noStrike">
                          <a:solidFill>
                            <a:srgbClr val="000000"/>
                          </a:solidFill>
                          <a:effectLst/>
                          <a:latin typeface="Calibri" panose="020F0502020204030204" pitchFamily="34" charset="0"/>
                        </a:rPr>
                        <a:t>2.9</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CAE8AA"/>
                    </a:solidFill>
                  </a:tcPr>
                </a:tc>
                <a:tc>
                  <a:txBody>
                    <a:bodyPr/>
                    <a:lstStyle/>
                    <a:p>
                      <a:pPr algn="r" fontAlgn="b"/>
                      <a:r>
                        <a:rPr lang="en-IN" sz="800" b="0" i="0" u="none" strike="noStrike">
                          <a:solidFill>
                            <a:srgbClr val="000000"/>
                          </a:solidFill>
                          <a:effectLst/>
                          <a:latin typeface="Calibri" panose="020F0502020204030204" pitchFamily="34" charset="0"/>
                        </a:rPr>
                        <a:t>2.3</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CAE8AA"/>
                    </a:solidFill>
                  </a:tcPr>
                </a:tc>
                <a:extLst>
                  <a:ext uri="{0D108BD9-81ED-4DB2-BD59-A6C34878D82A}">
                    <a16:rowId xmlns:a16="http://schemas.microsoft.com/office/drawing/2014/main" val="2850584198"/>
                  </a:ext>
                </a:extLst>
              </a:tr>
              <a:tr h="123657">
                <a:tc>
                  <a:txBody>
                    <a:bodyPr/>
                    <a:lstStyle/>
                    <a:p>
                      <a:pPr algn="r" fontAlgn="b"/>
                      <a:r>
                        <a:rPr lang="en-IN" sz="800" b="0" i="0" u="none" strike="noStrike">
                          <a:solidFill>
                            <a:srgbClr val="000000"/>
                          </a:solidFill>
                          <a:effectLst/>
                          <a:latin typeface="Calibri" panose="020F050202020403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FF6600"/>
                      </a:solidFill>
                      <a:prstDash val="solid"/>
                      <a:round/>
                      <a:headEnd type="none" w="med" len="med"/>
                      <a:tailEnd type="none" w="med" len="med"/>
                    </a:lnB>
                    <a:noFill/>
                  </a:tcPr>
                </a:tc>
                <a:tc>
                  <a:txBody>
                    <a:bodyPr/>
                    <a:lstStyle/>
                    <a:p>
                      <a:pPr algn="r" fontAlgn="b"/>
                      <a:r>
                        <a:rPr lang="en-IN" sz="800" b="0" i="0" u="none" strike="noStrike">
                          <a:solidFill>
                            <a:srgbClr val="000000"/>
                          </a:solidFill>
                          <a:effectLst/>
                          <a:latin typeface="Calibri" panose="020F050202020403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IN" sz="800" b="0" i="0" u="none" strike="noStrike">
                          <a:solidFill>
                            <a:srgbClr val="000000"/>
                          </a:solidFill>
                          <a:effectLst/>
                          <a:latin typeface="Calibri" panose="020F050202020403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endParaRPr lang="en-IN" sz="800" b="0" i="0" u="none" strike="noStrike">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endParaRPr lang="en-IN" sz="800" b="0" i="0" u="none" strike="noStrike">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89444330"/>
                  </a:ext>
                </a:extLst>
              </a:tr>
              <a:tr h="123657">
                <a:tc>
                  <a:txBody>
                    <a:bodyPr/>
                    <a:lstStyle/>
                    <a:p>
                      <a:pPr algn="l" fontAlgn="b"/>
                      <a:r>
                        <a:rPr lang="en-IN" sz="800" b="1" i="0" u="none" strike="noStrike">
                          <a:solidFill>
                            <a:srgbClr val="FFFFFF"/>
                          </a:solidFill>
                          <a:effectLst/>
                          <a:latin typeface="Arial" panose="020B0604020202020204" pitchFamily="34" charset="0"/>
                        </a:rPr>
                        <a:t> </a:t>
                      </a:r>
                    </a:p>
                  </a:txBody>
                  <a:tcPr marL="0" marR="0" marT="0" marB="0" anchor="b">
                    <a:lnL>
                      <a:noFill/>
                    </a:lnL>
                    <a:lnR>
                      <a:noFill/>
                    </a:lnR>
                    <a:lnT w="6350" cap="flat" cmpd="sng" algn="ctr">
                      <a:solidFill>
                        <a:srgbClr val="FF6600"/>
                      </a:solidFill>
                      <a:prstDash val="solid"/>
                      <a:round/>
                      <a:headEnd type="none" w="med" len="med"/>
                      <a:tailEnd type="none" w="med" len="med"/>
                    </a:lnT>
                    <a:lnB>
                      <a:noFill/>
                    </a:lnB>
                    <a:solidFill>
                      <a:srgbClr val="00B050"/>
                    </a:solidFill>
                  </a:tcPr>
                </a:tc>
                <a:tc>
                  <a:txBody>
                    <a:bodyPr/>
                    <a:lstStyle/>
                    <a:p>
                      <a:pPr algn="r" fontAlgn="b"/>
                      <a:r>
                        <a:rPr lang="en-IN" sz="800" b="1" i="0" u="none" strike="noStrike">
                          <a:solidFill>
                            <a:srgbClr val="FFFFFF"/>
                          </a:solidFill>
                          <a:effectLst/>
                          <a:latin typeface="Calibri" panose="020F0502020204030204" pitchFamily="34" charset="0"/>
                        </a:rPr>
                        <a:t>FY24</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00B050"/>
                    </a:solidFill>
                  </a:tcPr>
                </a:tc>
                <a:tc>
                  <a:txBody>
                    <a:bodyPr/>
                    <a:lstStyle/>
                    <a:p>
                      <a:pPr algn="r" fontAlgn="b"/>
                      <a:r>
                        <a:rPr lang="en-IN" sz="800" b="1" i="0" u="none" strike="noStrike">
                          <a:solidFill>
                            <a:srgbClr val="FFFFFF"/>
                          </a:solidFill>
                          <a:effectLst/>
                          <a:latin typeface="Calibri" panose="020F0502020204030204" pitchFamily="34" charset="0"/>
                        </a:rPr>
                        <a:t>FY25</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00B050"/>
                    </a:solidFill>
                  </a:tcPr>
                </a:tc>
                <a:tc>
                  <a:txBody>
                    <a:bodyPr/>
                    <a:lstStyle/>
                    <a:p>
                      <a:pPr algn="r" fontAlgn="b"/>
                      <a:r>
                        <a:rPr lang="en-IN" sz="800" b="1" i="0" u="none" strike="noStrike">
                          <a:solidFill>
                            <a:srgbClr val="FFFFFF"/>
                          </a:solidFill>
                          <a:effectLst/>
                          <a:latin typeface="Calibri" panose="020F0502020204030204" pitchFamily="34" charset="0"/>
                        </a:rPr>
                        <a:t>FY26E</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00B050"/>
                    </a:solidFill>
                  </a:tcPr>
                </a:tc>
                <a:tc>
                  <a:txBody>
                    <a:bodyPr/>
                    <a:lstStyle/>
                    <a:p>
                      <a:pPr algn="r" fontAlgn="b"/>
                      <a:r>
                        <a:rPr lang="en-IN" sz="800" b="1" i="0" u="none" strike="noStrike">
                          <a:solidFill>
                            <a:srgbClr val="FFFFFF"/>
                          </a:solidFill>
                          <a:effectLst/>
                          <a:latin typeface="Calibri" panose="020F0502020204030204" pitchFamily="34" charset="0"/>
                        </a:rPr>
                        <a:t>FY27E</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00B050"/>
                    </a:solidFill>
                  </a:tcPr>
                </a:tc>
                <a:extLst>
                  <a:ext uri="{0D108BD9-81ED-4DB2-BD59-A6C34878D82A}">
                    <a16:rowId xmlns:a16="http://schemas.microsoft.com/office/drawing/2014/main" val="141300836"/>
                  </a:ext>
                </a:extLst>
              </a:tr>
              <a:tr h="123657">
                <a:tc>
                  <a:txBody>
                    <a:bodyPr/>
                    <a:lstStyle/>
                    <a:p>
                      <a:pPr algn="l" fontAlgn="b"/>
                      <a:r>
                        <a:rPr lang="en-IN" sz="800" b="0" i="0" u="none" strike="noStrike">
                          <a:effectLst/>
                          <a:latin typeface="Arial" panose="020B0604020202020204" pitchFamily="34" charset="0"/>
                        </a:rPr>
                        <a:t>RoE (%)</a:t>
                      </a:r>
                    </a:p>
                  </a:txBody>
                  <a:tcPr marL="0" marR="0" marT="0" marB="0" anchor="b">
                    <a:lnL>
                      <a:noFill/>
                    </a:lnL>
                    <a:lnR>
                      <a:noFill/>
                    </a:lnR>
                    <a:lnT>
                      <a:noFill/>
                    </a:lnT>
                    <a:lnB>
                      <a:noFill/>
                    </a:lnB>
                    <a:solidFill>
                      <a:srgbClr val="FFFFFF"/>
                    </a:solidFill>
                  </a:tcPr>
                </a:tc>
                <a:tc>
                  <a:txBody>
                    <a:bodyPr/>
                    <a:lstStyle/>
                    <a:p>
                      <a:pPr algn="r" fontAlgn="b"/>
                      <a:r>
                        <a:rPr lang="en-IN" sz="800" b="0" i="0" u="none" strike="noStrike">
                          <a:solidFill>
                            <a:srgbClr val="000000"/>
                          </a:solidFill>
                          <a:effectLst/>
                          <a:latin typeface="Arial" panose="020B0604020202020204" pitchFamily="34" charset="0"/>
                        </a:rPr>
                        <a:t>13.1</a:t>
                      </a:r>
                    </a:p>
                  </a:txBody>
                  <a:tcPr marL="0" marR="0" marT="0" marB="0" anchor="b">
                    <a:lnL>
                      <a:noFill/>
                    </a:lnL>
                    <a:lnR>
                      <a:noFill/>
                    </a:lnR>
                    <a:lnT>
                      <a:noFill/>
                    </a:lnT>
                    <a:lnB>
                      <a:noFill/>
                    </a:lnB>
                    <a:noFill/>
                  </a:tcPr>
                </a:tc>
                <a:tc>
                  <a:txBody>
                    <a:bodyPr/>
                    <a:lstStyle/>
                    <a:p>
                      <a:pPr algn="r" fontAlgn="b"/>
                      <a:r>
                        <a:rPr lang="en-IN" sz="800" b="0" i="0" u="none" strike="noStrike">
                          <a:solidFill>
                            <a:srgbClr val="000000"/>
                          </a:solidFill>
                          <a:effectLst/>
                          <a:latin typeface="Arial" panose="020B0604020202020204" pitchFamily="34" charset="0"/>
                        </a:rPr>
                        <a:t>11.1</a:t>
                      </a:r>
                    </a:p>
                  </a:txBody>
                  <a:tcPr marL="0" marR="0" marT="0" marB="0" anchor="b">
                    <a:lnL>
                      <a:noFill/>
                    </a:lnL>
                    <a:lnR>
                      <a:noFill/>
                    </a:lnR>
                    <a:lnT>
                      <a:noFill/>
                    </a:lnT>
                    <a:lnB>
                      <a:noFill/>
                    </a:lnB>
                    <a:noFill/>
                  </a:tcPr>
                </a:tc>
                <a:tc>
                  <a:txBody>
                    <a:bodyPr/>
                    <a:lstStyle/>
                    <a:p>
                      <a:pPr algn="r" fontAlgn="b"/>
                      <a:r>
                        <a:rPr lang="en-IN" sz="800" b="0" i="0" u="none" strike="noStrike">
                          <a:solidFill>
                            <a:srgbClr val="000000"/>
                          </a:solidFill>
                          <a:effectLst/>
                          <a:latin typeface="Arial" panose="020B0604020202020204" pitchFamily="34" charset="0"/>
                        </a:rPr>
                        <a:t>20.1</a:t>
                      </a:r>
                    </a:p>
                  </a:txBody>
                  <a:tcPr marL="0" marR="0" marT="0" marB="0" anchor="b">
                    <a:lnL>
                      <a:noFill/>
                    </a:lnL>
                    <a:lnR>
                      <a:noFill/>
                    </a:lnR>
                    <a:lnT>
                      <a:noFill/>
                    </a:lnT>
                    <a:lnB>
                      <a:noFill/>
                    </a:lnB>
                    <a:noFill/>
                  </a:tcPr>
                </a:tc>
                <a:tc>
                  <a:txBody>
                    <a:bodyPr/>
                    <a:lstStyle/>
                    <a:p>
                      <a:pPr algn="r" fontAlgn="b"/>
                      <a:r>
                        <a:rPr lang="en-IN" sz="800" b="0" i="0" u="none" strike="noStrike">
                          <a:solidFill>
                            <a:srgbClr val="000000"/>
                          </a:solidFill>
                          <a:effectLst/>
                          <a:latin typeface="Arial" panose="020B0604020202020204" pitchFamily="34" charset="0"/>
                        </a:rPr>
                        <a:t>19.5</a:t>
                      </a:r>
                    </a:p>
                  </a:txBody>
                  <a:tcPr marL="0" marR="0" marT="0" marB="0" anchor="b">
                    <a:lnL>
                      <a:noFill/>
                    </a:lnL>
                    <a:lnR>
                      <a:noFill/>
                    </a:lnR>
                    <a:lnT>
                      <a:noFill/>
                    </a:lnT>
                    <a:lnB>
                      <a:noFill/>
                    </a:lnB>
                    <a:noFill/>
                  </a:tcPr>
                </a:tc>
                <a:extLst>
                  <a:ext uri="{0D108BD9-81ED-4DB2-BD59-A6C34878D82A}">
                    <a16:rowId xmlns:a16="http://schemas.microsoft.com/office/drawing/2014/main" val="3185947386"/>
                  </a:ext>
                </a:extLst>
              </a:tr>
              <a:tr h="123657">
                <a:tc>
                  <a:txBody>
                    <a:bodyPr/>
                    <a:lstStyle/>
                    <a:p>
                      <a:pPr algn="l" fontAlgn="b"/>
                      <a:r>
                        <a:rPr lang="en-IN" sz="800" b="0" i="0" u="none" strike="noStrike">
                          <a:effectLst/>
                          <a:latin typeface="Arial" panose="020B0604020202020204" pitchFamily="34" charset="0"/>
                        </a:rPr>
                        <a:t>RoCE (%)</a:t>
                      </a:r>
                    </a:p>
                  </a:txBody>
                  <a:tcPr marL="0" marR="0" marT="0" marB="0" anchor="b">
                    <a:lnL>
                      <a:noFill/>
                    </a:lnL>
                    <a:lnR>
                      <a:noFill/>
                    </a:lnR>
                    <a:lnT>
                      <a:noFill/>
                    </a:lnT>
                    <a:lnB>
                      <a:noFill/>
                    </a:lnB>
                    <a:solidFill>
                      <a:srgbClr val="CAE8AA"/>
                    </a:solidFill>
                  </a:tcPr>
                </a:tc>
                <a:tc>
                  <a:txBody>
                    <a:bodyPr/>
                    <a:lstStyle/>
                    <a:p>
                      <a:pPr algn="r" fontAlgn="b"/>
                      <a:r>
                        <a:rPr lang="en-IN" sz="800" b="0" i="0" u="none" strike="noStrike">
                          <a:solidFill>
                            <a:srgbClr val="000000"/>
                          </a:solidFill>
                          <a:effectLst/>
                          <a:latin typeface="Arial" panose="020B0604020202020204" pitchFamily="34" charset="0"/>
                        </a:rPr>
                        <a:t>24.3</a:t>
                      </a:r>
                    </a:p>
                  </a:txBody>
                  <a:tcPr marL="0" marR="0" marT="0" marB="0" anchor="b">
                    <a:lnL>
                      <a:noFill/>
                    </a:lnL>
                    <a:lnR>
                      <a:noFill/>
                    </a:lnR>
                    <a:lnT>
                      <a:noFill/>
                    </a:lnT>
                    <a:lnB>
                      <a:noFill/>
                    </a:lnB>
                    <a:solidFill>
                      <a:srgbClr val="CAE8AA"/>
                    </a:solidFill>
                  </a:tcPr>
                </a:tc>
                <a:tc>
                  <a:txBody>
                    <a:bodyPr/>
                    <a:lstStyle/>
                    <a:p>
                      <a:pPr algn="r" fontAlgn="b"/>
                      <a:r>
                        <a:rPr lang="en-IN" sz="800" b="0" i="0" u="none" strike="noStrike">
                          <a:solidFill>
                            <a:srgbClr val="000000"/>
                          </a:solidFill>
                          <a:effectLst/>
                          <a:latin typeface="Arial" panose="020B0604020202020204" pitchFamily="34" charset="0"/>
                        </a:rPr>
                        <a:t>14.5</a:t>
                      </a:r>
                    </a:p>
                  </a:txBody>
                  <a:tcPr marL="0" marR="0" marT="0" marB="0" anchor="b">
                    <a:lnL>
                      <a:noFill/>
                    </a:lnL>
                    <a:lnR>
                      <a:noFill/>
                    </a:lnR>
                    <a:lnT>
                      <a:noFill/>
                    </a:lnT>
                    <a:lnB>
                      <a:noFill/>
                    </a:lnB>
                    <a:solidFill>
                      <a:srgbClr val="CAE8AA"/>
                    </a:solidFill>
                  </a:tcPr>
                </a:tc>
                <a:tc>
                  <a:txBody>
                    <a:bodyPr/>
                    <a:lstStyle/>
                    <a:p>
                      <a:pPr algn="r" fontAlgn="b"/>
                      <a:r>
                        <a:rPr lang="en-IN" sz="800" b="0" i="0" u="none" strike="noStrike">
                          <a:solidFill>
                            <a:srgbClr val="000000"/>
                          </a:solidFill>
                          <a:effectLst/>
                          <a:latin typeface="Arial" panose="020B0604020202020204" pitchFamily="34" charset="0"/>
                        </a:rPr>
                        <a:t>22.5</a:t>
                      </a:r>
                    </a:p>
                  </a:txBody>
                  <a:tcPr marL="0" marR="0" marT="0" marB="0" anchor="b">
                    <a:lnL>
                      <a:noFill/>
                    </a:lnL>
                    <a:lnR>
                      <a:noFill/>
                    </a:lnR>
                    <a:lnT>
                      <a:noFill/>
                    </a:lnT>
                    <a:lnB>
                      <a:noFill/>
                    </a:lnB>
                    <a:solidFill>
                      <a:srgbClr val="CAE8AA"/>
                    </a:solidFill>
                  </a:tcPr>
                </a:tc>
                <a:tc>
                  <a:txBody>
                    <a:bodyPr/>
                    <a:lstStyle/>
                    <a:p>
                      <a:pPr algn="r" fontAlgn="b"/>
                      <a:r>
                        <a:rPr lang="en-IN" sz="800" b="0" i="0" u="none" strike="noStrike">
                          <a:solidFill>
                            <a:srgbClr val="000000"/>
                          </a:solidFill>
                          <a:effectLst/>
                          <a:latin typeface="Arial" panose="020B0604020202020204" pitchFamily="34" charset="0"/>
                        </a:rPr>
                        <a:t>22.0</a:t>
                      </a:r>
                    </a:p>
                  </a:txBody>
                  <a:tcPr marL="0" marR="0" marT="0" marB="0" anchor="b">
                    <a:lnL>
                      <a:noFill/>
                    </a:lnL>
                    <a:lnR>
                      <a:noFill/>
                    </a:lnR>
                    <a:lnT>
                      <a:noFill/>
                    </a:lnT>
                    <a:lnB>
                      <a:noFill/>
                    </a:lnB>
                    <a:solidFill>
                      <a:srgbClr val="CAE8AA"/>
                    </a:solidFill>
                  </a:tcPr>
                </a:tc>
                <a:extLst>
                  <a:ext uri="{0D108BD9-81ED-4DB2-BD59-A6C34878D82A}">
                    <a16:rowId xmlns:a16="http://schemas.microsoft.com/office/drawing/2014/main" val="1011918128"/>
                  </a:ext>
                </a:extLst>
              </a:tr>
              <a:tr h="123657">
                <a:tc>
                  <a:txBody>
                    <a:bodyPr/>
                    <a:lstStyle/>
                    <a:p>
                      <a:pPr algn="l" fontAlgn="b"/>
                      <a:r>
                        <a:rPr lang="en-IN" sz="800" b="0" i="0" u="none" strike="noStrike">
                          <a:effectLst/>
                          <a:latin typeface="Arial" panose="020B0604020202020204" pitchFamily="34" charset="0"/>
                        </a:rPr>
                        <a:t>Net Debt/Equity (x)</a:t>
                      </a:r>
                    </a:p>
                  </a:txBody>
                  <a:tcPr marL="0" marR="0" marT="0" marB="0" anchor="b">
                    <a:lnL>
                      <a:noFill/>
                    </a:lnL>
                    <a:lnR>
                      <a:noFill/>
                    </a:lnR>
                    <a:lnT>
                      <a:noFill/>
                    </a:lnT>
                    <a:lnB>
                      <a:noFill/>
                    </a:lnB>
                    <a:solidFill>
                      <a:srgbClr val="FFFFFF"/>
                    </a:solidFill>
                  </a:tcPr>
                </a:tc>
                <a:tc>
                  <a:txBody>
                    <a:bodyPr/>
                    <a:lstStyle/>
                    <a:p>
                      <a:pPr algn="r" fontAlgn="b"/>
                      <a:r>
                        <a:rPr lang="en-IN" sz="800" b="0" i="0" u="none" strike="noStrike">
                          <a:solidFill>
                            <a:srgbClr val="000000"/>
                          </a:solidFill>
                          <a:effectLst/>
                          <a:latin typeface="Arial" panose="020B0604020202020204" pitchFamily="34" charset="0"/>
                        </a:rPr>
                        <a:t>0.8</a:t>
                      </a:r>
                    </a:p>
                  </a:txBody>
                  <a:tcPr marL="0" marR="0" marT="0" marB="0" anchor="b">
                    <a:lnL>
                      <a:noFill/>
                    </a:lnL>
                    <a:lnR>
                      <a:noFill/>
                    </a:lnR>
                    <a:lnT>
                      <a:noFill/>
                    </a:lnT>
                    <a:lnB>
                      <a:noFill/>
                    </a:lnB>
                    <a:noFill/>
                  </a:tcPr>
                </a:tc>
                <a:tc>
                  <a:txBody>
                    <a:bodyPr/>
                    <a:lstStyle/>
                    <a:p>
                      <a:pPr algn="r" fontAlgn="b"/>
                      <a:r>
                        <a:rPr lang="en-IN" sz="800" b="0" i="0" u="none" strike="noStrike">
                          <a:solidFill>
                            <a:srgbClr val="000000"/>
                          </a:solidFill>
                          <a:effectLst/>
                          <a:latin typeface="Arial" panose="020B0604020202020204" pitchFamily="34" charset="0"/>
                        </a:rPr>
                        <a:t>0.5</a:t>
                      </a:r>
                    </a:p>
                  </a:txBody>
                  <a:tcPr marL="0" marR="0" marT="0" marB="0" anchor="b">
                    <a:lnL>
                      <a:noFill/>
                    </a:lnL>
                    <a:lnR>
                      <a:noFill/>
                    </a:lnR>
                    <a:lnT>
                      <a:noFill/>
                    </a:lnT>
                    <a:lnB>
                      <a:noFill/>
                    </a:lnB>
                    <a:noFill/>
                  </a:tcPr>
                </a:tc>
                <a:tc>
                  <a:txBody>
                    <a:bodyPr/>
                    <a:lstStyle/>
                    <a:p>
                      <a:pPr algn="r" fontAlgn="b"/>
                      <a:r>
                        <a:rPr lang="en-IN" sz="800" b="0" i="0" u="none" strike="noStrike">
                          <a:solidFill>
                            <a:srgbClr val="000000"/>
                          </a:solidFill>
                          <a:effectLst/>
                          <a:latin typeface="Arial" panose="020B0604020202020204" pitchFamily="34" charset="0"/>
                        </a:rPr>
                        <a:t>0.4</a:t>
                      </a:r>
                    </a:p>
                  </a:txBody>
                  <a:tcPr marL="0" marR="0" marT="0" marB="0" anchor="b">
                    <a:lnL>
                      <a:noFill/>
                    </a:lnL>
                    <a:lnR>
                      <a:noFill/>
                    </a:lnR>
                    <a:lnT>
                      <a:noFill/>
                    </a:lnT>
                    <a:lnB>
                      <a:noFill/>
                    </a:lnB>
                    <a:noFill/>
                  </a:tcPr>
                </a:tc>
                <a:tc>
                  <a:txBody>
                    <a:bodyPr/>
                    <a:lstStyle/>
                    <a:p>
                      <a:pPr algn="r" fontAlgn="b"/>
                      <a:r>
                        <a:rPr lang="en-IN" sz="800" b="0" i="0" u="none" strike="noStrike">
                          <a:solidFill>
                            <a:srgbClr val="000000"/>
                          </a:solidFill>
                          <a:effectLst/>
                          <a:latin typeface="Arial" panose="020B0604020202020204" pitchFamily="34" charset="0"/>
                        </a:rPr>
                        <a:t>0.3</a:t>
                      </a:r>
                    </a:p>
                  </a:txBody>
                  <a:tcPr marL="0" marR="0" marT="0" marB="0" anchor="b">
                    <a:lnL>
                      <a:noFill/>
                    </a:lnL>
                    <a:lnR>
                      <a:noFill/>
                    </a:lnR>
                    <a:lnT>
                      <a:noFill/>
                    </a:lnT>
                    <a:lnB>
                      <a:noFill/>
                    </a:lnB>
                    <a:noFill/>
                  </a:tcPr>
                </a:tc>
                <a:extLst>
                  <a:ext uri="{0D108BD9-81ED-4DB2-BD59-A6C34878D82A}">
                    <a16:rowId xmlns:a16="http://schemas.microsoft.com/office/drawing/2014/main" val="1063142154"/>
                  </a:ext>
                </a:extLst>
              </a:tr>
              <a:tr h="123657">
                <a:tc>
                  <a:txBody>
                    <a:bodyPr/>
                    <a:lstStyle/>
                    <a:p>
                      <a:pPr algn="l" fontAlgn="b"/>
                      <a:r>
                        <a:rPr lang="en-IN" sz="800" b="0" i="0" u="none" strike="noStrike">
                          <a:effectLst/>
                          <a:latin typeface="Arial" panose="020B0604020202020204" pitchFamily="34" charset="0"/>
                        </a:rPr>
                        <a:t>EBIT/Interest (x)</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CAE8AA"/>
                    </a:solidFill>
                  </a:tcPr>
                </a:tc>
                <a:tc>
                  <a:txBody>
                    <a:bodyPr/>
                    <a:lstStyle/>
                    <a:p>
                      <a:pPr algn="r" fontAlgn="b"/>
                      <a:r>
                        <a:rPr lang="en-IN" sz="800" b="0" i="0" u="none" strike="noStrike">
                          <a:solidFill>
                            <a:srgbClr val="000000"/>
                          </a:solidFill>
                          <a:effectLst/>
                          <a:latin typeface="Arial" panose="020B0604020202020204" pitchFamily="34" charset="0"/>
                        </a:rPr>
                        <a:t>1.7</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CAE8AA"/>
                    </a:solidFill>
                  </a:tcPr>
                </a:tc>
                <a:tc>
                  <a:txBody>
                    <a:bodyPr/>
                    <a:lstStyle/>
                    <a:p>
                      <a:pPr algn="r" fontAlgn="b"/>
                      <a:r>
                        <a:rPr lang="en-IN" sz="800" b="0" i="0" u="none" strike="noStrike">
                          <a:solidFill>
                            <a:srgbClr val="000000"/>
                          </a:solidFill>
                          <a:effectLst/>
                          <a:latin typeface="Arial" panose="020B0604020202020204" pitchFamily="34" charset="0"/>
                        </a:rPr>
                        <a:t>3.0</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CAE8AA"/>
                    </a:solidFill>
                  </a:tcPr>
                </a:tc>
                <a:tc>
                  <a:txBody>
                    <a:bodyPr/>
                    <a:lstStyle/>
                    <a:p>
                      <a:pPr algn="r" fontAlgn="b"/>
                      <a:r>
                        <a:rPr lang="en-IN" sz="800" b="0" i="0" u="none" strike="noStrike">
                          <a:solidFill>
                            <a:srgbClr val="000000"/>
                          </a:solidFill>
                          <a:effectLst/>
                          <a:latin typeface="Arial" panose="020B0604020202020204" pitchFamily="34" charset="0"/>
                        </a:rPr>
                        <a:t>4.5</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CAE8AA"/>
                    </a:solidFill>
                  </a:tcPr>
                </a:tc>
                <a:tc>
                  <a:txBody>
                    <a:bodyPr/>
                    <a:lstStyle/>
                    <a:p>
                      <a:pPr algn="r" fontAlgn="b"/>
                      <a:r>
                        <a:rPr lang="en-IN" sz="800" b="0" i="0" u="none" strike="noStrike" dirty="0">
                          <a:solidFill>
                            <a:srgbClr val="000000"/>
                          </a:solidFill>
                          <a:effectLst/>
                          <a:latin typeface="Arial" panose="020B0604020202020204" pitchFamily="34" charset="0"/>
                        </a:rPr>
                        <a:t>5.4</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CAE8AA"/>
                    </a:solidFill>
                  </a:tcPr>
                </a:tc>
                <a:extLst>
                  <a:ext uri="{0D108BD9-81ED-4DB2-BD59-A6C34878D82A}">
                    <a16:rowId xmlns:a16="http://schemas.microsoft.com/office/drawing/2014/main" val="2919429878"/>
                  </a:ext>
                </a:extLst>
              </a:tr>
            </a:tbl>
          </a:graphicData>
        </a:graphic>
      </p:graphicFrame>
    </p:spTree>
    <p:extLst>
      <p:ext uri="{BB962C8B-B14F-4D97-AF65-F5344CB8AC3E}">
        <p14:creationId xmlns:p14="http://schemas.microsoft.com/office/powerpoint/2010/main" val="40979953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8315483-FAB0-4FDE-B1FC-9BD014E73CF3}" type="slidenum">
              <a:rPr lang="en-IN" smtClean="0"/>
              <a:t>6</a:t>
            </a:fld>
            <a:endParaRPr lang="en-IN" dirty="0"/>
          </a:p>
        </p:txBody>
      </p:sp>
      <p:graphicFrame>
        <p:nvGraphicFramePr>
          <p:cNvPr id="10" name="Table 9"/>
          <p:cNvGraphicFramePr>
            <a:graphicFrameLocks noGrp="1"/>
          </p:cNvGraphicFramePr>
          <p:nvPr/>
        </p:nvGraphicFramePr>
        <p:xfrm>
          <a:off x="345278" y="1652687"/>
          <a:ext cx="6226971" cy="1477890"/>
        </p:xfrm>
        <a:graphic>
          <a:graphicData uri="http://schemas.openxmlformats.org/drawingml/2006/table">
            <a:tbl>
              <a:tblPr firstRow="1" firstCol="1" bandRow="1"/>
              <a:tblGrid>
                <a:gridCol w="3607597">
                  <a:extLst>
                    <a:ext uri="{9D8B030D-6E8A-4147-A177-3AD203B41FA5}">
                      <a16:colId xmlns:a16="http://schemas.microsoft.com/office/drawing/2014/main" val="3898353564"/>
                    </a:ext>
                  </a:extLst>
                </a:gridCol>
                <a:gridCol w="2619374">
                  <a:extLst>
                    <a:ext uri="{9D8B030D-6E8A-4147-A177-3AD203B41FA5}">
                      <a16:colId xmlns:a16="http://schemas.microsoft.com/office/drawing/2014/main" val="1562905646"/>
                    </a:ext>
                  </a:extLst>
                </a:gridCol>
              </a:tblGrid>
              <a:tr h="161925">
                <a:tc>
                  <a:txBody>
                    <a:bodyPr/>
                    <a:lstStyle/>
                    <a:p>
                      <a:pPr algn="l" rtl="0" fontAlgn="ctr"/>
                      <a:r>
                        <a:rPr lang="en-IN" sz="1100" b="1" i="0" u="none" strike="noStrike" dirty="0">
                          <a:solidFill>
                            <a:srgbClr val="000000"/>
                          </a:solidFill>
                          <a:effectLst/>
                          <a:latin typeface="Calibri" panose="020F0502020204030204" pitchFamily="34" charset="0"/>
                        </a:rPr>
                        <a:t>Head Office</a:t>
                      </a:r>
                    </a:p>
                  </a:txBody>
                  <a:tcPr marL="36000" marR="9525" marT="36000" marB="36000" anchor="ctr">
                    <a:lnL>
                      <a:noFill/>
                    </a:lnL>
                    <a:lnR>
                      <a:noFill/>
                    </a:lnR>
                    <a:lnT>
                      <a:noFill/>
                    </a:lnT>
                    <a:lnB>
                      <a:noFill/>
                    </a:lnB>
                    <a:solidFill>
                      <a:srgbClr val="E2EFD9"/>
                    </a:solidFill>
                  </a:tcPr>
                </a:tc>
                <a:tc>
                  <a:txBody>
                    <a:bodyPr/>
                    <a:lstStyle/>
                    <a:p>
                      <a:pPr algn="l" rtl="0" fontAlgn="ctr"/>
                      <a:r>
                        <a:rPr lang="en-US" sz="1100" b="1" i="0" u="none" strike="noStrike" dirty="0">
                          <a:solidFill>
                            <a:srgbClr val="000000"/>
                          </a:solidFill>
                          <a:effectLst/>
                          <a:latin typeface="Calibri" panose="020F0502020204030204" pitchFamily="34" charset="0"/>
                        </a:rPr>
                        <a:t>Registered Office</a:t>
                      </a:r>
                    </a:p>
                  </a:txBody>
                  <a:tcPr marL="36000" marR="9525" marT="36000" marB="36000" anchor="ctr">
                    <a:lnL>
                      <a:noFill/>
                    </a:lnL>
                    <a:lnR>
                      <a:noFill/>
                    </a:lnR>
                    <a:lnT>
                      <a:noFill/>
                    </a:lnT>
                    <a:lnB>
                      <a:noFill/>
                    </a:lnB>
                    <a:solidFill>
                      <a:srgbClr val="E2EFD9"/>
                    </a:solidFill>
                  </a:tcPr>
                </a:tc>
                <a:extLst>
                  <a:ext uri="{0D108BD9-81ED-4DB2-BD59-A6C34878D82A}">
                    <a16:rowId xmlns:a16="http://schemas.microsoft.com/office/drawing/2014/main" val="1894489287"/>
                  </a:ext>
                </a:extLst>
              </a:tr>
              <a:tr h="161925">
                <a:tc>
                  <a:txBody>
                    <a:bodyPr/>
                    <a:lstStyle/>
                    <a:p>
                      <a:pPr algn="l" rtl="0" fontAlgn="ctr"/>
                      <a:r>
                        <a:rPr lang="en-IN" sz="1000" b="0" i="0" u="none" strike="noStrike" dirty="0">
                          <a:solidFill>
                            <a:srgbClr val="000000"/>
                          </a:solidFill>
                          <a:effectLst/>
                          <a:latin typeface="Calibri" panose="020F0502020204030204" pitchFamily="34" charset="0"/>
                        </a:rPr>
                        <a:t>#1011, Solitaire Corporate Park</a:t>
                      </a:r>
                    </a:p>
                  </a:txBody>
                  <a:tcPr marL="36000" marR="9525" marT="9525" marB="0" anchor="ctr">
                    <a:lnL>
                      <a:noFill/>
                    </a:lnL>
                    <a:lnR>
                      <a:noFill/>
                    </a:lnR>
                    <a:lnT>
                      <a:noFill/>
                    </a:lnT>
                    <a:lnB>
                      <a:noFill/>
                    </a:lnB>
                  </a:tcPr>
                </a:tc>
                <a:tc>
                  <a:txBody>
                    <a:bodyPr/>
                    <a:lstStyle/>
                    <a:p>
                      <a:pPr algn="l" fontAlgn="b"/>
                      <a:endParaRPr lang="en-IN" sz="1000" b="0" i="0" u="none" strike="noStrike" dirty="0">
                        <a:effectLst/>
                        <a:latin typeface="Arial" panose="020B0604020202020204" pitchFamily="34" charset="0"/>
                      </a:endParaRPr>
                    </a:p>
                  </a:txBody>
                  <a:tcPr marL="36000" marR="9525" marT="9525" marB="0" anchor="b">
                    <a:lnL>
                      <a:noFill/>
                    </a:lnL>
                    <a:lnR>
                      <a:noFill/>
                    </a:lnR>
                    <a:lnT>
                      <a:noFill/>
                    </a:lnT>
                    <a:lnB>
                      <a:noFill/>
                    </a:lnB>
                  </a:tcPr>
                </a:tc>
                <a:extLst>
                  <a:ext uri="{0D108BD9-81ED-4DB2-BD59-A6C34878D82A}">
                    <a16:rowId xmlns:a16="http://schemas.microsoft.com/office/drawing/2014/main" val="2380311305"/>
                  </a:ext>
                </a:extLst>
              </a:tr>
              <a:tr h="190500">
                <a:tc>
                  <a:txBody>
                    <a:bodyPr/>
                    <a:lstStyle/>
                    <a:p>
                      <a:pPr algn="l" rtl="0" fontAlgn="ctr"/>
                      <a:r>
                        <a:rPr lang="en-US" sz="1000" b="0" i="0" u="none" strike="noStrike" dirty="0">
                          <a:solidFill>
                            <a:srgbClr val="000000"/>
                          </a:solidFill>
                          <a:effectLst/>
                          <a:latin typeface="Calibri" panose="020F0502020204030204" pitchFamily="34" charset="0"/>
                        </a:rPr>
                        <a:t>Building No. 10, 1</a:t>
                      </a:r>
                      <a:r>
                        <a:rPr lang="en-US" sz="1000" b="0" i="0" u="none" strike="noStrike" baseline="30000" dirty="0">
                          <a:solidFill>
                            <a:srgbClr val="000000"/>
                          </a:solidFill>
                          <a:effectLst/>
                          <a:latin typeface="Calibri" panose="020F0502020204030204" pitchFamily="34" charset="0"/>
                        </a:rPr>
                        <a:t>st</a:t>
                      </a:r>
                      <a:r>
                        <a:rPr lang="en-US" sz="1000" b="0" i="0" u="none" strike="noStrike" dirty="0">
                          <a:solidFill>
                            <a:srgbClr val="000000"/>
                          </a:solidFill>
                          <a:effectLst/>
                          <a:latin typeface="Calibri" panose="020F0502020204030204" pitchFamily="34" charset="0"/>
                        </a:rPr>
                        <a:t> Floor</a:t>
                      </a:r>
                    </a:p>
                  </a:txBody>
                  <a:tcPr marL="36000" marR="9525" marT="9525" marB="0" anchor="ctr">
                    <a:lnL>
                      <a:noFill/>
                    </a:lnL>
                    <a:lnR>
                      <a:noFill/>
                    </a:lnR>
                    <a:lnT>
                      <a:noFill/>
                    </a:lnT>
                    <a:lnB>
                      <a:noFill/>
                    </a:lnB>
                  </a:tcPr>
                </a:tc>
                <a:tc>
                  <a:txBody>
                    <a:bodyPr/>
                    <a:lstStyle/>
                    <a:p>
                      <a:pPr marL="0" marR="0" lvl="0" indent="0" algn="l" defTabSz="685800" rtl="0" eaLnBrk="1" fontAlgn="ctr" latinLnBrk="0" hangingPunct="1">
                        <a:lnSpc>
                          <a:spcPct val="100000"/>
                        </a:lnSpc>
                        <a:spcBef>
                          <a:spcPts val="0"/>
                        </a:spcBef>
                        <a:spcAft>
                          <a:spcPts val="0"/>
                        </a:spcAft>
                        <a:buClrTx/>
                        <a:buSzTx/>
                        <a:buFontTx/>
                        <a:buNone/>
                        <a:tabLst/>
                        <a:defRPr/>
                      </a:pPr>
                      <a:r>
                        <a:rPr lang="en-US" sz="1000" b="0" i="0" u="none" strike="noStrike" kern="1200" dirty="0">
                          <a:solidFill>
                            <a:srgbClr val="000000"/>
                          </a:solidFill>
                          <a:effectLst/>
                          <a:latin typeface="Calibri" panose="020F0502020204030204" pitchFamily="34" charset="0"/>
                          <a:ea typeface="+mn-ea"/>
                          <a:cs typeface="+mn-cs"/>
                        </a:rPr>
                        <a:t>6 Lad Colony,</a:t>
                      </a:r>
                    </a:p>
                  </a:txBody>
                  <a:tcPr marL="36000" marR="9525" marT="9525" marB="0" anchor="ctr">
                    <a:lnL>
                      <a:noFill/>
                    </a:lnL>
                    <a:lnR>
                      <a:noFill/>
                    </a:lnR>
                    <a:lnT>
                      <a:noFill/>
                    </a:lnT>
                    <a:lnB>
                      <a:noFill/>
                    </a:lnB>
                  </a:tcPr>
                </a:tc>
                <a:extLst>
                  <a:ext uri="{0D108BD9-81ED-4DB2-BD59-A6C34878D82A}">
                    <a16:rowId xmlns:a16="http://schemas.microsoft.com/office/drawing/2014/main" val="2175083576"/>
                  </a:ext>
                </a:extLst>
              </a:tr>
              <a:tr h="180975">
                <a:tc>
                  <a:txBody>
                    <a:bodyPr/>
                    <a:lstStyle/>
                    <a:p>
                      <a:pPr algn="l" rtl="0" fontAlgn="ctr"/>
                      <a:r>
                        <a:rPr lang="en-IN" sz="1000" b="0" i="0" u="none" strike="noStrike" dirty="0">
                          <a:solidFill>
                            <a:srgbClr val="000000"/>
                          </a:solidFill>
                          <a:effectLst/>
                          <a:latin typeface="Calibri" panose="020F0502020204030204" pitchFamily="34" charset="0"/>
                        </a:rPr>
                        <a:t>Andheri  </a:t>
                      </a:r>
                      <a:r>
                        <a:rPr lang="en-IN" sz="1000" b="0" i="0" u="none" strike="noStrike" dirty="0" err="1">
                          <a:solidFill>
                            <a:srgbClr val="000000"/>
                          </a:solidFill>
                          <a:effectLst/>
                          <a:latin typeface="Calibri" panose="020F0502020204030204" pitchFamily="34" charset="0"/>
                        </a:rPr>
                        <a:t>Ghatkopar</a:t>
                      </a:r>
                      <a:r>
                        <a:rPr lang="en-IN" sz="1000" b="0" i="0" u="none" strike="noStrike" dirty="0">
                          <a:solidFill>
                            <a:srgbClr val="000000"/>
                          </a:solidFill>
                          <a:effectLst/>
                          <a:latin typeface="Calibri" panose="020F0502020204030204" pitchFamily="34" charset="0"/>
                        </a:rPr>
                        <a:t> Link Road</a:t>
                      </a:r>
                    </a:p>
                  </a:txBody>
                  <a:tcPr marL="36000" marR="9525" marT="9525" marB="0" anchor="ctr">
                    <a:lnL>
                      <a:noFill/>
                    </a:lnL>
                    <a:lnR>
                      <a:noFill/>
                    </a:lnR>
                    <a:lnT>
                      <a:noFill/>
                    </a:lnT>
                    <a:lnB>
                      <a:noFill/>
                    </a:lnB>
                  </a:tcPr>
                </a:tc>
                <a:tc>
                  <a:txBody>
                    <a:bodyPr/>
                    <a:lstStyle/>
                    <a:p>
                      <a:pPr marL="0" algn="l" defTabSz="685800" rtl="0" eaLnBrk="1" fontAlgn="ctr" latinLnBrk="0" hangingPunct="1"/>
                      <a:r>
                        <a:rPr lang="en-US" sz="1000" b="0" i="0" u="none" strike="noStrike" kern="1200" dirty="0">
                          <a:solidFill>
                            <a:srgbClr val="000000"/>
                          </a:solidFill>
                          <a:effectLst/>
                          <a:latin typeface="Calibri" panose="020F0502020204030204" pitchFamily="34" charset="0"/>
                          <a:ea typeface="+mn-ea"/>
                          <a:cs typeface="+mn-cs"/>
                        </a:rPr>
                        <a:t>Y.N. Road, </a:t>
                      </a:r>
                    </a:p>
                  </a:txBody>
                  <a:tcPr marL="36000" marR="9525" marT="9525" marB="0" anchor="ctr">
                    <a:lnL>
                      <a:noFill/>
                    </a:lnL>
                    <a:lnR>
                      <a:noFill/>
                    </a:lnR>
                    <a:lnT>
                      <a:noFill/>
                    </a:lnT>
                    <a:lnB>
                      <a:noFill/>
                    </a:lnB>
                  </a:tcPr>
                </a:tc>
                <a:extLst>
                  <a:ext uri="{0D108BD9-81ED-4DB2-BD59-A6C34878D82A}">
                    <a16:rowId xmlns:a16="http://schemas.microsoft.com/office/drawing/2014/main" val="1349490982"/>
                  </a:ext>
                </a:extLst>
              </a:tr>
              <a:tr h="180975">
                <a:tc>
                  <a:txBody>
                    <a:bodyPr/>
                    <a:lstStyle/>
                    <a:p>
                      <a:pPr algn="l" rtl="0" fontAlgn="ctr"/>
                      <a:r>
                        <a:rPr lang="en-IN" sz="1000" b="0" i="0" u="none" strike="noStrike" dirty="0" err="1">
                          <a:solidFill>
                            <a:srgbClr val="000000"/>
                          </a:solidFill>
                          <a:effectLst/>
                          <a:latin typeface="Calibri" panose="020F0502020204030204" pitchFamily="34" charset="0"/>
                        </a:rPr>
                        <a:t>Chakala</a:t>
                      </a:r>
                      <a:r>
                        <a:rPr lang="en-IN" sz="1000" b="0" i="0" u="none" strike="noStrike" dirty="0">
                          <a:solidFill>
                            <a:srgbClr val="000000"/>
                          </a:solidFill>
                          <a:effectLst/>
                          <a:latin typeface="Calibri" panose="020F0502020204030204" pitchFamily="34" charset="0"/>
                        </a:rPr>
                        <a:t>, Andheri (E)</a:t>
                      </a:r>
                    </a:p>
                  </a:txBody>
                  <a:tcPr marL="36000" marR="9525" marT="9525" marB="0" anchor="ctr">
                    <a:lnL>
                      <a:noFill/>
                    </a:lnL>
                    <a:lnR>
                      <a:noFill/>
                    </a:lnR>
                    <a:lnT>
                      <a:noFill/>
                    </a:lnT>
                    <a:lnB>
                      <a:noFill/>
                    </a:lnB>
                  </a:tcPr>
                </a:tc>
                <a:tc>
                  <a:txBody>
                    <a:bodyPr/>
                    <a:lstStyle/>
                    <a:p>
                      <a:pPr marL="0" algn="l" defTabSz="685800" rtl="0" eaLnBrk="1" fontAlgn="ctr" latinLnBrk="0" hangingPunct="1"/>
                      <a:r>
                        <a:rPr lang="en-US" sz="1000" b="0" i="0" u="none" strike="noStrike" kern="1200" dirty="0">
                          <a:solidFill>
                            <a:srgbClr val="000000"/>
                          </a:solidFill>
                          <a:effectLst/>
                          <a:latin typeface="Calibri" panose="020F0502020204030204" pitchFamily="34" charset="0"/>
                          <a:ea typeface="+mn-ea"/>
                          <a:cs typeface="+mn-cs"/>
                        </a:rPr>
                        <a:t>Indore - 452003, (M.P.)</a:t>
                      </a:r>
                    </a:p>
                  </a:txBody>
                  <a:tcPr marL="36000" marR="9525" marT="9525" marB="0" anchor="ctr">
                    <a:lnL>
                      <a:noFill/>
                    </a:lnL>
                    <a:lnR>
                      <a:noFill/>
                    </a:lnR>
                    <a:lnT>
                      <a:noFill/>
                    </a:lnT>
                    <a:lnB>
                      <a:noFill/>
                    </a:lnB>
                  </a:tcPr>
                </a:tc>
                <a:extLst>
                  <a:ext uri="{0D108BD9-81ED-4DB2-BD59-A6C34878D82A}">
                    <a16:rowId xmlns:a16="http://schemas.microsoft.com/office/drawing/2014/main" val="4009653413"/>
                  </a:ext>
                </a:extLst>
              </a:tr>
              <a:tr h="180975">
                <a:tc>
                  <a:txBody>
                    <a:bodyPr/>
                    <a:lstStyle/>
                    <a:p>
                      <a:pPr algn="l" rtl="0" fontAlgn="ctr"/>
                      <a:r>
                        <a:rPr lang="en-IN" sz="1000" b="0" i="0" u="none" strike="noStrike" dirty="0">
                          <a:solidFill>
                            <a:srgbClr val="000000"/>
                          </a:solidFill>
                          <a:effectLst/>
                          <a:latin typeface="Calibri" panose="020F0502020204030204" pitchFamily="34" charset="0"/>
                        </a:rPr>
                        <a:t>Mumbai – 400093</a:t>
                      </a:r>
                    </a:p>
                  </a:txBody>
                  <a:tcPr marL="36000" marR="9525" marT="9525" marB="0" anchor="ctr">
                    <a:lnL>
                      <a:noFill/>
                    </a:lnL>
                    <a:lnR>
                      <a:noFill/>
                    </a:lnR>
                    <a:lnT>
                      <a:noFill/>
                    </a:lnT>
                    <a:lnB>
                      <a:noFill/>
                    </a:lnB>
                  </a:tcPr>
                </a:tc>
                <a:tc>
                  <a:txBody>
                    <a:bodyPr/>
                    <a:lstStyle/>
                    <a:p>
                      <a:pPr marL="0" algn="l" defTabSz="685800" rtl="0" eaLnBrk="1" fontAlgn="ctr" latinLnBrk="0" hangingPunct="1"/>
                      <a:r>
                        <a:rPr lang="en-US" sz="1000" b="0" i="0" u="none" strike="noStrike" kern="1200" dirty="0">
                          <a:solidFill>
                            <a:srgbClr val="000000"/>
                          </a:solidFill>
                          <a:effectLst/>
                          <a:latin typeface="Calibri" panose="020F0502020204030204" pitchFamily="34" charset="0"/>
                          <a:ea typeface="+mn-ea"/>
                          <a:cs typeface="+mn-cs"/>
                        </a:rPr>
                        <a:t>Tel: (91-731) 4217100/101</a:t>
                      </a:r>
                    </a:p>
                  </a:txBody>
                  <a:tcPr marL="36000" marR="9525" marT="9525" marB="0" anchor="ctr">
                    <a:lnL>
                      <a:noFill/>
                    </a:lnL>
                    <a:lnR>
                      <a:noFill/>
                    </a:lnR>
                    <a:lnT>
                      <a:noFill/>
                    </a:lnT>
                    <a:lnB>
                      <a:noFill/>
                    </a:lnB>
                  </a:tcPr>
                </a:tc>
                <a:extLst>
                  <a:ext uri="{0D108BD9-81ED-4DB2-BD59-A6C34878D82A}">
                    <a16:rowId xmlns:a16="http://schemas.microsoft.com/office/drawing/2014/main" val="3449964737"/>
                  </a:ext>
                </a:extLst>
              </a:tr>
              <a:tr h="180975">
                <a:tc>
                  <a:txBody>
                    <a:bodyPr/>
                    <a:lstStyle/>
                    <a:p>
                      <a:pPr algn="l" rtl="0" fontAlgn="ctr"/>
                      <a:r>
                        <a:rPr lang="en-IN" sz="1000" b="0" i="0" u="none" strike="noStrike" dirty="0">
                          <a:solidFill>
                            <a:srgbClr val="000000"/>
                          </a:solidFill>
                          <a:effectLst/>
                          <a:latin typeface="Calibri" panose="020F0502020204030204" pitchFamily="34" charset="0"/>
                        </a:rPr>
                        <a:t>Tel: (91-22) 42254800</a:t>
                      </a:r>
                    </a:p>
                  </a:txBody>
                  <a:tcPr marL="36000" marR="9525" marT="9525" marB="0" anchor="ctr">
                    <a:lnL>
                      <a:noFill/>
                    </a:lnL>
                    <a:lnR>
                      <a:noFill/>
                    </a:lnR>
                    <a:lnT>
                      <a:noFill/>
                    </a:lnT>
                    <a:lnB>
                      <a:noFill/>
                    </a:lnB>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en-IN" sz="1000" b="0" i="0" u="none" strike="noStrike" dirty="0">
                          <a:solidFill>
                            <a:srgbClr val="000000"/>
                          </a:solidFill>
                          <a:effectLst/>
                          <a:latin typeface="Calibri" panose="020F0502020204030204" pitchFamily="34" charset="0"/>
                        </a:rPr>
                        <a:t>CIN: L66120MP1992PLC007182</a:t>
                      </a:r>
                    </a:p>
                  </a:txBody>
                  <a:tcPr marL="36000" marR="9525" marT="9525" marB="0" anchor="ctr">
                    <a:lnL>
                      <a:noFill/>
                    </a:lnL>
                    <a:lnR>
                      <a:noFill/>
                    </a:lnR>
                    <a:lnT>
                      <a:noFill/>
                    </a:lnT>
                    <a:lnB>
                      <a:noFill/>
                    </a:lnB>
                  </a:tcPr>
                </a:tc>
                <a:extLst>
                  <a:ext uri="{0D108BD9-81ED-4DB2-BD59-A6C34878D82A}">
                    <a16:rowId xmlns:a16="http://schemas.microsoft.com/office/drawing/2014/main" val="3916999121"/>
                  </a:ext>
                </a:extLst>
              </a:tr>
              <a:tr h="161925">
                <a:tc>
                  <a:txBody>
                    <a:bodyPr/>
                    <a:lstStyle/>
                    <a:p>
                      <a:pPr algn="l" rtl="0" fontAlgn="ctr"/>
                      <a:endParaRPr lang="en-IN" sz="1000" b="0" i="0" u="none" strike="noStrike" dirty="0">
                        <a:solidFill>
                          <a:srgbClr val="000000"/>
                        </a:solidFill>
                        <a:effectLst/>
                        <a:latin typeface="Calibri" panose="020F0502020204030204" pitchFamily="34" charset="0"/>
                      </a:endParaRPr>
                    </a:p>
                  </a:txBody>
                  <a:tcPr marL="36000" marR="9525" marT="9525" marB="0" anchor="ctr">
                    <a:lnL>
                      <a:noFill/>
                    </a:lnL>
                    <a:lnR>
                      <a:noFill/>
                    </a:lnR>
                    <a:lnT>
                      <a:noFill/>
                    </a:lnT>
                    <a:lnB>
                      <a:noFill/>
                    </a:lnB>
                  </a:tcPr>
                </a:tc>
                <a:tc>
                  <a:txBody>
                    <a:bodyPr/>
                    <a:lstStyle/>
                    <a:p>
                      <a:pPr algn="l" fontAlgn="b"/>
                      <a:endParaRPr lang="en-IN" sz="1000" b="0" i="0" u="none" strike="noStrike" dirty="0">
                        <a:effectLst/>
                        <a:latin typeface="Arial" panose="020B0604020202020204" pitchFamily="34" charset="0"/>
                      </a:endParaRPr>
                    </a:p>
                  </a:txBody>
                  <a:tcPr marL="36000" marR="9525" marT="9525" marB="0" anchor="b">
                    <a:lnL>
                      <a:noFill/>
                    </a:lnL>
                    <a:lnR>
                      <a:noFill/>
                    </a:lnR>
                    <a:lnT>
                      <a:noFill/>
                    </a:lnT>
                    <a:lnB>
                      <a:noFill/>
                    </a:lnB>
                  </a:tcPr>
                </a:tc>
                <a:extLst>
                  <a:ext uri="{0D108BD9-81ED-4DB2-BD59-A6C34878D82A}">
                    <a16:rowId xmlns:a16="http://schemas.microsoft.com/office/drawing/2014/main" val="1194836342"/>
                  </a:ext>
                </a:extLst>
              </a:tr>
            </a:tbl>
          </a:graphicData>
        </a:graphic>
      </p:graphicFrame>
      <p:graphicFrame>
        <p:nvGraphicFramePr>
          <p:cNvPr id="12" name="Table 11"/>
          <p:cNvGraphicFramePr>
            <a:graphicFrameLocks noGrp="1"/>
          </p:cNvGraphicFramePr>
          <p:nvPr/>
        </p:nvGraphicFramePr>
        <p:xfrm>
          <a:off x="302416" y="3130577"/>
          <a:ext cx="6226972" cy="1724297"/>
        </p:xfrm>
        <a:graphic>
          <a:graphicData uri="http://schemas.openxmlformats.org/drawingml/2006/table">
            <a:tbl>
              <a:tblPr/>
              <a:tblGrid>
                <a:gridCol w="3641666">
                  <a:extLst>
                    <a:ext uri="{9D8B030D-6E8A-4147-A177-3AD203B41FA5}">
                      <a16:colId xmlns:a16="http://schemas.microsoft.com/office/drawing/2014/main" val="621941848"/>
                    </a:ext>
                  </a:extLst>
                </a:gridCol>
                <a:gridCol w="2585306">
                  <a:extLst>
                    <a:ext uri="{9D8B030D-6E8A-4147-A177-3AD203B41FA5}">
                      <a16:colId xmlns:a16="http://schemas.microsoft.com/office/drawing/2014/main" val="2724353232"/>
                    </a:ext>
                  </a:extLst>
                </a:gridCol>
              </a:tblGrid>
              <a:tr h="302419">
                <a:tc>
                  <a:txBody>
                    <a:bodyPr/>
                    <a:lstStyle/>
                    <a:p>
                      <a:pPr algn="l" fontAlgn="ctr"/>
                      <a:r>
                        <a:rPr lang="en-US" sz="1100" b="1" i="0" u="none" strike="noStrike" dirty="0">
                          <a:effectLst/>
                          <a:latin typeface="Calibri" panose="020F0502020204030204" pitchFamily="34" charset="0"/>
                        </a:rPr>
                        <a:t>Stock Rating Scale</a:t>
                      </a:r>
                      <a:endParaRPr lang="en-IN" sz="1100" b="1" i="0" u="none" strike="noStrike" dirty="0">
                        <a:effectLst/>
                        <a:latin typeface="Calibri" panose="020F0502020204030204" pitchFamily="34" charset="0"/>
                      </a:endParaRPr>
                    </a:p>
                  </a:txBody>
                  <a:tcPr marL="72000" marR="9525" marT="36000" marB="36000" anchor="ctr">
                    <a:lnL>
                      <a:noFill/>
                    </a:lnL>
                    <a:lnR>
                      <a:noFill/>
                    </a:lnR>
                    <a:lnT>
                      <a:noFill/>
                    </a:lnT>
                    <a:lnB>
                      <a:noFill/>
                    </a:lnB>
                    <a:solidFill>
                      <a:srgbClr val="E2EFD9"/>
                    </a:solidFill>
                  </a:tcPr>
                </a:tc>
                <a:tc>
                  <a:txBody>
                    <a:bodyPr/>
                    <a:lstStyle/>
                    <a:p>
                      <a:pPr algn="l" fontAlgn="ctr"/>
                      <a:r>
                        <a:rPr lang="en-IN" sz="1100" b="1" i="0" u="none" strike="noStrike" dirty="0">
                          <a:effectLst/>
                          <a:latin typeface="Calibri" panose="020F0502020204030204" pitchFamily="34" charset="0"/>
                        </a:rPr>
                        <a:t>Absolute Return</a:t>
                      </a:r>
                    </a:p>
                  </a:txBody>
                  <a:tcPr marL="72000" marR="9525" marT="36000" marB="36000" anchor="ctr">
                    <a:lnL>
                      <a:noFill/>
                    </a:lnL>
                    <a:lnR>
                      <a:noFill/>
                    </a:lnR>
                    <a:lnT>
                      <a:noFill/>
                    </a:lnT>
                    <a:lnB>
                      <a:noFill/>
                    </a:lnB>
                    <a:solidFill>
                      <a:srgbClr val="E2EFD9"/>
                    </a:solidFill>
                  </a:tcPr>
                </a:tc>
                <a:extLst>
                  <a:ext uri="{0D108BD9-81ED-4DB2-BD59-A6C34878D82A}">
                    <a16:rowId xmlns:a16="http://schemas.microsoft.com/office/drawing/2014/main" val="1015453513"/>
                  </a:ext>
                </a:extLst>
              </a:tr>
              <a:tr h="234919">
                <a:tc>
                  <a:txBody>
                    <a:bodyPr/>
                    <a:lstStyle/>
                    <a:p>
                      <a:pPr algn="just" fontAlgn="ctr"/>
                      <a:r>
                        <a:rPr lang="en-US" sz="1050" b="0" i="0" u="none" strike="noStrike" dirty="0">
                          <a:effectLst/>
                          <a:latin typeface="Calibri" panose="020F0502020204030204" pitchFamily="34" charset="0"/>
                        </a:rPr>
                        <a:t>BUY </a:t>
                      </a:r>
                      <a:endParaRPr lang="en-IN" sz="1050" b="0" i="0" u="none" strike="noStrike" dirty="0">
                        <a:effectLst/>
                        <a:latin typeface="Calibri" panose="020F0502020204030204" pitchFamily="34" charset="0"/>
                      </a:endParaRPr>
                    </a:p>
                  </a:txBody>
                  <a:tcPr marL="36000" marR="9525" marT="9525" marB="0" anchor="ctr">
                    <a:lnL>
                      <a:noFill/>
                    </a:lnL>
                    <a:lnR>
                      <a:noFill/>
                    </a:lnR>
                    <a:lnT>
                      <a:noFill/>
                    </a:lnT>
                    <a:lnB>
                      <a:noFill/>
                    </a:lnB>
                    <a:solidFill>
                      <a:schemeClr val="bg1"/>
                    </a:solidFill>
                  </a:tcPr>
                </a:tc>
                <a:tc>
                  <a:txBody>
                    <a:bodyPr/>
                    <a:lstStyle/>
                    <a:p>
                      <a:pPr algn="just" fontAlgn="ctr"/>
                      <a:r>
                        <a:rPr lang="en-US" sz="1050" b="0" i="0" u="none" strike="noStrike" dirty="0">
                          <a:effectLst/>
                          <a:latin typeface="Calibri" panose="020F0502020204030204" pitchFamily="34" charset="0"/>
                        </a:rPr>
                        <a:t> &gt;20%</a:t>
                      </a:r>
                      <a:endParaRPr lang="en-IN" sz="1050" b="0" i="0" u="none" strike="noStrike" dirty="0">
                        <a:effectLst/>
                        <a:latin typeface="Calibri" panose="020F0502020204030204" pitchFamily="34" charset="0"/>
                      </a:endParaRPr>
                    </a:p>
                  </a:txBody>
                  <a:tcPr marL="9525" marR="9525" marT="9525" marB="0" anchor="ctr">
                    <a:lnL>
                      <a:noFill/>
                    </a:lnL>
                    <a:lnR>
                      <a:noFill/>
                    </a:lnR>
                    <a:lnT>
                      <a:noFill/>
                    </a:lnT>
                    <a:lnB>
                      <a:noFill/>
                    </a:lnB>
                    <a:solidFill>
                      <a:schemeClr val="bg1"/>
                    </a:solidFill>
                  </a:tcPr>
                </a:tc>
                <a:extLst>
                  <a:ext uri="{0D108BD9-81ED-4DB2-BD59-A6C34878D82A}">
                    <a16:rowId xmlns:a16="http://schemas.microsoft.com/office/drawing/2014/main" val="2231721771"/>
                  </a:ext>
                </a:extLst>
              </a:tr>
              <a:tr h="247283">
                <a:tc>
                  <a:txBody>
                    <a:bodyPr/>
                    <a:lstStyle/>
                    <a:p>
                      <a:pPr algn="just" fontAlgn="ctr"/>
                      <a:r>
                        <a:rPr lang="en-US" sz="1050" b="0" i="0" u="none" strike="noStrike" dirty="0">
                          <a:effectLst/>
                          <a:latin typeface="Calibri" panose="020F0502020204030204" pitchFamily="34" charset="0"/>
                        </a:rPr>
                        <a:t>ACCUMULATE</a:t>
                      </a:r>
                      <a:endParaRPr lang="en-IN" sz="1050" b="0" i="0" u="none" strike="noStrike" dirty="0">
                        <a:effectLst/>
                        <a:latin typeface="Calibri" panose="020F0502020204030204" pitchFamily="34" charset="0"/>
                      </a:endParaRPr>
                    </a:p>
                  </a:txBody>
                  <a:tcPr marL="36000" marR="9525" marT="9525" marB="0" anchor="ctr">
                    <a:lnL>
                      <a:noFill/>
                    </a:lnL>
                    <a:lnR>
                      <a:noFill/>
                    </a:lnR>
                    <a:lnT>
                      <a:noFill/>
                    </a:lnT>
                    <a:lnB>
                      <a:noFill/>
                    </a:lnB>
                  </a:tcPr>
                </a:tc>
                <a:tc>
                  <a:txBody>
                    <a:bodyPr/>
                    <a:lstStyle/>
                    <a:p>
                      <a:pPr algn="just" fontAlgn="ctr"/>
                      <a:r>
                        <a:rPr lang="en-US" sz="1050" b="0" i="0" u="none" strike="noStrike" dirty="0">
                          <a:effectLst/>
                          <a:latin typeface="Calibri" panose="020F0502020204030204" pitchFamily="34" charset="0"/>
                        </a:rPr>
                        <a:t> 12% to 20%</a:t>
                      </a:r>
                      <a:endParaRPr lang="en-IN" sz="1050" b="0" i="0" u="none" strike="noStrike" dirty="0">
                        <a:effectLst/>
                        <a:latin typeface="Calibri" panose="020F0502020204030204" pitchFamily="34" charset="0"/>
                      </a:endParaRPr>
                    </a:p>
                  </a:txBody>
                  <a:tcPr marL="9525" marR="9525" marT="9525" marB="0" anchor="ctr">
                    <a:lnL>
                      <a:noFill/>
                    </a:lnL>
                    <a:lnR>
                      <a:noFill/>
                    </a:lnR>
                    <a:lnT>
                      <a:noFill/>
                    </a:lnT>
                    <a:lnB>
                      <a:noFill/>
                    </a:lnB>
                  </a:tcPr>
                </a:tc>
                <a:extLst>
                  <a:ext uri="{0D108BD9-81ED-4DB2-BD59-A6C34878D82A}">
                    <a16:rowId xmlns:a16="http://schemas.microsoft.com/office/drawing/2014/main" val="299220273"/>
                  </a:ext>
                </a:extLst>
              </a:tr>
              <a:tr h="234919">
                <a:tc>
                  <a:txBody>
                    <a:bodyPr/>
                    <a:lstStyle/>
                    <a:p>
                      <a:pPr algn="just" fontAlgn="ctr"/>
                      <a:r>
                        <a:rPr lang="en-US" sz="1050" b="0" i="0" u="none" strike="noStrike" dirty="0">
                          <a:effectLst/>
                          <a:latin typeface="Calibri" panose="020F0502020204030204" pitchFamily="34" charset="0"/>
                        </a:rPr>
                        <a:t>HOLD </a:t>
                      </a:r>
                      <a:endParaRPr lang="en-IN" sz="1050" b="0" i="0" u="none" strike="noStrike" dirty="0">
                        <a:effectLst/>
                        <a:latin typeface="Calibri" panose="020F0502020204030204" pitchFamily="34" charset="0"/>
                      </a:endParaRPr>
                    </a:p>
                  </a:txBody>
                  <a:tcPr marL="36000" marR="9525" marT="9525" marB="0" anchor="ctr">
                    <a:lnL>
                      <a:noFill/>
                    </a:lnL>
                    <a:lnR>
                      <a:noFill/>
                    </a:lnR>
                    <a:lnT>
                      <a:noFill/>
                    </a:lnT>
                    <a:lnB>
                      <a:noFill/>
                    </a:lnB>
                  </a:tcPr>
                </a:tc>
                <a:tc>
                  <a:txBody>
                    <a:bodyPr/>
                    <a:lstStyle/>
                    <a:p>
                      <a:pPr algn="just" fontAlgn="ctr"/>
                      <a:r>
                        <a:rPr lang="en-US" sz="1050" b="0" i="0" u="none" strike="noStrike" dirty="0">
                          <a:effectLst/>
                          <a:latin typeface="Calibri" panose="020F0502020204030204" pitchFamily="34" charset="0"/>
                        </a:rPr>
                        <a:t> 5% to 12%</a:t>
                      </a:r>
                      <a:endParaRPr lang="en-IN" sz="1050" b="0" i="0" u="none" strike="noStrike" dirty="0">
                        <a:effectLst/>
                        <a:latin typeface="Calibri" panose="020F0502020204030204" pitchFamily="34" charset="0"/>
                      </a:endParaRPr>
                    </a:p>
                  </a:txBody>
                  <a:tcPr marL="9525" marR="9525" marT="9525" marB="0" anchor="ctr">
                    <a:lnL>
                      <a:noFill/>
                    </a:lnL>
                    <a:lnR>
                      <a:noFill/>
                    </a:lnR>
                    <a:lnT>
                      <a:noFill/>
                    </a:lnT>
                    <a:lnB>
                      <a:noFill/>
                    </a:lnB>
                  </a:tcPr>
                </a:tc>
                <a:extLst>
                  <a:ext uri="{0D108BD9-81ED-4DB2-BD59-A6C34878D82A}">
                    <a16:rowId xmlns:a16="http://schemas.microsoft.com/office/drawing/2014/main" val="3948646260"/>
                  </a:ext>
                </a:extLst>
              </a:tr>
              <a:tr h="234919">
                <a:tc>
                  <a:txBody>
                    <a:bodyPr/>
                    <a:lstStyle/>
                    <a:p>
                      <a:pPr algn="just" fontAlgn="ctr"/>
                      <a:r>
                        <a:rPr lang="en-US" sz="1050" b="0" i="0" u="none" strike="noStrike" dirty="0">
                          <a:effectLst/>
                          <a:latin typeface="Calibri" panose="020F0502020204030204" pitchFamily="34" charset="0"/>
                        </a:rPr>
                        <a:t>NEUTRAL</a:t>
                      </a:r>
                      <a:endParaRPr lang="en-IN" sz="1050" b="0" i="0" u="none" strike="noStrike" dirty="0">
                        <a:effectLst/>
                        <a:latin typeface="Calibri" panose="020F0502020204030204" pitchFamily="34" charset="0"/>
                      </a:endParaRPr>
                    </a:p>
                  </a:txBody>
                  <a:tcPr marL="36000" marR="9525" marT="9525" marB="0" anchor="ctr">
                    <a:lnL>
                      <a:noFill/>
                    </a:lnL>
                    <a:lnR>
                      <a:noFill/>
                    </a:lnR>
                    <a:lnT>
                      <a:noFill/>
                    </a:lnT>
                    <a:lnB>
                      <a:noFill/>
                    </a:lnB>
                  </a:tcPr>
                </a:tc>
                <a:tc>
                  <a:txBody>
                    <a:bodyPr/>
                    <a:lstStyle/>
                    <a:p>
                      <a:pPr algn="just" fontAlgn="ctr"/>
                      <a:r>
                        <a:rPr lang="en-US" sz="1050" b="0" i="0" u="none" strike="noStrike" dirty="0">
                          <a:effectLst/>
                          <a:latin typeface="Calibri" panose="020F0502020204030204" pitchFamily="34" charset="0"/>
                        </a:rPr>
                        <a:t> -5% to 5%</a:t>
                      </a:r>
                      <a:endParaRPr lang="en-IN" sz="1050" b="0" i="0" u="none" strike="noStrike" dirty="0">
                        <a:effectLst/>
                        <a:latin typeface="Calibri" panose="020F0502020204030204" pitchFamily="34" charset="0"/>
                      </a:endParaRPr>
                    </a:p>
                  </a:txBody>
                  <a:tcPr marL="9525" marR="9525" marT="9525" marB="0" anchor="ctr">
                    <a:lnL>
                      <a:noFill/>
                    </a:lnL>
                    <a:lnR>
                      <a:noFill/>
                    </a:lnR>
                    <a:lnT>
                      <a:noFill/>
                    </a:lnT>
                    <a:lnB>
                      <a:noFill/>
                    </a:lnB>
                  </a:tcPr>
                </a:tc>
                <a:extLst>
                  <a:ext uri="{0D108BD9-81ED-4DB2-BD59-A6C34878D82A}">
                    <a16:rowId xmlns:a16="http://schemas.microsoft.com/office/drawing/2014/main" val="653057933"/>
                  </a:ext>
                </a:extLst>
              </a:tr>
              <a:tr h="234919">
                <a:tc>
                  <a:txBody>
                    <a:bodyPr/>
                    <a:lstStyle/>
                    <a:p>
                      <a:pPr algn="just" fontAlgn="ctr"/>
                      <a:r>
                        <a:rPr lang="en-US" sz="1050" b="0" i="0" u="none" strike="noStrike" dirty="0">
                          <a:effectLst/>
                          <a:latin typeface="Calibri" panose="020F0502020204030204" pitchFamily="34" charset="0"/>
                        </a:rPr>
                        <a:t>REDUCE                                                                                                                  </a:t>
                      </a:r>
                      <a:endParaRPr lang="en-IN" sz="1050" b="0" i="0" u="none" strike="noStrike" dirty="0">
                        <a:effectLst/>
                        <a:latin typeface="Calibri" panose="020F0502020204030204" pitchFamily="34" charset="0"/>
                      </a:endParaRPr>
                    </a:p>
                  </a:txBody>
                  <a:tcPr marL="36000" marR="9525" marT="9525" marB="0" anchor="ctr">
                    <a:lnL>
                      <a:noFill/>
                    </a:lnL>
                    <a:lnR>
                      <a:noFill/>
                    </a:lnR>
                    <a:lnT>
                      <a:noFill/>
                    </a:lnT>
                    <a:lnB>
                      <a:noFill/>
                    </a:lnB>
                  </a:tcPr>
                </a:tc>
                <a:tc>
                  <a:txBody>
                    <a:bodyPr/>
                    <a:lstStyle/>
                    <a:p>
                      <a:pPr algn="just" fontAlgn="ctr"/>
                      <a:r>
                        <a:rPr lang="en-US" sz="1050" b="0" i="0" u="none" strike="noStrike" dirty="0">
                          <a:effectLst/>
                          <a:latin typeface="Calibri" panose="020F0502020204030204" pitchFamily="34" charset="0"/>
                        </a:rPr>
                        <a:t>-5% to -12%          </a:t>
                      </a:r>
                      <a:endParaRPr lang="en-IN" sz="1050" b="0" i="0" u="none" strike="noStrike" dirty="0">
                        <a:effectLst/>
                        <a:latin typeface="Calibri" panose="020F0502020204030204" pitchFamily="34" charset="0"/>
                      </a:endParaRPr>
                    </a:p>
                  </a:txBody>
                  <a:tcPr marL="9525" marR="9525" marT="9525" marB="0" anchor="ctr">
                    <a:lnL>
                      <a:noFill/>
                    </a:lnL>
                    <a:lnR>
                      <a:noFill/>
                    </a:lnR>
                    <a:lnT>
                      <a:noFill/>
                    </a:lnT>
                    <a:lnB>
                      <a:noFill/>
                    </a:lnB>
                  </a:tcPr>
                </a:tc>
                <a:extLst>
                  <a:ext uri="{0D108BD9-81ED-4DB2-BD59-A6C34878D82A}">
                    <a16:rowId xmlns:a16="http://schemas.microsoft.com/office/drawing/2014/main" val="1292334653"/>
                  </a:ext>
                </a:extLst>
              </a:tr>
              <a:tr h="234919">
                <a:tc>
                  <a:txBody>
                    <a:bodyPr/>
                    <a:lstStyle/>
                    <a:p>
                      <a:pPr algn="just" fontAlgn="ctr"/>
                      <a:r>
                        <a:rPr lang="en-US" sz="1050" b="0" i="0" u="none" strike="noStrike" dirty="0">
                          <a:effectLst/>
                          <a:latin typeface="Calibri" panose="020F0502020204030204" pitchFamily="34" charset="0"/>
                        </a:rPr>
                        <a:t>SELL</a:t>
                      </a:r>
                      <a:endParaRPr lang="en-IN" sz="1050" b="0" i="0" u="none" strike="noStrike" dirty="0">
                        <a:effectLst/>
                        <a:latin typeface="Calibri" panose="020F0502020204030204" pitchFamily="34" charset="0"/>
                      </a:endParaRPr>
                    </a:p>
                  </a:txBody>
                  <a:tcPr marL="36000" marR="9525" marT="9525" marB="0" anchor="ctr">
                    <a:lnL>
                      <a:noFill/>
                    </a:lnL>
                    <a:lnR>
                      <a:noFill/>
                    </a:lnR>
                    <a:lnT>
                      <a:noFill/>
                    </a:lnT>
                    <a:lnB>
                      <a:noFill/>
                    </a:lnB>
                  </a:tcPr>
                </a:tc>
                <a:tc>
                  <a:txBody>
                    <a:bodyPr/>
                    <a:lstStyle/>
                    <a:p>
                      <a:pPr algn="just" fontAlgn="ctr"/>
                      <a:r>
                        <a:rPr lang="en-US" sz="1050" b="0" i="0" u="none" strike="noStrike" dirty="0">
                          <a:effectLst/>
                          <a:latin typeface="Calibri" panose="020F0502020204030204" pitchFamily="34" charset="0"/>
                        </a:rPr>
                        <a:t> &lt;-12%</a:t>
                      </a:r>
                      <a:endParaRPr lang="en-IN" sz="1050" b="0" i="0" u="none" strike="noStrike" dirty="0">
                        <a:effectLst/>
                        <a:latin typeface="Calibri" panose="020F0502020204030204" pitchFamily="34" charset="0"/>
                      </a:endParaRPr>
                    </a:p>
                  </a:txBody>
                  <a:tcPr marL="9525" marR="9525" marT="9525" marB="0" anchor="ctr">
                    <a:lnL>
                      <a:noFill/>
                    </a:lnL>
                    <a:lnR>
                      <a:noFill/>
                    </a:lnR>
                    <a:lnT>
                      <a:noFill/>
                    </a:lnT>
                    <a:lnB>
                      <a:noFill/>
                    </a:lnB>
                  </a:tcPr>
                </a:tc>
                <a:extLst>
                  <a:ext uri="{0D108BD9-81ED-4DB2-BD59-A6C34878D82A}">
                    <a16:rowId xmlns:a16="http://schemas.microsoft.com/office/drawing/2014/main" val="3138944012"/>
                  </a:ext>
                </a:extLst>
              </a:tr>
            </a:tbl>
          </a:graphicData>
        </a:graphic>
      </p:graphicFrame>
      <p:graphicFrame>
        <p:nvGraphicFramePr>
          <p:cNvPr id="15" name="Table 14"/>
          <p:cNvGraphicFramePr>
            <a:graphicFrameLocks noGrp="1"/>
          </p:cNvGraphicFramePr>
          <p:nvPr/>
        </p:nvGraphicFramePr>
        <p:xfrm>
          <a:off x="285747" y="4917781"/>
          <a:ext cx="6226973" cy="745200"/>
        </p:xfrm>
        <a:graphic>
          <a:graphicData uri="http://schemas.openxmlformats.org/drawingml/2006/table">
            <a:tbl>
              <a:tblPr/>
              <a:tblGrid>
                <a:gridCol w="1340648">
                  <a:extLst>
                    <a:ext uri="{9D8B030D-6E8A-4147-A177-3AD203B41FA5}">
                      <a16:colId xmlns:a16="http://schemas.microsoft.com/office/drawing/2014/main" val="3626914251"/>
                    </a:ext>
                  </a:extLst>
                </a:gridCol>
                <a:gridCol w="1381126">
                  <a:extLst>
                    <a:ext uri="{9D8B030D-6E8A-4147-A177-3AD203B41FA5}">
                      <a16:colId xmlns:a16="http://schemas.microsoft.com/office/drawing/2014/main" val="3015990011"/>
                    </a:ext>
                  </a:extLst>
                </a:gridCol>
                <a:gridCol w="1645443">
                  <a:extLst>
                    <a:ext uri="{9D8B030D-6E8A-4147-A177-3AD203B41FA5}">
                      <a16:colId xmlns:a16="http://schemas.microsoft.com/office/drawing/2014/main" val="2238405028"/>
                    </a:ext>
                  </a:extLst>
                </a:gridCol>
                <a:gridCol w="1859756">
                  <a:extLst>
                    <a:ext uri="{9D8B030D-6E8A-4147-A177-3AD203B41FA5}">
                      <a16:colId xmlns:a16="http://schemas.microsoft.com/office/drawing/2014/main" val="1204671328"/>
                    </a:ext>
                  </a:extLst>
                </a:gridCol>
              </a:tblGrid>
              <a:tr h="315629">
                <a:tc>
                  <a:txBody>
                    <a:bodyPr/>
                    <a:lstStyle/>
                    <a:p>
                      <a:pPr algn="ctr" fontAlgn="ctr"/>
                      <a:r>
                        <a:rPr lang="en-US" sz="1000" b="1" i="0" u="none" strike="noStrike" dirty="0">
                          <a:solidFill>
                            <a:srgbClr val="00B050"/>
                          </a:solidFill>
                          <a:effectLst/>
                          <a:latin typeface="+mn-lt"/>
                        </a:rPr>
                        <a:t>Research   Analyst Registration No.</a:t>
                      </a:r>
                      <a:endParaRPr lang="en-IN" sz="1000" b="1" i="0" u="none" strike="noStrike" dirty="0">
                        <a:solidFill>
                          <a:srgbClr val="00B050"/>
                        </a:solidFill>
                        <a:effectLst/>
                        <a:latin typeface="+mn-lt"/>
                      </a:endParaRPr>
                    </a:p>
                  </a:txBody>
                  <a:tcPr marL="36000" marR="36000" marT="36000" marB="36000" anchor="ctr">
                    <a:lnL>
                      <a:noFill/>
                    </a:lnL>
                    <a:lnR>
                      <a:noFill/>
                    </a:lnR>
                    <a:lnT>
                      <a:noFill/>
                    </a:lnT>
                    <a:lnB>
                      <a:noFill/>
                    </a:lnB>
                    <a:solidFill>
                      <a:srgbClr val="E2EFD9"/>
                    </a:solidFill>
                  </a:tcPr>
                </a:tc>
                <a:tc>
                  <a:txBody>
                    <a:bodyPr/>
                    <a:lstStyle/>
                    <a:p>
                      <a:pPr algn="ctr" fontAlgn="ctr"/>
                      <a:r>
                        <a:rPr lang="en-US" sz="1000" b="1" i="0" u="none" strike="noStrike" dirty="0">
                          <a:solidFill>
                            <a:srgbClr val="00B050"/>
                          </a:solidFill>
                          <a:effectLst/>
                          <a:latin typeface="+mn-lt"/>
                        </a:rPr>
                        <a:t>Contact</a:t>
                      </a:r>
                      <a:endParaRPr lang="en-IN" sz="1000" b="1" i="0" u="none" strike="noStrike" dirty="0">
                        <a:solidFill>
                          <a:srgbClr val="00B050"/>
                        </a:solidFill>
                        <a:effectLst/>
                        <a:latin typeface="+mn-lt"/>
                      </a:endParaRPr>
                    </a:p>
                  </a:txBody>
                  <a:tcPr marL="36000" marR="36000" marT="36000" marB="36000" anchor="ctr">
                    <a:lnL>
                      <a:noFill/>
                    </a:lnL>
                    <a:lnR>
                      <a:noFill/>
                    </a:lnR>
                    <a:lnT>
                      <a:noFill/>
                    </a:lnT>
                    <a:lnB>
                      <a:noFill/>
                    </a:lnB>
                    <a:solidFill>
                      <a:srgbClr val="E2EFD9"/>
                    </a:solidFill>
                  </a:tcPr>
                </a:tc>
                <a:tc>
                  <a:txBody>
                    <a:bodyPr/>
                    <a:lstStyle/>
                    <a:p>
                      <a:pPr algn="ctr" fontAlgn="ctr"/>
                      <a:r>
                        <a:rPr lang="en-US" sz="1000" b="1" i="0" u="none" strike="noStrike" dirty="0">
                          <a:solidFill>
                            <a:srgbClr val="00B050"/>
                          </a:solidFill>
                          <a:effectLst/>
                          <a:latin typeface="+mn-lt"/>
                        </a:rPr>
                        <a:t>Website</a:t>
                      </a:r>
                      <a:endParaRPr lang="en-IN" sz="1000" b="1" i="0" u="none" strike="noStrike" dirty="0">
                        <a:solidFill>
                          <a:srgbClr val="00B050"/>
                        </a:solidFill>
                        <a:effectLst/>
                        <a:latin typeface="+mn-lt"/>
                      </a:endParaRPr>
                    </a:p>
                  </a:txBody>
                  <a:tcPr marL="36000" marR="36000" marT="36000" marB="36000" anchor="ctr">
                    <a:lnL>
                      <a:noFill/>
                    </a:lnL>
                    <a:lnR>
                      <a:noFill/>
                    </a:lnR>
                    <a:lnT>
                      <a:noFill/>
                    </a:lnT>
                    <a:lnB>
                      <a:noFill/>
                    </a:lnB>
                    <a:solidFill>
                      <a:srgbClr val="E2EFD9"/>
                    </a:solidFill>
                  </a:tcPr>
                </a:tc>
                <a:tc>
                  <a:txBody>
                    <a:bodyPr/>
                    <a:lstStyle/>
                    <a:p>
                      <a:pPr algn="ctr" fontAlgn="ctr"/>
                      <a:r>
                        <a:rPr lang="en-US" sz="1000" b="1" i="0" u="none" strike="noStrike" dirty="0">
                          <a:solidFill>
                            <a:srgbClr val="00B050"/>
                          </a:solidFill>
                          <a:effectLst/>
                          <a:latin typeface="+mn-lt"/>
                        </a:rPr>
                        <a:t>Email Id</a:t>
                      </a:r>
                      <a:endParaRPr lang="en-IN" sz="1000" b="1" i="0" u="none" strike="noStrike" dirty="0">
                        <a:solidFill>
                          <a:srgbClr val="00B050"/>
                        </a:solidFill>
                        <a:effectLst/>
                        <a:latin typeface="+mn-lt"/>
                      </a:endParaRPr>
                    </a:p>
                  </a:txBody>
                  <a:tcPr marL="36000" marR="36000" marT="36000" marB="36000" anchor="ctr">
                    <a:lnL>
                      <a:noFill/>
                    </a:lnL>
                    <a:lnR>
                      <a:noFill/>
                    </a:lnR>
                    <a:lnT>
                      <a:noFill/>
                    </a:lnT>
                    <a:lnB>
                      <a:noFill/>
                    </a:lnB>
                    <a:solidFill>
                      <a:srgbClr val="E2EFD9"/>
                    </a:solidFill>
                  </a:tcPr>
                </a:tc>
                <a:extLst>
                  <a:ext uri="{0D108BD9-81ED-4DB2-BD59-A6C34878D82A}">
                    <a16:rowId xmlns:a16="http://schemas.microsoft.com/office/drawing/2014/main" val="1092778288"/>
                  </a:ext>
                </a:extLst>
              </a:tr>
              <a:tr h="358520">
                <a:tc>
                  <a:txBody>
                    <a:bodyPr/>
                    <a:lstStyle/>
                    <a:p>
                      <a:pPr algn="ctr" fontAlgn="ctr"/>
                      <a:r>
                        <a:rPr lang="en-US" sz="1000" b="1" i="0" u="none" strike="noStrike" dirty="0">
                          <a:solidFill>
                            <a:srgbClr val="000000"/>
                          </a:solidFill>
                          <a:effectLst/>
                          <a:latin typeface="+mn-lt"/>
                        </a:rPr>
                        <a:t>INH000002764</a:t>
                      </a:r>
                      <a:endParaRPr lang="en-IN" sz="1000" b="1" i="0" u="none" strike="noStrike" dirty="0">
                        <a:solidFill>
                          <a:srgbClr val="000000"/>
                        </a:solidFill>
                        <a:effectLst/>
                        <a:latin typeface="+mn-lt"/>
                      </a:endParaRPr>
                    </a:p>
                  </a:txBody>
                  <a:tcPr marL="36000" marR="36000" marT="108000" marB="108000" anchor="ctr">
                    <a:lnL>
                      <a:noFill/>
                    </a:lnL>
                    <a:lnR>
                      <a:noFill/>
                    </a:lnR>
                    <a:lnT>
                      <a:noFill/>
                    </a:lnT>
                    <a:lnB>
                      <a:noFill/>
                    </a:lnB>
                    <a:solidFill>
                      <a:srgbClr val="E2EFD9"/>
                    </a:solidFill>
                  </a:tcPr>
                </a:tc>
                <a:tc>
                  <a:txBody>
                    <a:bodyPr/>
                    <a:lstStyle/>
                    <a:p>
                      <a:pPr algn="ctr" fontAlgn="ctr"/>
                      <a:r>
                        <a:rPr lang="en-US" sz="1000" b="1" i="0" u="none" strike="noStrike" dirty="0">
                          <a:solidFill>
                            <a:srgbClr val="0D0D0D"/>
                          </a:solidFill>
                          <a:effectLst/>
                          <a:latin typeface="+mn-lt"/>
                        </a:rPr>
                        <a:t>SMS: ‘</a:t>
                      </a:r>
                      <a:r>
                        <a:rPr lang="en-US" sz="1000" b="1" i="0" u="none" strike="noStrike" dirty="0" err="1">
                          <a:solidFill>
                            <a:srgbClr val="0D0D0D"/>
                          </a:solidFill>
                          <a:effectLst/>
                          <a:latin typeface="+mn-lt"/>
                        </a:rPr>
                        <a:t>Arihant</a:t>
                      </a:r>
                      <a:r>
                        <a:rPr lang="en-US" sz="1000" b="1" i="0" u="none" strike="noStrike" dirty="0">
                          <a:solidFill>
                            <a:srgbClr val="0D0D0D"/>
                          </a:solidFill>
                          <a:effectLst/>
                          <a:latin typeface="+mn-lt"/>
                        </a:rPr>
                        <a:t>’ to 56677</a:t>
                      </a:r>
                      <a:endParaRPr lang="en-IN" sz="1000" b="1" i="0" u="none" strike="noStrike" dirty="0">
                        <a:solidFill>
                          <a:srgbClr val="0D0D0D"/>
                        </a:solidFill>
                        <a:effectLst/>
                        <a:latin typeface="+mn-lt"/>
                      </a:endParaRPr>
                    </a:p>
                  </a:txBody>
                  <a:tcPr marL="36000" marR="36000" marT="108000" marB="108000" anchor="ctr">
                    <a:lnL>
                      <a:noFill/>
                    </a:lnL>
                    <a:lnR>
                      <a:noFill/>
                    </a:lnR>
                    <a:lnT>
                      <a:noFill/>
                    </a:lnT>
                    <a:lnB>
                      <a:noFill/>
                    </a:lnB>
                    <a:solidFill>
                      <a:srgbClr val="E2EFD9"/>
                    </a:solidFill>
                  </a:tcPr>
                </a:tc>
                <a:tc>
                  <a:txBody>
                    <a:bodyPr/>
                    <a:lstStyle/>
                    <a:p>
                      <a:pPr algn="ctr" fontAlgn="ctr"/>
                      <a:r>
                        <a:rPr lang="en-US" sz="1000" b="0" i="0" u="sng" strike="noStrike" dirty="0">
                          <a:solidFill>
                            <a:srgbClr val="0563C1"/>
                          </a:solidFill>
                          <a:effectLst/>
                          <a:latin typeface="+mn-lt"/>
                          <a:hlinkClick r:id="rId2"/>
                        </a:rPr>
                        <a:t>www.arihantcapital.com</a:t>
                      </a:r>
                      <a:endParaRPr lang="en-IN" sz="1000" b="0" i="0" u="sng" strike="noStrike" dirty="0">
                        <a:solidFill>
                          <a:srgbClr val="0563C1"/>
                        </a:solidFill>
                        <a:effectLst/>
                        <a:latin typeface="+mn-lt"/>
                      </a:endParaRPr>
                    </a:p>
                  </a:txBody>
                  <a:tcPr marL="36000" marR="36000" marT="108000" marB="108000" anchor="ctr">
                    <a:lnL>
                      <a:noFill/>
                    </a:lnL>
                    <a:lnR>
                      <a:noFill/>
                    </a:lnR>
                    <a:lnT>
                      <a:noFill/>
                    </a:lnT>
                    <a:lnB>
                      <a:noFill/>
                    </a:lnB>
                    <a:solidFill>
                      <a:srgbClr val="E2EFD9"/>
                    </a:solidFill>
                  </a:tcPr>
                </a:tc>
                <a:tc>
                  <a:txBody>
                    <a:bodyPr/>
                    <a:lstStyle/>
                    <a:p>
                      <a:pPr algn="l" fontAlgn="ctr"/>
                      <a:r>
                        <a:rPr lang="en-US" sz="1000" b="0" i="0" u="sng" strike="noStrike" dirty="0">
                          <a:solidFill>
                            <a:srgbClr val="0563C1"/>
                          </a:solidFill>
                          <a:effectLst/>
                          <a:latin typeface="+mn-lt"/>
                          <a:hlinkClick r:id="rId3"/>
                        </a:rPr>
                        <a:t>instresearch@arihantcapital.com</a:t>
                      </a:r>
                      <a:endParaRPr lang="en-IN" sz="1000" b="0" i="0" u="sng" strike="noStrike" dirty="0">
                        <a:solidFill>
                          <a:srgbClr val="0563C1"/>
                        </a:solidFill>
                        <a:effectLst/>
                        <a:latin typeface="+mn-lt"/>
                      </a:endParaRPr>
                    </a:p>
                  </a:txBody>
                  <a:tcPr marL="36000" marR="36000" marT="108000" marB="108000" anchor="ctr">
                    <a:lnL>
                      <a:noFill/>
                    </a:lnL>
                    <a:lnR>
                      <a:noFill/>
                    </a:lnR>
                    <a:lnT>
                      <a:noFill/>
                    </a:lnT>
                    <a:lnB>
                      <a:noFill/>
                    </a:lnB>
                    <a:solidFill>
                      <a:srgbClr val="E2EFD9"/>
                    </a:solidFill>
                  </a:tcPr>
                </a:tc>
                <a:extLst>
                  <a:ext uri="{0D108BD9-81ED-4DB2-BD59-A6C34878D82A}">
                    <a16:rowId xmlns:a16="http://schemas.microsoft.com/office/drawing/2014/main" val="775731996"/>
                  </a:ext>
                </a:extLst>
              </a:tr>
            </a:tbl>
          </a:graphicData>
        </a:graphic>
      </p:graphicFrame>
      <p:sp>
        <p:nvSpPr>
          <p:cNvPr id="17" name="TextBox 16"/>
          <p:cNvSpPr txBox="1"/>
          <p:nvPr/>
        </p:nvSpPr>
        <p:spPr>
          <a:xfrm>
            <a:off x="345277" y="8587174"/>
            <a:ext cx="6226972" cy="769441"/>
          </a:xfrm>
          <a:prstGeom prst="rect">
            <a:avLst/>
          </a:prstGeom>
          <a:noFill/>
        </p:spPr>
        <p:txBody>
          <a:bodyPr wrap="square" rtlCol="0">
            <a:spAutoFit/>
          </a:bodyPr>
          <a:lstStyle/>
          <a:p>
            <a:r>
              <a:rPr lang="en-US" sz="1100" b="1" dirty="0"/>
              <a:t>Arihant Capital Markets Ltd.</a:t>
            </a:r>
            <a:endParaRPr lang="en-IN" sz="1100" b="1" dirty="0"/>
          </a:p>
          <a:p>
            <a:r>
              <a:rPr lang="en-US" sz="1100" dirty="0"/>
              <a:t>1011, Solitaire Corporate park, Building No. 10, 1st Floor,</a:t>
            </a:r>
            <a:endParaRPr lang="en-IN" sz="1100" dirty="0"/>
          </a:p>
          <a:p>
            <a:r>
              <a:rPr lang="en-US" sz="1100" dirty="0"/>
              <a:t>Andheri </a:t>
            </a:r>
            <a:r>
              <a:rPr lang="en-US" sz="1100" dirty="0" err="1"/>
              <a:t>Ghatkopar</a:t>
            </a:r>
            <a:r>
              <a:rPr lang="en-US" sz="1100" dirty="0"/>
              <a:t> Link Road, </a:t>
            </a:r>
            <a:r>
              <a:rPr lang="en-US" sz="1100" dirty="0" err="1"/>
              <a:t>Chakala</a:t>
            </a:r>
            <a:r>
              <a:rPr lang="en-US" sz="1100" dirty="0"/>
              <a:t>, Andheri (E)</a:t>
            </a:r>
            <a:endParaRPr lang="en-IN" sz="1100" dirty="0"/>
          </a:p>
          <a:p>
            <a:r>
              <a:rPr lang="en-US" sz="1100" dirty="0"/>
              <a:t>Tel. 022-42254800</a:t>
            </a:r>
            <a:endParaRPr lang="en-IN" sz="1100" dirty="0"/>
          </a:p>
        </p:txBody>
      </p:sp>
      <p:graphicFrame>
        <p:nvGraphicFramePr>
          <p:cNvPr id="19" name="Table 18"/>
          <p:cNvGraphicFramePr>
            <a:graphicFrameLocks noGrp="1"/>
          </p:cNvGraphicFramePr>
          <p:nvPr/>
        </p:nvGraphicFramePr>
        <p:xfrm>
          <a:off x="345277" y="740152"/>
          <a:ext cx="6193636" cy="684550"/>
        </p:xfrm>
        <a:graphic>
          <a:graphicData uri="http://schemas.openxmlformats.org/drawingml/2006/table">
            <a:tbl>
              <a:tblPr firstRow="1" firstCol="1" bandRow="1"/>
              <a:tblGrid>
                <a:gridCol w="6193636">
                  <a:extLst>
                    <a:ext uri="{9D8B030D-6E8A-4147-A177-3AD203B41FA5}">
                      <a16:colId xmlns:a16="http://schemas.microsoft.com/office/drawing/2014/main" val="4043675951"/>
                    </a:ext>
                  </a:extLst>
                </a:gridCol>
              </a:tblGrid>
              <a:tr h="222455">
                <a:tc>
                  <a:txBody>
                    <a:bodyPr/>
                    <a:lstStyle/>
                    <a:p>
                      <a:pPr algn="l" rtl="0" fontAlgn="ctr"/>
                      <a:r>
                        <a:rPr lang="en-IN" sz="1100" b="1" i="0" u="none" strike="noStrike" dirty="0">
                          <a:solidFill>
                            <a:srgbClr val="000000"/>
                          </a:solidFill>
                          <a:effectLst/>
                          <a:latin typeface="Calibri" panose="020F0502020204030204" pitchFamily="34" charset="0"/>
                        </a:rPr>
                        <a:t>Arihant Research Desk</a:t>
                      </a:r>
                    </a:p>
                  </a:txBody>
                  <a:tcPr marL="9525" marR="9525" marT="36000" marB="36000" anchor="ctr">
                    <a:lnL>
                      <a:noFill/>
                    </a:lnL>
                    <a:lnR>
                      <a:noFill/>
                    </a:lnR>
                    <a:lnT>
                      <a:noFill/>
                    </a:lnT>
                    <a:lnB>
                      <a:noFill/>
                    </a:lnB>
                    <a:solidFill>
                      <a:srgbClr val="E2EFD9"/>
                    </a:solidFill>
                  </a:tcPr>
                </a:tc>
                <a:extLst>
                  <a:ext uri="{0D108BD9-81ED-4DB2-BD59-A6C34878D82A}">
                    <a16:rowId xmlns:a16="http://schemas.microsoft.com/office/drawing/2014/main" val="1619762065"/>
                  </a:ext>
                </a:extLst>
              </a:tr>
              <a:tr h="222455">
                <a:tc>
                  <a:txBody>
                    <a:bodyPr/>
                    <a:lstStyle/>
                    <a:p>
                      <a:pPr algn="l" rtl="0" fontAlgn="ctr"/>
                      <a:r>
                        <a:rPr lang="en-IN" sz="1000" b="0" i="0" u="sng" strike="noStrike" dirty="0">
                          <a:solidFill>
                            <a:srgbClr val="0563C1"/>
                          </a:solidFill>
                          <a:effectLst/>
                          <a:latin typeface="+mn-lt"/>
                          <a:hlinkClick r:id="rId4"/>
                        </a:rPr>
                        <a:t>Email: instresearch@arihantcapital.com</a:t>
                      </a:r>
                      <a:endParaRPr lang="en-IN" sz="1000" b="0" i="0" u="sng" strike="noStrike" dirty="0">
                        <a:solidFill>
                          <a:srgbClr val="0563C1"/>
                        </a:solidFill>
                        <a:effectLst/>
                        <a:latin typeface="+mn-lt"/>
                      </a:endParaRPr>
                    </a:p>
                  </a:txBody>
                  <a:tcPr marL="9525" marR="9525" marT="9525" marB="0" anchor="ctr">
                    <a:lnL>
                      <a:noFill/>
                    </a:lnL>
                    <a:lnR>
                      <a:noFill/>
                    </a:lnR>
                    <a:lnT>
                      <a:noFill/>
                    </a:lnT>
                    <a:lnB>
                      <a:noFill/>
                    </a:lnB>
                  </a:tcPr>
                </a:tc>
                <a:extLst>
                  <a:ext uri="{0D108BD9-81ED-4DB2-BD59-A6C34878D82A}">
                    <a16:rowId xmlns:a16="http://schemas.microsoft.com/office/drawing/2014/main" val="2910657371"/>
                  </a:ext>
                </a:extLst>
              </a:tr>
              <a:tr h="222455">
                <a:tc>
                  <a:txBody>
                    <a:bodyPr/>
                    <a:lstStyle/>
                    <a:p>
                      <a:pPr algn="l" rtl="0" fontAlgn="ctr"/>
                      <a:r>
                        <a:rPr lang="en-IN" sz="1000" b="0" i="0" u="none" strike="noStrike" dirty="0">
                          <a:solidFill>
                            <a:srgbClr val="000000"/>
                          </a:solidFill>
                          <a:effectLst/>
                          <a:latin typeface="Calibri" panose="020F0502020204030204" pitchFamily="34" charset="0"/>
                        </a:rPr>
                        <a:t>Tel.    : 022-42254800</a:t>
                      </a:r>
                    </a:p>
                  </a:txBody>
                  <a:tcPr marL="9525" marR="9525" marT="9525" marB="0" anchor="ctr">
                    <a:lnL>
                      <a:noFill/>
                    </a:lnL>
                    <a:lnR>
                      <a:noFill/>
                    </a:lnR>
                    <a:lnT>
                      <a:noFill/>
                    </a:lnT>
                    <a:lnB>
                      <a:noFill/>
                    </a:lnB>
                  </a:tcPr>
                </a:tc>
                <a:extLst>
                  <a:ext uri="{0D108BD9-81ED-4DB2-BD59-A6C34878D82A}">
                    <a16:rowId xmlns:a16="http://schemas.microsoft.com/office/drawing/2014/main" val="772478246"/>
                  </a:ext>
                </a:extLst>
              </a:tr>
            </a:tbl>
          </a:graphicData>
        </a:graphic>
      </p:graphicFrame>
    </p:spTree>
    <p:extLst>
      <p:ext uri="{BB962C8B-B14F-4D97-AF65-F5344CB8AC3E}">
        <p14:creationId xmlns:p14="http://schemas.microsoft.com/office/powerpoint/2010/main" val="42333754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8315483-FAB0-4FDE-B1FC-9BD014E73CF3}" type="slidenum">
              <a:rPr lang="en-IN" smtClean="0"/>
              <a:t>7</a:t>
            </a:fld>
            <a:endParaRPr lang="en-IN" dirty="0"/>
          </a:p>
        </p:txBody>
      </p:sp>
      <p:sp>
        <p:nvSpPr>
          <p:cNvPr id="17" name="TextBox 16"/>
          <p:cNvSpPr txBox="1"/>
          <p:nvPr/>
        </p:nvSpPr>
        <p:spPr>
          <a:xfrm>
            <a:off x="345277" y="8587174"/>
            <a:ext cx="6226972" cy="769441"/>
          </a:xfrm>
          <a:prstGeom prst="rect">
            <a:avLst/>
          </a:prstGeom>
          <a:noFill/>
        </p:spPr>
        <p:txBody>
          <a:bodyPr wrap="square" rtlCol="0">
            <a:spAutoFit/>
          </a:bodyPr>
          <a:lstStyle/>
          <a:p>
            <a:r>
              <a:rPr lang="en-US" sz="1100" b="1" dirty="0"/>
              <a:t>Arihant Capital Markets Ltd.</a:t>
            </a:r>
            <a:endParaRPr lang="en-IN" sz="1100" b="1" dirty="0"/>
          </a:p>
          <a:p>
            <a:r>
              <a:rPr lang="en-US" sz="1100" dirty="0"/>
              <a:t>1011, Solitaire Corporate park, Building No. 10, 1st Floor,</a:t>
            </a:r>
            <a:endParaRPr lang="en-IN" sz="1100" dirty="0"/>
          </a:p>
          <a:p>
            <a:r>
              <a:rPr lang="en-US" sz="1100" dirty="0"/>
              <a:t>Andheri </a:t>
            </a:r>
            <a:r>
              <a:rPr lang="en-US" sz="1100" dirty="0" err="1"/>
              <a:t>Ghatkopar</a:t>
            </a:r>
            <a:r>
              <a:rPr lang="en-US" sz="1100" dirty="0"/>
              <a:t> Link Road, </a:t>
            </a:r>
            <a:r>
              <a:rPr lang="en-US" sz="1100" dirty="0" err="1"/>
              <a:t>Chakala</a:t>
            </a:r>
            <a:r>
              <a:rPr lang="en-US" sz="1100" dirty="0"/>
              <a:t>, Andheri (E)</a:t>
            </a:r>
            <a:endParaRPr lang="en-IN" sz="1100" dirty="0"/>
          </a:p>
          <a:p>
            <a:r>
              <a:rPr lang="en-US" sz="1100" dirty="0"/>
              <a:t>Tel. 022-42254800</a:t>
            </a:r>
            <a:endParaRPr lang="en-IN" sz="1100" dirty="0"/>
          </a:p>
        </p:txBody>
      </p:sp>
      <p:sp>
        <p:nvSpPr>
          <p:cNvPr id="9" name="TextBox 8"/>
          <p:cNvSpPr txBox="1"/>
          <p:nvPr/>
        </p:nvSpPr>
        <p:spPr>
          <a:xfrm>
            <a:off x="345277" y="611879"/>
            <a:ext cx="6226972" cy="7786747"/>
          </a:xfrm>
          <a:prstGeom prst="rect">
            <a:avLst/>
          </a:prstGeom>
          <a:noFill/>
          <a:ln>
            <a:noFill/>
          </a:ln>
        </p:spPr>
        <p:txBody>
          <a:bodyPr wrap="square" rtlCol="0">
            <a:spAutoFit/>
          </a:bodyPr>
          <a:lstStyle/>
          <a:p>
            <a:pPr algn="just"/>
            <a:r>
              <a:rPr lang="en-US" sz="1000" b="1" dirty="0"/>
              <a:t>Disclaimer: </a:t>
            </a:r>
            <a:r>
              <a:rPr lang="en-US" sz="1000" dirty="0"/>
              <a:t>This disclosure statement is provided in compliance with the SEBI Research Analyst Regulations, 2014. Arihant Capital Markets Limited (ACML) is a registered stockbroker, merchant banker, and research analyst under SEBI, and is also a Point of Presence with the Pension Fund Regulatory and Development Authority (PFRDA). ACML is registered with SEBI with Research Analyst Registration Number INH000002764, Stock Broker Registration Number INZ000180939, and is a Trading Member with NSE, BSE, MCX, NCDEX, and a Depository Participant with CDSL and NSDL.</a:t>
            </a:r>
          </a:p>
          <a:p>
            <a:pPr algn="just"/>
            <a:endParaRPr lang="en-US" sz="1000" dirty="0"/>
          </a:p>
          <a:p>
            <a:pPr algn="just"/>
            <a:r>
              <a:rPr lang="en-US" sz="1000" dirty="0"/>
              <a:t>ACML and its associates may have business relationships, including investment banking, with companies covered by its Investment Research Department. The analysts of ACML, and their associates, are prohibited from holding a financial interest in securities or derivatives of companies they cover, though they may hold stock in the companies they analyze. The recommendations provided by ACML's research team are based on technical and derivative analysis and may differ from fundamental research reports.</a:t>
            </a:r>
          </a:p>
          <a:p>
            <a:pPr algn="just"/>
            <a:endParaRPr lang="en-US" sz="1000" dirty="0"/>
          </a:p>
          <a:p>
            <a:pPr algn="just"/>
            <a:r>
              <a:rPr lang="en-US" sz="1000" dirty="0"/>
              <a:t>ACML confirms that neither it nor its associates have a financial interest or material conflict concerning the companies covered in the research report at the time of publication. Furthermore, ACML, its analysts, and their relatives have no ownership greater than 1% in the subject companies as of the month prior to publication. ACML guarantees that the compensation for its research analysts is not influenced by specific securities or transactions.</a:t>
            </a:r>
          </a:p>
          <a:p>
            <a:pPr algn="just"/>
            <a:endParaRPr lang="en-US" sz="1000" dirty="0"/>
          </a:p>
          <a:p>
            <a:pPr algn="just"/>
            <a:r>
              <a:rPr lang="en-US" sz="1000" dirty="0"/>
              <a:t>ACML affirms that neither the analyst nor the company has served as an officer, director, employee, or engaged in market-making activities for any of the subject companies. Additionally, the research report does not reflect any conflict of interest and is not influenced by specific recommendations made. Neither ACML nor its analysts have received compensation for investment banking or brokerage services from the subject companies in the last 12 months.</a:t>
            </a:r>
          </a:p>
          <a:p>
            <a:pPr algn="just"/>
            <a:endParaRPr lang="en-US" sz="1000" dirty="0"/>
          </a:p>
          <a:p>
            <a:pPr algn="just"/>
            <a:r>
              <a:rPr lang="en-US" sz="1000" dirty="0"/>
              <a:t>The views expressed in this report are those of the analysts and are independent of the proprietary trading desk of ACML, which operates separately to maintain an unbiased stance. Analysts comply with SEBI Regulations when offering recommendations or opinions through public media. The report is intended for informational purposes only and is not an offer or solicitation for the purchase or sale of securities.</a:t>
            </a:r>
          </a:p>
          <a:p>
            <a:pPr algn="just"/>
            <a:endParaRPr lang="en-US" sz="1000" dirty="0"/>
          </a:p>
          <a:p>
            <a:pPr algn="just"/>
            <a:r>
              <a:rPr lang="en-US" sz="1000" dirty="0"/>
              <a:t>This report, which is confidential, may not be reproduced or shared without written consent from ACML. It is based on publicly available data believed to be reliable but has not been independently verified, and no guarantees are made about its accuracy. All opinions and information contained in the report are subject to change without notice.</a:t>
            </a:r>
          </a:p>
          <a:p>
            <a:pPr algn="just"/>
            <a:r>
              <a:rPr lang="en-US" sz="1000" dirty="0"/>
              <a:t>ACML disclaims liability for any losses resulting from reliance on this report. The report does not constitute an offer to buy or sell securities, and ACML is not responsible for the risks involved in investments. ACML and its affiliates may have positions in the securities discussed or hold other financial interests in them.</a:t>
            </a:r>
          </a:p>
          <a:p>
            <a:pPr algn="just"/>
            <a:endParaRPr lang="en-US" sz="1000" dirty="0"/>
          </a:p>
          <a:p>
            <a:pPr algn="just"/>
            <a:r>
              <a:rPr lang="en-US" sz="1000" dirty="0"/>
              <a:t>The distribution of this report in certain jurisdictions may be restricted by law, and the report is not intended for distribution where it would violate local laws. Investors are advised to consider their financial position, risk tolerance, and investment objectives before engaging in transactions, particularly in high-risk financial products such as derivatives.</a:t>
            </a:r>
          </a:p>
          <a:p>
            <a:pPr algn="just"/>
            <a:endParaRPr lang="en-US" sz="1000" dirty="0"/>
          </a:p>
          <a:p>
            <a:pPr algn="just"/>
            <a:r>
              <a:rPr lang="en-US" sz="1000" dirty="0"/>
              <a:t>ACML reserves the right to modify this disclosure statement without prior notice. The report has been prepared using publicly available information and internally developed data, though ACML does not guarantee its completeness or accuracy. Historical price data for securities can be accessed via official exchanges like NSE or BSE.</a:t>
            </a:r>
          </a:p>
          <a:p>
            <a:pPr algn="just"/>
            <a:r>
              <a:rPr lang="en-US" sz="1000" dirty="0"/>
              <a:t>ACML and its affiliates may conduct proprietary transactions or investment banking services for the companies mentioned in this report. In compliance with SEBI regulations, ACML maintains comprehensive records of research reports, recommendations, and the rationale for those recommendations, which are preserved for at least five years. An annual compliance audit is conducted by a member of the ICAI or ICSI to ensure adherence to applicable regulations. This report is issued in accordance with applicable SEBI regulations and does not guarantee future performance or returns.</a:t>
            </a:r>
          </a:p>
        </p:txBody>
      </p:sp>
    </p:spTree>
    <p:extLst>
      <p:ext uri="{BB962C8B-B14F-4D97-AF65-F5344CB8AC3E}">
        <p14:creationId xmlns:p14="http://schemas.microsoft.com/office/powerpoint/2010/main" val="4225282843"/>
      </p:ext>
    </p:extLst>
  </p:cSld>
  <p:clrMapOvr>
    <a:masterClrMapping/>
  </p:clrMapOvr>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0B050"/>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Custom 2">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00000"/>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23863</TotalTime>
  <Words>3810</Words>
  <Application>Microsoft Office PowerPoint</Application>
  <PresentationFormat>A4 Paper (210x297 mm)</PresentationFormat>
  <Paragraphs>812</Paragraphs>
  <Slides>7</Slides>
  <Notes>2</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7</vt:i4>
      </vt:variant>
    </vt:vector>
  </HeadingPairs>
  <TitlesOfParts>
    <vt:vector size="12" baseType="lpstr">
      <vt:lpstr>Arial</vt:lpstr>
      <vt:lpstr>Calibri</vt:lpstr>
      <vt:lpstr>Times New Roman</vt:lpstr>
      <vt:lpstr>Office Theme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Kunjal Agarwal</cp:lastModifiedBy>
  <cp:revision>5383</cp:revision>
  <cp:lastPrinted>2020-01-20T08:12:59Z</cp:lastPrinted>
  <dcterms:created xsi:type="dcterms:W3CDTF">2019-11-20T12:41:00Z</dcterms:created>
  <dcterms:modified xsi:type="dcterms:W3CDTF">2025-07-28T06:28:45Z</dcterms:modified>
</cp:coreProperties>
</file>