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sldIdLst>
    <p:sldId id="256" r:id="rId2"/>
    <p:sldId id="257" r:id="rId3"/>
    <p:sldId id="263" r:id="rId4"/>
    <p:sldId id="264" r:id="rId5"/>
    <p:sldId id="265" r:id="rId6"/>
    <p:sldId id="266" r:id="rId7"/>
    <p:sldId id="269" r:id="rId8"/>
  </p:sldIdLst>
  <p:sldSz cx="18288000" cy="10287000"/>
  <p:notesSz cx="6858000" cy="9144000"/>
  <p:embeddedFontLst>
    <p:embeddedFont>
      <p:font typeface="Gidole" panose="020B0604020202020204" charset="0"/>
      <p:regular r:id="rId10"/>
    </p:embeddedFont>
    <p:embeddedFont>
      <p:font typeface="Calibri" panose="020F0502020204030204" pitchFamily="34" charset="0"/>
      <p:regular r:id="rId11"/>
      <p:bold r:id="rId12"/>
      <p:italic r:id="rId13"/>
      <p:boldItalic r:id="rId14"/>
    </p:embeddedFont>
    <p:embeddedFont>
      <p:font typeface="League Spartan" panose="020B0604020202020204" charset="0"/>
      <p:regular r:id="rId15"/>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69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F5996D1-E7F2-419E-8301-0DCE2937F6AA}" type="datetimeFigureOut">
              <a:rPr lang="en-US"/>
              <a:pPr>
                <a:defRPr/>
              </a:pPr>
              <a:t>5/4/2024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A6FFF7F-416A-4828-93C8-0D7414FE6BAC}"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9DBF18-C6D3-46E0-A989-7036B10C82F9}" type="slidenum">
              <a:rPr lang="en-US" smtClean="0"/>
              <a:pPr fontAlgn="base">
                <a:spcBef>
                  <a:spcPct val="0"/>
                </a:spcBef>
                <a:spcAft>
                  <a:spcPct val="0"/>
                </a:spcAft>
                <a:defRPr/>
              </a:pPr>
              <a:t>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7F98CF1-BA7B-402D-B001-4505169B6448}" type="datetimeFigureOut">
              <a:rPr lang="en-US"/>
              <a:pPr>
                <a:defRPr/>
              </a:pPr>
              <a:t>5/4/2024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34F8388-89A6-45EC-85DD-865B1C4681C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C34D896-54AF-439E-BF45-C2A2FC79DAD0}" type="datetimeFigureOut">
              <a:rPr lang="en-US"/>
              <a:pPr>
                <a:defRPr/>
              </a:pPr>
              <a:t>5/4/2024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9C77B5E-9068-452A-A3C0-498C8E846DD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E1EF9D4-5231-467B-BE46-090B3DE41458}" type="datetimeFigureOut">
              <a:rPr lang="en-US"/>
              <a:pPr>
                <a:defRPr/>
              </a:pPr>
              <a:t>5/4/2024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D875269-52F1-477C-A05A-535382236342}"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21DA283-2C3C-4EC7-908C-E765D432B04F}" type="datetimeFigureOut">
              <a:rPr lang="en-US"/>
              <a:pPr>
                <a:defRPr/>
              </a:pPr>
              <a:t>5/4/2024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92A8637-0041-4DEF-8652-52D7CD88AAD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4AB560C-63D3-4511-A286-4F90651DD0CE}" type="datetimeFigureOut">
              <a:rPr lang="en-US"/>
              <a:pPr>
                <a:defRPr/>
              </a:pPr>
              <a:t>5/4/2024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71C0CA9-05DE-422F-BEDD-2A4F05DDB8F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02C94BB-BEDA-479B-882E-900173433059}" type="datetimeFigureOut">
              <a:rPr lang="en-US"/>
              <a:pPr>
                <a:defRPr/>
              </a:pPr>
              <a:t>5/4/2024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50ECF2E-766E-403D-AD79-37BCD8D7F0F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9B0F63E-D83E-4693-8AA4-B79FF6C48BFA}" type="datetimeFigureOut">
              <a:rPr lang="en-US"/>
              <a:pPr>
                <a:defRPr/>
              </a:pPr>
              <a:t>5/4/2024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7B922DAF-D799-462C-BD62-C24F40F8B62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F6E1E9F-C844-4588-816E-8E2B1B943C38}" type="datetimeFigureOut">
              <a:rPr lang="en-US"/>
              <a:pPr>
                <a:defRPr/>
              </a:pPr>
              <a:t>5/4/2024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B5215285-CCDB-4275-AAFB-AED36825862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2DE7064-F722-4696-9E7C-15DA75A11514}" type="datetimeFigureOut">
              <a:rPr lang="en-US"/>
              <a:pPr>
                <a:defRPr/>
              </a:pPr>
              <a:t>5/4/2024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60F3AA3-4451-4AD2-A09C-80D4DF68823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963D8D8-15F3-47F8-A510-F878510D3E9D}" type="datetimeFigureOut">
              <a:rPr lang="en-US"/>
              <a:pPr>
                <a:defRPr/>
              </a:pPr>
              <a:t>5/4/2024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E8307CA-D70E-40C6-A81E-EBFA42AEAE3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B176890-7BA9-4838-8941-98EB5F17771A}" type="datetimeFigureOut">
              <a:rPr lang="en-US"/>
              <a:pPr>
                <a:defRPr/>
              </a:pPr>
              <a:t>5/4/2024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D07A397-F46D-45EE-88D1-37BC38678D4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037C0AA-B88E-4AF3-8588-52148FB7D88E}" type="datetimeFigureOut">
              <a:rPr lang="en-US"/>
              <a:pPr>
                <a:defRPr/>
              </a:pPr>
              <a:t>5/4/2024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990FB23-A140-43BF-A3A3-23B82DDBF2F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l="289" b="7294"/>
          <a:stretch>
            <a:fillRect t="-8000" b="-8000"/>
          </a:stretch>
        </a:blipFill>
        <a:effectLst/>
      </p:bgPr>
    </p:bg>
    <p:spTree>
      <p:nvGrpSpPr>
        <p:cNvPr id="1" name=""/>
        <p:cNvGrpSpPr/>
        <p:nvPr/>
      </p:nvGrpSpPr>
      <p:grpSpPr>
        <a:xfrm>
          <a:off x="0" y="0"/>
          <a:ext cx="0" cy="0"/>
          <a:chOff x="0" y="0"/>
          <a:chExt cx="0" cy="0"/>
        </a:xfrm>
      </p:grpSpPr>
      <p:sp>
        <p:nvSpPr>
          <p:cNvPr id="2050" name="AutoShape 3"/>
          <p:cNvSpPr>
            <a:spLocks noChangeArrowheads="1"/>
          </p:cNvSpPr>
          <p:nvPr/>
        </p:nvSpPr>
        <p:spPr bwMode="auto">
          <a:xfrm>
            <a:off x="17535525" y="2303463"/>
            <a:ext cx="1019175" cy="6062662"/>
          </a:xfrm>
          <a:prstGeom prst="rect">
            <a:avLst/>
          </a:prstGeom>
          <a:solidFill>
            <a:srgbClr val="FF914D"/>
          </a:solidFill>
          <a:ln w="9525">
            <a:noFill/>
            <a:miter lim="800000"/>
            <a:headEnd/>
            <a:tailEnd/>
          </a:ln>
        </p:spPr>
        <p:txBody>
          <a:bodyPr/>
          <a:lstStyle/>
          <a:p>
            <a:endParaRPr lang="en-US" dirty="0"/>
          </a:p>
        </p:txBody>
      </p:sp>
      <p:pic>
        <p:nvPicPr>
          <p:cNvPr id="2051" name="Picture 3"/>
          <p:cNvPicPr>
            <a:picLocks noChangeAspect="1" noChangeArrowheads="1"/>
          </p:cNvPicPr>
          <p:nvPr/>
        </p:nvPicPr>
        <p:blipFill>
          <a:blip r:embed="rId3"/>
          <a:srcRect/>
          <a:stretch>
            <a:fillRect/>
          </a:stretch>
        </p:blipFill>
        <p:spPr bwMode="auto">
          <a:xfrm>
            <a:off x="2133600" y="2857500"/>
            <a:ext cx="13612813" cy="4953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ChangeArrowheads="1"/>
          </p:cNvSpPr>
          <p:nvPr/>
        </p:nvSpPr>
        <p:spPr bwMode="auto">
          <a:xfrm>
            <a:off x="0" y="-198438"/>
            <a:ext cx="18367375" cy="5130801"/>
          </a:xfrm>
          <a:prstGeom prst="rect">
            <a:avLst/>
          </a:prstGeom>
          <a:solidFill>
            <a:srgbClr val="20212A"/>
          </a:solidFill>
          <a:ln w="9525">
            <a:noFill/>
            <a:miter lim="800000"/>
            <a:headEnd/>
            <a:tailEnd/>
          </a:ln>
        </p:spPr>
        <p:txBody>
          <a:bodyPr/>
          <a:lstStyle/>
          <a:p>
            <a:endParaRPr lang="en-US" dirty="0"/>
          </a:p>
        </p:txBody>
      </p:sp>
      <p:pic>
        <p:nvPicPr>
          <p:cNvPr id="3075" name="Picture 3"/>
          <p:cNvPicPr>
            <a:picLocks noChangeAspect="1"/>
          </p:cNvPicPr>
          <p:nvPr/>
        </p:nvPicPr>
        <p:blipFill>
          <a:blip r:embed="rId2"/>
          <a:srcRect t="18298" b="38072"/>
          <a:stretch>
            <a:fillRect/>
          </a:stretch>
        </p:blipFill>
        <p:spPr bwMode="auto">
          <a:xfrm>
            <a:off x="0" y="-449263"/>
            <a:ext cx="18367375" cy="5397501"/>
          </a:xfrm>
          <a:prstGeom prst="rect">
            <a:avLst/>
          </a:prstGeom>
          <a:noFill/>
          <a:ln w="9525">
            <a:noFill/>
            <a:miter lim="800000"/>
            <a:headEnd/>
            <a:tailEnd/>
          </a:ln>
        </p:spPr>
      </p:pic>
      <p:grpSp>
        <p:nvGrpSpPr>
          <p:cNvPr id="3076" name="Group 4"/>
          <p:cNvGrpSpPr>
            <a:grpSpLocks/>
          </p:cNvGrpSpPr>
          <p:nvPr/>
        </p:nvGrpSpPr>
        <p:grpSpPr bwMode="auto">
          <a:xfrm>
            <a:off x="1028700" y="6584950"/>
            <a:ext cx="16148050" cy="1900238"/>
            <a:chOff x="4" y="0"/>
            <a:chExt cx="21531199" cy="2533373"/>
          </a:xfrm>
        </p:grpSpPr>
        <p:sp>
          <p:nvSpPr>
            <p:cNvPr id="5" name="TextBox 5"/>
            <p:cNvSpPr txBox="1"/>
            <p:nvPr/>
          </p:nvSpPr>
          <p:spPr>
            <a:xfrm>
              <a:off x="4" y="926998"/>
              <a:ext cx="21531199" cy="1606375"/>
            </a:xfrm>
            <a:prstGeom prst="rect">
              <a:avLst/>
            </a:prstGeom>
          </p:spPr>
          <p:txBody>
            <a:bodyPr lIns="0" tIns="0" rIns="0" bIns="0">
              <a:spAutoFit/>
            </a:bodyPr>
            <a:lstStyle/>
            <a:p>
              <a:pPr fontAlgn="auto">
                <a:lnSpc>
                  <a:spcPts val="4680"/>
                </a:lnSpc>
                <a:spcBef>
                  <a:spcPts val="0"/>
                </a:spcBef>
                <a:spcAft>
                  <a:spcPts val="0"/>
                </a:spcAft>
                <a:defRPr/>
              </a:pPr>
              <a:r>
                <a:rPr lang="en-US" sz="3600" b="1" spc="179" dirty="0">
                  <a:solidFill>
                    <a:srgbClr val="20212A"/>
                  </a:solidFill>
                  <a:latin typeface="League Spartan"/>
                  <a:cs typeface="+mn-cs"/>
                </a:rPr>
                <a:t>Presented By-Mr. Ratnesh Goyal</a:t>
              </a:r>
            </a:p>
            <a:p>
              <a:pPr fontAlgn="auto">
                <a:lnSpc>
                  <a:spcPts val="4680"/>
                </a:lnSpc>
                <a:spcBef>
                  <a:spcPts val="0"/>
                </a:spcBef>
                <a:spcAft>
                  <a:spcPts val="0"/>
                </a:spcAft>
                <a:defRPr/>
              </a:pPr>
              <a:r>
                <a:rPr lang="en-US" sz="3600" b="1" spc="179" dirty="0">
                  <a:solidFill>
                    <a:srgbClr val="20212A"/>
                  </a:solidFill>
                  <a:latin typeface="League Spartan"/>
                  <a:cs typeface="+mn-cs"/>
                </a:rPr>
                <a:t>(Sr. Technical Analyst)</a:t>
              </a:r>
            </a:p>
          </p:txBody>
        </p:sp>
        <p:sp>
          <p:nvSpPr>
            <p:cNvPr id="3082" name="AutoShape 7"/>
            <p:cNvSpPr>
              <a:spLocks noChangeArrowheads="1"/>
            </p:cNvSpPr>
            <p:nvPr/>
          </p:nvSpPr>
          <p:spPr bwMode="auto">
            <a:xfrm>
              <a:off x="4" y="0"/>
              <a:ext cx="1180630" cy="222971"/>
            </a:xfrm>
            <a:prstGeom prst="rect">
              <a:avLst/>
            </a:prstGeom>
            <a:solidFill>
              <a:srgbClr val="20212A"/>
            </a:solidFill>
            <a:ln w="9525">
              <a:noFill/>
              <a:miter lim="800000"/>
              <a:headEnd/>
              <a:tailEnd/>
            </a:ln>
          </p:spPr>
          <p:txBody>
            <a:bodyPr/>
            <a:lstStyle/>
            <a:p>
              <a:endParaRPr lang="en-US" dirty="0"/>
            </a:p>
          </p:txBody>
        </p:sp>
      </p:grpSp>
      <p:grpSp>
        <p:nvGrpSpPr>
          <p:cNvPr id="3077" name="Group 8"/>
          <p:cNvGrpSpPr>
            <a:grpSpLocks/>
          </p:cNvGrpSpPr>
          <p:nvPr/>
        </p:nvGrpSpPr>
        <p:grpSpPr bwMode="auto">
          <a:xfrm>
            <a:off x="1028700" y="1096963"/>
            <a:ext cx="2495550" cy="2541587"/>
            <a:chOff x="0" y="0"/>
            <a:chExt cx="1379903" cy="1405137"/>
          </a:xfrm>
        </p:grpSpPr>
        <p:sp>
          <p:nvSpPr>
            <p:cNvPr id="3080" name="Freeform 9"/>
            <p:cNvSpPr>
              <a:spLocks noChangeArrowheads="1"/>
            </p:cNvSpPr>
            <p:nvPr/>
          </p:nvSpPr>
          <p:spPr bwMode="auto">
            <a:xfrm>
              <a:off x="0" y="0"/>
              <a:ext cx="1379903" cy="1405137"/>
            </a:xfrm>
            <a:custGeom>
              <a:avLst/>
              <a:gdLst>
                <a:gd name="T0" fmla="*/ 0 w 1379903"/>
                <a:gd name="T1" fmla="*/ 0 h 1405137"/>
                <a:gd name="T2" fmla="*/ 1379903 w 1379903"/>
                <a:gd name="T3" fmla="*/ 1405137 h 1405137"/>
              </a:gdLst>
              <a:ahLst/>
              <a:cxnLst/>
              <a:rect l="T0" t="T1" r="T2" b="T3"/>
              <a:pathLst>
                <a:path w="1379903" h="1405137">
                  <a:moveTo>
                    <a:pt x="0" y="0"/>
                  </a:moveTo>
                  <a:lnTo>
                    <a:pt x="0" y="1405137"/>
                  </a:lnTo>
                  <a:lnTo>
                    <a:pt x="1379903" y="1405137"/>
                  </a:lnTo>
                  <a:lnTo>
                    <a:pt x="1379903" y="0"/>
                  </a:lnTo>
                  <a:lnTo>
                    <a:pt x="0" y="0"/>
                  </a:lnTo>
                  <a:close/>
                  <a:moveTo>
                    <a:pt x="1318943" y="1344177"/>
                  </a:moveTo>
                  <a:lnTo>
                    <a:pt x="59690" y="1344177"/>
                  </a:lnTo>
                  <a:lnTo>
                    <a:pt x="59690" y="59690"/>
                  </a:lnTo>
                  <a:lnTo>
                    <a:pt x="1318943" y="59690"/>
                  </a:lnTo>
                  <a:lnTo>
                    <a:pt x="1318943" y="1344177"/>
                  </a:lnTo>
                  <a:close/>
                </a:path>
              </a:pathLst>
            </a:custGeom>
            <a:solidFill>
              <a:srgbClr val="7ED957">
                <a:alpha val="69803"/>
              </a:srgbClr>
            </a:solidFill>
            <a:ln w="9525">
              <a:noFill/>
              <a:miter lim="800000"/>
              <a:headEnd/>
              <a:tailEnd/>
            </a:ln>
          </p:spPr>
          <p:txBody>
            <a:bodyPr/>
            <a:lstStyle/>
            <a:p>
              <a:endParaRPr lang="en-US" dirty="0"/>
            </a:p>
          </p:txBody>
        </p:sp>
      </p:grpSp>
      <p:sp>
        <p:nvSpPr>
          <p:cNvPr id="10" name="TextBox 10"/>
          <p:cNvSpPr txBox="1"/>
          <p:nvPr/>
        </p:nvSpPr>
        <p:spPr>
          <a:xfrm>
            <a:off x="1906588" y="1943100"/>
            <a:ext cx="14628812" cy="923925"/>
          </a:xfrm>
          <a:prstGeom prst="rect">
            <a:avLst/>
          </a:prstGeom>
        </p:spPr>
        <p:txBody>
          <a:bodyPr lIns="0" tIns="0" rIns="0" bIns="0">
            <a:spAutoFit/>
          </a:bodyPr>
          <a:lstStyle/>
          <a:p>
            <a:pPr fontAlgn="auto">
              <a:lnSpc>
                <a:spcPts val="7200"/>
              </a:lnSpc>
              <a:spcBef>
                <a:spcPts val="0"/>
              </a:spcBef>
              <a:spcAft>
                <a:spcPts val="0"/>
              </a:spcAft>
              <a:defRPr/>
            </a:pPr>
            <a:r>
              <a:rPr lang="en-US" sz="6000" b="1" spc="60" dirty="0">
                <a:solidFill>
                  <a:srgbClr val="EDE6E2"/>
                </a:solidFill>
                <a:latin typeface="League Spartan"/>
                <a:cs typeface="+mn-cs"/>
              </a:rPr>
              <a:t>WEEKLY NIFTY &amp; BANK NIFTY VIEW</a:t>
            </a:r>
          </a:p>
        </p:txBody>
      </p:sp>
      <p:sp>
        <p:nvSpPr>
          <p:cNvPr id="3079" name="AutoShape 11"/>
          <p:cNvSpPr>
            <a:spLocks noChangeArrowheads="1"/>
          </p:cNvSpPr>
          <p:nvPr/>
        </p:nvSpPr>
        <p:spPr bwMode="auto">
          <a:xfrm rot="-5400000">
            <a:off x="16782257" y="2094706"/>
            <a:ext cx="2540000" cy="547687"/>
          </a:xfrm>
          <a:prstGeom prst="rect">
            <a:avLst/>
          </a:prstGeom>
          <a:solidFill>
            <a:srgbClr val="FF914D"/>
          </a:solidFill>
          <a:ln w="9525">
            <a:noFill/>
            <a:miter lim="800000"/>
            <a:headEnd/>
            <a:tailEnd/>
          </a:ln>
        </p:spPr>
        <p:txBody>
          <a:bodyPr/>
          <a:lstStyle/>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noChangeArrowheads="1"/>
          </p:cNvPicPr>
          <p:nvPr/>
        </p:nvPicPr>
        <p:blipFill>
          <a:blip r:embed="rId2"/>
          <a:srcRect/>
          <a:stretch>
            <a:fillRect/>
          </a:stretch>
        </p:blipFill>
        <p:spPr bwMode="auto">
          <a:xfrm>
            <a:off x="228600" y="266700"/>
            <a:ext cx="4419600" cy="1608138"/>
          </a:xfrm>
          <a:prstGeom prst="rect">
            <a:avLst/>
          </a:prstGeom>
          <a:noFill/>
          <a:ln w="9525">
            <a:noFill/>
            <a:miter lim="800000"/>
            <a:headEnd/>
            <a:tailEnd/>
          </a:ln>
        </p:spPr>
      </p:pic>
      <p:sp>
        <p:nvSpPr>
          <p:cNvPr id="6" name="Rectangle 5"/>
          <p:cNvSpPr/>
          <p:nvPr/>
        </p:nvSpPr>
        <p:spPr>
          <a:xfrm>
            <a:off x="1295400" y="2552700"/>
            <a:ext cx="15163800" cy="5862638"/>
          </a:xfrm>
          <a:prstGeom prst="rect">
            <a:avLst/>
          </a:prstGeom>
        </p:spPr>
        <p:txBody>
          <a:bodyPr>
            <a:spAutoFit/>
          </a:bodyPr>
          <a:lstStyle/>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p:txBody>
      </p:sp>
      <p:sp>
        <p:nvSpPr>
          <p:cNvPr id="4100" name="Rectangle 8"/>
          <p:cNvSpPr>
            <a:spLocks noChangeArrowheads="1"/>
          </p:cNvSpPr>
          <p:nvPr/>
        </p:nvSpPr>
        <p:spPr bwMode="auto">
          <a:xfrm>
            <a:off x="0" y="1485900"/>
            <a:ext cx="18288000" cy="1066800"/>
          </a:xfrm>
          <a:prstGeom prst="rect">
            <a:avLst/>
          </a:prstGeom>
          <a:noFill/>
          <a:ln w="9525" algn="ctr">
            <a:noFill/>
            <a:round/>
            <a:headEnd/>
            <a:tailEnd/>
          </a:ln>
        </p:spPr>
        <p:txBody>
          <a:bodyPr/>
          <a:lstStyle/>
          <a:p>
            <a:pPr marL="342900" indent="-342900" algn="ctr">
              <a:spcBef>
                <a:spcPct val="20000"/>
              </a:spcBef>
            </a:pPr>
            <a:r>
              <a:rPr lang="en-US" sz="6600" b="1" dirty="0">
                <a:solidFill>
                  <a:srgbClr val="1F497D"/>
                </a:solidFill>
                <a:latin typeface="Calibri" pitchFamily="34" charset="0"/>
              </a:rPr>
              <a:t>NIFTY OUTLOOK</a:t>
            </a:r>
          </a:p>
        </p:txBody>
      </p:sp>
      <p:sp>
        <p:nvSpPr>
          <p:cNvPr id="7" name="Rectangle 6"/>
          <p:cNvSpPr/>
          <p:nvPr/>
        </p:nvSpPr>
        <p:spPr>
          <a:xfrm>
            <a:off x="762000" y="3086100"/>
            <a:ext cx="16535400" cy="5016758"/>
          </a:xfrm>
          <a:prstGeom prst="rect">
            <a:avLst/>
          </a:prstGeom>
        </p:spPr>
        <p:txBody>
          <a:bodyPr>
            <a:spAutoFit/>
          </a:bodyPr>
          <a:lstStyle/>
          <a:p>
            <a:pPr marL="514350" indent="-514350" algn="just" fontAlgn="auto">
              <a:spcBef>
                <a:spcPct val="20000"/>
              </a:spcBef>
              <a:spcAft>
                <a:spcPts val="0"/>
              </a:spcAft>
              <a:buClr>
                <a:schemeClr val="accent6">
                  <a:lumMod val="75000"/>
                </a:schemeClr>
              </a:buClr>
              <a:buFont typeface="Wingdings" pitchFamily="2" charset="2"/>
              <a:buChar char="q"/>
              <a:defRPr/>
            </a:pPr>
            <a:r>
              <a:rPr lang="en-US" sz="4000" dirty="0"/>
              <a:t>If we look at the daily chart of Nifty we are observing a “Bearish candlestick” formation and on the weekly chart we are observing a “</a:t>
            </a:r>
            <a:r>
              <a:rPr lang="en-US" sz="4000" dirty="0" err="1"/>
              <a:t>Doji</a:t>
            </a:r>
            <a:r>
              <a:rPr lang="en-US" sz="4000" dirty="0"/>
              <a:t>” candlestick formation If we analyze both chart pattern it indicate, we will remain volatile and we can see some supply from higher levels. if Nifty starts trading above the 22,520 level, then it can touch the 22,650-22,750 level, while on the downside, support is 22,300 and if it starts to trade below then it can test the level 22,100 and 21,900 levels.</a:t>
            </a:r>
            <a:endParaRPr lang="en-US" sz="4800" dirty="0">
              <a:latin typeface="+mj-lt"/>
              <a:ea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noChangeArrowheads="1"/>
          </p:cNvPicPr>
          <p:nvPr/>
        </p:nvPicPr>
        <p:blipFill>
          <a:blip r:embed="rId2"/>
          <a:srcRect/>
          <a:stretch>
            <a:fillRect/>
          </a:stretch>
        </p:blipFill>
        <p:spPr bwMode="auto">
          <a:xfrm>
            <a:off x="228600" y="266700"/>
            <a:ext cx="4419600" cy="1608138"/>
          </a:xfrm>
          <a:prstGeom prst="rect">
            <a:avLst/>
          </a:prstGeom>
          <a:noFill/>
          <a:ln w="9525">
            <a:noFill/>
            <a:miter lim="800000"/>
            <a:headEnd/>
            <a:tailEnd/>
          </a:ln>
        </p:spPr>
      </p:pic>
      <p:sp>
        <p:nvSpPr>
          <p:cNvPr id="6" name="Rectangle 5"/>
          <p:cNvSpPr/>
          <p:nvPr/>
        </p:nvSpPr>
        <p:spPr>
          <a:xfrm>
            <a:off x="1295400" y="2552700"/>
            <a:ext cx="15163800" cy="5862638"/>
          </a:xfrm>
          <a:prstGeom prst="rect">
            <a:avLst/>
          </a:prstGeom>
        </p:spPr>
        <p:txBody>
          <a:bodyPr>
            <a:spAutoFit/>
          </a:bodyPr>
          <a:lstStyle/>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p:txBody>
      </p:sp>
      <p:sp>
        <p:nvSpPr>
          <p:cNvPr id="5124" name="Rectangle 8"/>
          <p:cNvSpPr>
            <a:spLocks noChangeArrowheads="1"/>
          </p:cNvSpPr>
          <p:nvPr/>
        </p:nvSpPr>
        <p:spPr bwMode="auto">
          <a:xfrm>
            <a:off x="0" y="1028700"/>
            <a:ext cx="18288000" cy="1371600"/>
          </a:xfrm>
          <a:prstGeom prst="rect">
            <a:avLst/>
          </a:prstGeom>
          <a:noFill/>
          <a:ln w="9525" algn="ctr">
            <a:noFill/>
            <a:round/>
            <a:headEnd/>
            <a:tailEnd/>
          </a:ln>
        </p:spPr>
        <p:txBody>
          <a:bodyPr/>
          <a:lstStyle/>
          <a:p>
            <a:pPr marL="342900" indent="-342900" algn="ctr">
              <a:spcBef>
                <a:spcPct val="20000"/>
              </a:spcBef>
            </a:pPr>
            <a:r>
              <a:rPr lang="en-US" sz="6600" b="1" dirty="0">
                <a:solidFill>
                  <a:srgbClr val="1F497D"/>
                </a:solidFill>
                <a:latin typeface="Calibri" pitchFamily="34" charset="0"/>
              </a:rPr>
              <a:t>NIFTY</a:t>
            </a:r>
          </a:p>
        </p:txBody>
      </p:sp>
      <p:pic>
        <p:nvPicPr>
          <p:cNvPr id="4" name="Picture 3" descr="A screenshot of a graph&#10;&#10;Description automatically generated">
            <a:extLst>
              <a:ext uri="{FF2B5EF4-FFF2-40B4-BE49-F238E27FC236}">
                <a16:creationId xmlns:a16="http://schemas.microsoft.com/office/drawing/2014/main" id="{9E4D0146-2A70-15A4-6BBB-C11BC82CDC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2119312"/>
            <a:ext cx="16764000" cy="759618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noChangeArrowheads="1"/>
          </p:cNvPicPr>
          <p:nvPr/>
        </p:nvPicPr>
        <p:blipFill>
          <a:blip r:embed="rId2"/>
          <a:srcRect/>
          <a:stretch>
            <a:fillRect/>
          </a:stretch>
        </p:blipFill>
        <p:spPr bwMode="auto">
          <a:xfrm>
            <a:off x="228600" y="266700"/>
            <a:ext cx="4419600" cy="1608138"/>
          </a:xfrm>
          <a:prstGeom prst="rect">
            <a:avLst/>
          </a:prstGeom>
          <a:noFill/>
          <a:ln w="9525">
            <a:noFill/>
            <a:miter lim="800000"/>
            <a:headEnd/>
            <a:tailEnd/>
          </a:ln>
        </p:spPr>
      </p:pic>
      <p:sp>
        <p:nvSpPr>
          <p:cNvPr id="6" name="Rectangle 5"/>
          <p:cNvSpPr/>
          <p:nvPr/>
        </p:nvSpPr>
        <p:spPr>
          <a:xfrm>
            <a:off x="1295400" y="2552700"/>
            <a:ext cx="15163800" cy="5862638"/>
          </a:xfrm>
          <a:prstGeom prst="rect">
            <a:avLst/>
          </a:prstGeom>
        </p:spPr>
        <p:txBody>
          <a:bodyPr>
            <a:spAutoFit/>
          </a:bodyPr>
          <a:lstStyle/>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p:txBody>
      </p:sp>
      <p:sp>
        <p:nvSpPr>
          <p:cNvPr id="6148" name="Rectangle 8"/>
          <p:cNvSpPr>
            <a:spLocks noChangeArrowheads="1"/>
          </p:cNvSpPr>
          <p:nvPr/>
        </p:nvSpPr>
        <p:spPr bwMode="auto">
          <a:xfrm>
            <a:off x="0" y="1866900"/>
            <a:ext cx="18288000" cy="1219200"/>
          </a:xfrm>
          <a:prstGeom prst="rect">
            <a:avLst/>
          </a:prstGeom>
          <a:noFill/>
          <a:ln w="9525" algn="ctr">
            <a:noFill/>
            <a:round/>
            <a:headEnd/>
            <a:tailEnd/>
          </a:ln>
        </p:spPr>
        <p:txBody>
          <a:bodyPr/>
          <a:lstStyle/>
          <a:p>
            <a:pPr marL="342900" indent="-342900" algn="ctr">
              <a:spcBef>
                <a:spcPct val="20000"/>
              </a:spcBef>
            </a:pPr>
            <a:r>
              <a:rPr lang="en-US" sz="6600" b="1" dirty="0">
                <a:solidFill>
                  <a:srgbClr val="1F497D"/>
                </a:solidFill>
                <a:latin typeface="Calibri" pitchFamily="34" charset="0"/>
              </a:rPr>
              <a:t>NIFTY BANK OUTLOOK</a:t>
            </a:r>
          </a:p>
        </p:txBody>
      </p:sp>
      <p:sp>
        <p:nvSpPr>
          <p:cNvPr id="9" name="Rectangle 8"/>
          <p:cNvSpPr/>
          <p:nvPr/>
        </p:nvSpPr>
        <p:spPr>
          <a:xfrm>
            <a:off x="762000" y="3162300"/>
            <a:ext cx="16535400" cy="5632311"/>
          </a:xfrm>
          <a:prstGeom prst="rect">
            <a:avLst/>
          </a:prstGeom>
        </p:spPr>
        <p:txBody>
          <a:bodyPr>
            <a:spAutoFit/>
          </a:bodyPr>
          <a:lstStyle/>
          <a:p>
            <a:pPr marL="514350" indent="-514350" algn="just" fontAlgn="auto">
              <a:spcBef>
                <a:spcPct val="20000"/>
              </a:spcBef>
              <a:spcAft>
                <a:spcPts val="0"/>
              </a:spcAft>
              <a:buClr>
                <a:schemeClr val="accent6">
                  <a:lumMod val="75000"/>
                </a:schemeClr>
              </a:buClr>
              <a:defRPr/>
            </a:pPr>
            <a:endParaRPr lang="en-US" sz="3200" dirty="0">
              <a:latin typeface="+mj-lt"/>
              <a:cs typeface="+mn-cs"/>
            </a:endParaRPr>
          </a:p>
          <a:p>
            <a:pPr marL="514350" indent="-514350" algn="just" fontAlgn="auto">
              <a:spcBef>
                <a:spcPct val="20000"/>
              </a:spcBef>
              <a:spcAft>
                <a:spcPts val="0"/>
              </a:spcAft>
              <a:buClr>
                <a:schemeClr val="accent6">
                  <a:lumMod val="75000"/>
                </a:schemeClr>
              </a:buClr>
              <a:buFont typeface="Wingdings" pitchFamily="2" charset="2"/>
              <a:buChar char="q"/>
              <a:defRPr/>
            </a:pPr>
            <a:r>
              <a:rPr lang="en-US" sz="4000" dirty="0"/>
              <a:t>If we look at the daily chart of Bank-Nifty, we are observing prices trading far away from long-term moving averages, and on the weekly chart we are observing a “Shooting Star” candlestick formation, if we analyze both chart patterns it indicates Bank-nifty will also remain volatile and can face supply at higher levels. Bank-nifty starts trades above 49,100 then it can touch 49,500 and 49,800 levels. However, downside support comes at 48,500, and below that, we can see 48,300 and 48,100 levels.</a:t>
            </a:r>
            <a:endParaRPr lang="en-US" sz="4000" dirty="0">
              <a:latin typeface="+mj-lt"/>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ChangeAspect="1" noChangeArrowheads="1"/>
          </p:cNvPicPr>
          <p:nvPr/>
        </p:nvPicPr>
        <p:blipFill>
          <a:blip r:embed="rId2"/>
          <a:srcRect/>
          <a:stretch>
            <a:fillRect/>
          </a:stretch>
        </p:blipFill>
        <p:spPr bwMode="auto">
          <a:xfrm>
            <a:off x="228600" y="266700"/>
            <a:ext cx="4419600" cy="1608138"/>
          </a:xfrm>
          <a:prstGeom prst="rect">
            <a:avLst/>
          </a:prstGeom>
          <a:noFill/>
          <a:ln w="9525">
            <a:noFill/>
            <a:miter lim="800000"/>
            <a:headEnd/>
            <a:tailEnd/>
          </a:ln>
        </p:spPr>
      </p:pic>
      <p:sp>
        <p:nvSpPr>
          <p:cNvPr id="6" name="Rectangle 5"/>
          <p:cNvSpPr/>
          <p:nvPr/>
        </p:nvSpPr>
        <p:spPr>
          <a:xfrm>
            <a:off x="1295400" y="2552700"/>
            <a:ext cx="15163800" cy="5862638"/>
          </a:xfrm>
          <a:prstGeom prst="rect">
            <a:avLst/>
          </a:prstGeom>
        </p:spPr>
        <p:txBody>
          <a:bodyPr>
            <a:spAutoFit/>
          </a:bodyPr>
          <a:lstStyle/>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p:txBody>
      </p:sp>
      <p:sp>
        <p:nvSpPr>
          <p:cNvPr id="7172" name="Rectangle 8"/>
          <p:cNvSpPr>
            <a:spLocks noChangeArrowheads="1"/>
          </p:cNvSpPr>
          <p:nvPr/>
        </p:nvSpPr>
        <p:spPr bwMode="auto">
          <a:xfrm>
            <a:off x="0" y="1104900"/>
            <a:ext cx="18288000" cy="1371600"/>
          </a:xfrm>
          <a:prstGeom prst="rect">
            <a:avLst/>
          </a:prstGeom>
          <a:noFill/>
          <a:ln w="9525" algn="ctr">
            <a:noFill/>
            <a:round/>
            <a:headEnd/>
            <a:tailEnd/>
          </a:ln>
        </p:spPr>
        <p:txBody>
          <a:bodyPr/>
          <a:lstStyle/>
          <a:p>
            <a:pPr marL="342900" indent="-342900" algn="ctr">
              <a:spcBef>
                <a:spcPct val="20000"/>
              </a:spcBef>
            </a:pPr>
            <a:r>
              <a:rPr lang="en-US" sz="6600" b="1" dirty="0">
                <a:solidFill>
                  <a:srgbClr val="1F497D"/>
                </a:solidFill>
                <a:latin typeface="Calibri" pitchFamily="34" charset="0"/>
              </a:rPr>
              <a:t>BANK NIFTY</a:t>
            </a:r>
          </a:p>
        </p:txBody>
      </p:sp>
      <p:pic>
        <p:nvPicPr>
          <p:cNvPr id="4" name="Picture 3" descr="A screenshot of a computer screen&#10;&#10;Description automatically generated">
            <a:extLst>
              <a:ext uri="{FF2B5EF4-FFF2-40B4-BE49-F238E27FC236}">
                <a16:creationId xmlns:a16="http://schemas.microsoft.com/office/drawing/2014/main" id="{50B927AC-C750-32FB-4F63-0022B871BE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119312"/>
            <a:ext cx="16916400" cy="751998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ChangeAspect="1" noChangeArrowheads="1"/>
          </p:cNvPicPr>
          <p:nvPr/>
        </p:nvPicPr>
        <p:blipFill>
          <a:blip r:embed="rId3"/>
          <a:srcRect/>
          <a:stretch>
            <a:fillRect/>
          </a:stretch>
        </p:blipFill>
        <p:spPr bwMode="auto">
          <a:xfrm>
            <a:off x="228600" y="266700"/>
            <a:ext cx="4419600" cy="1608138"/>
          </a:xfrm>
          <a:prstGeom prst="rect">
            <a:avLst/>
          </a:prstGeom>
          <a:noFill/>
          <a:ln w="9525">
            <a:noFill/>
            <a:miter lim="800000"/>
            <a:headEnd/>
            <a:tailEnd/>
          </a:ln>
        </p:spPr>
      </p:pic>
      <p:sp>
        <p:nvSpPr>
          <p:cNvPr id="6" name="Rectangle 5"/>
          <p:cNvSpPr/>
          <p:nvPr/>
        </p:nvSpPr>
        <p:spPr>
          <a:xfrm>
            <a:off x="1295400" y="2552700"/>
            <a:ext cx="15163800" cy="5862638"/>
          </a:xfrm>
          <a:prstGeom prst="rect">
            <a:avLst/>
          </a:prstGeom>
        </p:spPr>
        <p:txBody>
          <a:bodyPr>
            <a:spAutoFit/>
          </a:bodyPr>
          <a:lstStyle/>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p:txBody>
      </p:sp>
      <p:sp>
        <p:nvSpPr>
          <p:cNvPr id="8196" name="Rectangle 8"/>
          <p:cNvSpPr>
            <a:spLocks noChangeArrowheads="1"/>
          </p:cNvSpPr>
          <p:nvPr/>
        </p:nvSpPr>
        <p:spPr bwMode="auto">
          <a:xfrm>
            <a:off x="0" y="1866900"/>
            <a:ext cx="18288000" cy="1219200"/>
          </a:xfrm>
          <a:prstGeom prst="rect">
            <a:avLst/>
          </a:prstGeom>
          <a:noFill/>
          <a:ln w="9525" algn="ctr">
            <a:noFill/>
            <a:round/>
            <a:headEnd/>
            <a:tailEnd/>
          </a:ln>
        </p:spPr>
        <p:txBody>
          <a:bodyPr/>
          <a:lstStyle/>
          <a:p>
            <a:pPr marL="342900" indent="-342900" algn="ctr">
              <a:spcBef>
                <a:spcPct val="20000"/>
              </a:spcBef>
            </a:pPr>
            <a:r>
              <a:rPr lang="en-US" sz="6600" b="1" dirty="0">
                <a:solidFill>
                  <a:srgbClr val="1F497D"/>
                </a:solidFill>
                <a:latin typeface="Calibri" pitchFamily="34" charset="0"/>
              </a:rPr>
              <a:t>FINAL SUMMARY</a:t>
            </a:r>
          </a:p>
        </p:txBody>
      </p:sp>
      <p:sp>
        <p:nvSpPr>
          <p:cNvPr id="9" name="Rectangle 8"/>
          <p:cNvSpPr/>
          <p:nvPr/>
        </p:nvSpPr>
        <p:spPr>
          <a:xfrm>
            <a:off x="0" y="3659188"/>
            <a:ext cx="18288000" cy="3084512"/>
          </a:xfrm>
          <a:prstGeom prst="rect">
            <a:avLst/>
          </a:prstGeom>
        </p:spPr>
        <p:txBody>
          <a:bodyPr>
            <a:spAutoFit/>
          </a:bodyPr>
          <a:lstStyle/>
          <a:p>
            <a:pPr algn="ctr" fontAlgn="auto">
              <a:spcBef>
                <a:spcPts val="0"/>
              </a:spcBef>
              <a:spcAft>
                <a:spcPts val="0"/>
              </a:spcAft>
              <a:defRPr/>
            </a:pPr>
            <a:r>
              <a:rPr lang="en-US" sz="4000" b="1" dirty="0">
                <a:solidFill>
                  <a:schemeClr val="tx2">
                    <a:lumMod val="75000"/>
                  </a:schemeClr>
                </a:solidFill>
                <a:latin typeface="+mn-lt"/>
                <a:cs typeface="+mn-cs"/>
              </a:rPr>
              <a:t/>
            </a:r>
            <a:br>
              <a:rPr lang="en-US" sz="4000" b="1" dirty="0">
                <a:solidFill>
                  <a:schemeClr val="tx2">
                    <a:lumMod val="75000"/>
                  </a:schemeClr>
                </a:solidFill>
                <a:latin typeface="+mn-lt"/>
                <a:cs typeface="+mn-cs"/>
              </a:rPr>
            </a:br>
            <a:r>
              <a:rPr lang="en-US" sz="4400" b="1" dirty="0">
                <a:solidFill>
                  <a:schemeClr val="tx2">
                    <a:lumMod val="75000"/>
                  </a:schemeClr>
                </a:solidFill>
                <a:latin typeface="+mn-lt"/>
                <a:cs typeface="+mn-cs"/>
              </a:rPr>
              <a:t>NIFTY</a:t>
            </a:r>
            <a:r>
              <a:rPr lang="en-US" sz="3600" dirty="0">
                <a:latin typeface="+mn-lt"/>
                <a:cs typeface="+mn-cs"/>
              </a:rPr>
              <a:t>							</a:t>
            </a:r>
            <a:r>
              <a:rPr lang="en-US" sz="4400" b="1" dirty="0">
                <a:solidFill>
                  <a:schemeClr val="tx2">
                    <a:lumMod val="75000"/>
                  </a:schemeClr>
                </a:solidFill>
                <a:latin typeface="+mn-lt"/>
                <a:cs typeface="+mn-cs"/>
              </a:rPr>
              <a:t>BANK NIFTY</a:t>
            </a:r>
            <a:r>
              <a:rPr lang="en-US" sz="3200" dirty="0">
                <a:latin typeface="+mn-lt"/>
                <a:cs typeface="+mn-cs"/>
              </a:rPr>
              <a:t/>
            </a:r>
            <a:br>
              <a:rPr lang="en-US" sz="3200" dirty="0">
                <a:latin typeface="+mn-lt"/>
                <a:cs typeface="+mn-cs"/>
              </a:rPr>
            </a:br>
            <a:r>
              <a:rPr lang="en-US" sz="3600" b="1" dirty="0">
                <a:latin typeface="+mn-lt"/>
                <a:cs typeface="+mn-cs"/>
              </a:rPr>
              <a:t>Resistance – 22650-22750			Resistance – 49500 - 49800</a:t>
            </a:r>
          </a:p>
          <a:p>
            <a:pPr algn="ctr" fontAlgn="auto">
              <a:spcBef>
                <a:spcPts val="0"/>
              </a:spcBef>
              <a:spcAft>
                <a:spcPts val="0"/>
              </a:spcAft>
              <a:defRPr/>
            </a:pPr>
            <a:r>
              <a:rPr lang="en-US" sz="3600" b="1" dirty="0">
                <a:latin typeface="+mn-lt"/>
                <a:cs typeface="+mn-cs"/>
              </a:rPr>
              <a:t>Support –     22100-21900</a:t>
            </a:r>
            <a:r>
              <a:rPr lang="en-US" sz="3600" b="1" dirty="0">
                <a:solidFill>
                  <a:srgbClr val="FF0000"/>
                </a:solidFill>
                <a:latin typeface="+mn-lt"/>
                <a:cs typeface="+mn-cs"/>
              </a:rPr>
              <a:t>			 </a:t>
            </a:r>
            <a:r>
              <a:rPr lang="en-US" sz="3600" b="1" dirty="0">
                <a:latin typeface="+mn-lt"/>
                <a:cs typeface="+mn-cs"/>
              </a:rPr>
              <a:t>Support	   </a:t>
            </a:r>
            <a:r>
              <a:rPr lang="en-US" sz="3600" b="1">
                <a:latin typeface="+mn-lt"/>
                <a:cs typeface="+mn-cs"/>
              </a:rPr>
              <a:t>–  48300 - 48100</a:t>
            </a:r>
            <a:endParaRPr lang="en-US" sz="3600" b="1" dirty="0">
              <a:latin typeface="+mn-lt"/>
              <a:cs typeface="+mn-cs"/>
            </a:endParaRPr>
          </a:p>
          <a:p>
            <a:pPr marL="514350" indent="-514350" algn="just" fontAlgn="auto">
              <a:spcBef>
                <a:spcPct val="20000"/>
              </a:spcBef>
              <a:spcAft>
                <a:spcPts val="0"/>
              </a:spcAft>
              <a:buClr>
                <a:schemeClr val="accent6">
                  <a:lumMod val="75000"/>
                </a:schemeClr>
              </a:buClr>
              <a:defRPr/>
            </a:pPr>
            <a:endParaRPr lang="en-US" sz="3200" dirty="0">
              <a:latin typeface="+mn-lt"/>
              <a:cs typeface="+mn-c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4553</TotalTime>
  <Words>62</Words>
  <Application>Microsoft Office PowerPoint</Application>
  <PresentationFormat>Custom</PresentationFormat>
  <Paragraphs>54</Paragraphs>
  <Slides>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Gidole</vt:lpstr>
      <vt:lpstr>Arial</vt:lpstr>
      <vt:lpstr>Wingdings</vt:lpstr>
      <vt:lpstr>Calibri</vt:lpstr>
      <vt:lpstr>League Spartan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riding the wave of</dc:title>
  <dc:creator>394</dc:creator>
  <cp:lastModifiedBy>admin</cp:lastModifiedBy>
  <cp:revision>676</cp:revision>
  <dcterms:created xsi:type="dcterms:W3CDTF">2006-08-16T00:00:00Z</dcterms:created>
  <dcterms:modified xsi:type="dcterms:W3CDTF">2024-05-04T05:45:48Z</dcterms:modified>
</cp:coreProperties>
</file>